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16" r:id="rId2"/>
    <p:sldMasterId id="2147484404" r:id="rId3"/>
    <p:sldMasterId id="2147483717" r:id="rId4"/>
    <p:sldMasterId id="2147483704" r:id="rId5"/>
  </p:sldMasterIdLst>
  <p:notesMasterIdLst>
    <p:notesMasterId r:id="rId21"/>
  </p:notesMasterIdLst>
  <p:handoutMasterIdLst>
    <p:handoutMasterId r:id="rId22"/>
  </p:handoutMasterIdLst>
  <p:sldIdLst>
    <p:sldId id="628" r:id="rId6"/>
    <p:sldId id="629" r:id="rId7"/>
    <p:sldId id="630" r:id="rId8"/>
    <p:sldId id="631" r:id="rId9"/>
    <p:sldId id="632" r:id="rId10"/>
    <p:sldId id="633" r:id="rId11"/>
    <p:sldId id="634" r:id="rId12"/>
    <p:sldId id="635" r:id="rId13"/>
    <p:sldId id="636" r:id="rId14"/>
    <p:sldId id="637" r:id="rId15"/>
    <p:sldId id="638" r:id="rId16"/>
    <p:sldId id="639" r:id="rId17"/>
    <p:sldId id="640" r:id="rId18"/>
    <p:sldId id="641" r:id="rId19"/>
    <p:sldId id="642" r:id="rId20"/>
  </p:sldIdLst>
  <p:sldSz cx="9144000" cy="6858000" type="screen4x3"/>
  <p:notesSz cx="7102475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42F1DFD-62E4-46C0-A1C8-85DAD2822F72}">
          <p14:sldIdLst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 Boyer" initials="LB" lastIdx="1" clrIdx="0">
    <p:extLst>
      <p:ext uri="{19B8F6BF-5375-455C-9EA6-DF929625EA0E}">
        <p15:presenceInfo xmlns:p15="http://schemas.microsoft.com/office/powerpoint/2012/main" userId="S-1-5-21-3390384064-1641828363-3447062834-136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2" autoAdjust="0"/>
    <p:restoredTop sz="94660"/>
  </p:normalViewPr>
  <p:slideViewPr>
    <p:cSldViewPr>
      <p:cViewPr varScale="1">
        <p:scale>
          <a:sx n="108" d="100"/>
          <a:sy n="108" d="100"/>
        </p:scale>
        <p:origin x="190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3372" y="108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511731"/>
          </a:xfrm>
          <a:prstGeom prst="rect">
            <a:avLst/>
          </a:prstGeom>
        </p:spPr>
        <p:txBody>
          <a:bodyPr vert="horz" lIns="99056" tIns="49529" rIns="99056" bIns="49529" rtlCol="0"/>
          <a:lstStyle>
            <a:lvl1pPr algn="l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wrap="square" lIns="99056" tIns="49529" rIns="99056" bIns="4952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42FF992E-1D74-49CF-9093-2D38C4ADAFAE}" type="datetimeFigureOut">
              <a:rPr lang="fr-FR" altLang="fr-FR"/>
              <a:pPr>
                <a:defRPr/>
              </a:pPr>
              <a:t>31/01/2019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7739" cy="511731"/>
          </a:xfrm>
          <a:prstGeom prst="rect">
            <a:avLst/>
          </a:prstGeom>
        </p:spPr>
        <p:txBody>
          <a:bodyPr vert="horz" lIns="99056" tIns="49529" rIns="99056" bIns="49529" rtlCol="0" anchor="b"/>
          <a:lstStyle>
            <a:lvl1pPr algn="l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wrap="square" lIns="99056" tIns="49529" rIns="99056" bIns="4952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1B43E67B-5572-4EC0-9C40-B173DB08DF5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8583248"/>
      </p:ext>
    </p:extLst>
  </p:cSld>
  <p:clrMap bg1="dk1" tx1="lt1" bg2="dk2" tx2="lt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511731"/>
          </a:xfrm>
          <a:prstGeom prst="rect">
            <a:avLst/>
          </a:prstGeom>
        </p:spPr>
        <p:txBody>
          <a:bodyPr vert="horz" lIns="99056" tIns="49529" rIns="99056" bIns="4952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wrap="square" lIns="99056" tIns="49529" rIns="99056" bIns="4952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979DE4E2-A6D0-4DD5-BEF5-FEA319A23456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6" tIns="49529" rIns="99056" bIns="49529" rtlCol="0" anchor="ctr"/>
          <a:lstStyle/>
          <a:p>
            <a:pPr lvl="0"/>
            <a:endParaRPr lang="fr-CH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248" y="4861442"/>
            <a:ext cx="5681980" cy="4605576"/>
          </a:xfrm>
          <a:prstGeom prst="rect">
            <a:avLst/>
          </a:prstGeom>
        </p:spPr>
        <p:txBody>
          <a:bodyPr vert="horz" wrap="square" lIns="99056" tIns="49529" rIns="99056" bIns="495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Modifiez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  <a:endParaRPr lang="fr-CH" alt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7739" cy="511731"/>
          </a:xfrm>
          <a:prstGeom prst="rect">
            <a:avLst/>
          </a:prstGeom>
        </p:spPr>
        <p:txBody>
          <a:bodyPr vert="horz" lIns="99056" tIns="49529" rIns="99056" bIns="4952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wrap="square" lIns="99056" tIns="49529" rIns="99056" bIns="4952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73A8B77D-DD35-4069-9270-E9149D31098E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945726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1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05403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10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57476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11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172924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12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522832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13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178375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14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95728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15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17227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2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83925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3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33814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4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835177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5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200808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6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9464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7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964369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8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54100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A8B77D-DD35-4069-9270-E9149D31098E}" type="slidenum">
              <a:rPr lang="fr-CH" altLang="fr-FR" smtClean="0"/>
              <a:pPr>
                <a:defRPr/>
              </a:pPr>
              <a:t>9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79624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fr-CH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6696236" y="6489339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Romain </a:t>
            </a:r>
            <a:r>
              <a:rPr lang="fr-CH" sz="1000" b="1" dirty="0" err="1"/>
              <a:t>Trollet</a:t>
            </a:r>
            <a:r>
              <a:rPr lang="fr-CH" sz="1000" b="1" dirty="0"/>
              <a:t> / Antoine Roux </a:t>
            </a:r>
          </a:p>
          <a:p>
            <a:pPr algn="r"/>
            <a:r>
              <a:rPr lang="fr-CH" sz="1000" b="1" dirty="0"/>
              <a:t>01</a:t>
            </a:r>
            <a:r>
              <a:rPr lang="fr-CH" sz="1000" b="1" baseline="0" dirty="0"/>
              <a:t> février</a:t>
            </a:r>
            <a:r>
              <a:rPr lang="fr-CH" sz="1000" b="1" dirty="0"/>
              <a:t> 2019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51521" y="6489339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 err="1"/>
              <a:t>Woodrise</a:t>
            </a:r>
            <a:r>
              <a:rPr lang="fr-CH" sz="1000" b="1" dirty="0"/>
              <a:t> Genève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13849F-1275-46AF-9855-1BC78EAB3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21" y="6294280"/>
            <a:ext cx="1012348" cy="4751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806396-EC2D-47D5-93C5-71BF6DFF42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94280"/>
            <a:ext cx="931592" cy="4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10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pic>
        <p:nvPicPr>
          <p:cNvPr id="11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77307553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pic>
        <p:nvPicPr>
          <p:cNvPr id="10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21102581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73814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05774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6420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166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490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43439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96518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270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>
            <a:lvl1pPr marL="0" indent="0" algn="just">
              <a:buNone/>
              <a:defRPr sz="2000" i="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CH" dirty="0"/>
          </a:p>
        </p:txBody>
      </p:sp>
      <p:pic>
        <p:nvPicPr>
          <p:cNvPr id="8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40566376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64446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6527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78451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94472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79645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86540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3796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94772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36978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9280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10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75012935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14463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98810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8423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9133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8B94E-BA8D-4545-9F55-F7E5BEEF34EE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62AEB-3FAE-4293-BE90-D7CD8648E362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13540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E6858-94A5-49C6-91B2-C85212D00BC2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32FAC-D94A-4E96-BA97-F95826692DD5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7754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013F4-ACCE-4995-BC84-CC0A6576D779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41FCD-7936-4150-9759-E55C6D633E3E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093783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07B52-CC03-4717-B5D1-8AB9CDD54014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0ACFA-624B-4608-9FFD-3EA3B8D1A280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346057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A177F-9081-44E8-86C1-21590443AD36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F324-ABC1-4F5B-9FF8-8468019F0F7B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564638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FD774-A0F1-44C8-97EF-C8CF0F94AFCD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733B5-BD12-4906-BEB5-90F09A88EE44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22203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pic>
        <p:nvPicPr>
          <p:cNvPr id="11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199083448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17286-E274-42C5-9F61-391B7F562A2D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307DD-6ABF-4F87-BA48-8B1C8678BB81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529717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ECE3-098B-4947-B2DA-5C67D4A9B95E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EBC2F-1A79-4C85-AC3C-756AD5D4807E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75635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6AC68-4E0C-46F3-81C6-0426CCED5AAD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66442-C060-455B-8403-D83D12BB2CC1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167462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47BBC-EEB6-4208-867F-9C94BBC7FBBB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D5F09-35E0-42CA-B90C-605928E0D486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270234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129FD-4D62-4731-ACD6-3501B3206DB0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4598A-799C-4B80-95B7-27EB58334F56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948317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0EB6F-A2ED-41FE-AF5B-E9A9CCFE8EBF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17A64-751F-4BD8-A93A-C665FF4999B3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20681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3821F-A538-4BAB-BDAE-884E24D726C6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24114-DB02-4B07-AC09-EF0F36FA161A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658437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4F7F2-FF7D-49AC-B046-9C15BCA315C4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B7100-DA7D-484A-AE8F-14715992588A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779427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089D8-3BC4-4B91-81DB-49742F8480E4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05B28-8B3F-469E-B887-7763D65360CB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25913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52D7B-0543-40CE-8A41-53CB73B66B07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CD1AC-78A7-4F10-91F8-1C670BBC4E02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56755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pic>
        <p:nvPicPr>
          <p:cNvPr id="13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8025228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60906-9EBC-4C2D-B72B-AEA1EB2BB93A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80A3F-3AB3-424D-8F51-34A8194B4E90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126295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04093-91CC-4B3E-B9AB-6EACAA990C11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CC0EE-BCD7-4C8E-8ABB-54851A62D00B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54256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820A-B96B-4848-A718-B838877E8250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538DA-0EC3-4AEE-8CD7-3EAE7F4E2055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629845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B968D-319C-4C1C-9589-677AAD8CFB44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CFF1F-72AC-4DB7-875B-41EC4A34FAF7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37605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30104-1FA7-4F60-BD95-CCC572DA745E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33230-319B-4CB9-99F2-09C372D2DA3E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495480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30694-CBCD-4944-A6E0-12DED790DD78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3393-D6DC-4EA9-844D-DF924E5A0C21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093231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5363D-A04D-4AC6-B44B-A7358427D8DC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F4FC-198A-47B4-96AB-6A8CE6A5677E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61382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pic>
        <p:nvPicPr>
          <p:cNvPr id="9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3451422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96946215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  <p:pic>
        <p:nvPicPr>
          <p:cNvPr id="11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</p:spTree>
    <p:extLst>
      <p:ext uri="{BB962C8B-B14F-4D97-AF65-F5344CB8AC3E}">
        <p14:creationId xmlns:p14="http://schemas.microsoft.com/office/powerpoint/2010/main" val="183893689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9" name="Picture 2" descr="K:\5.Téléchargements et modèles\Logo\New_Logo_CC_2016\Charpente_Concept_Logo_noi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80" y="6282800"/>
            <a:ext cx="816072" cy="38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 userDrawn="1"/>
        </p:nvSpPr>
        <p:spPr>
          <a:xfrm>
            <a:off x="323528" y="6489339"/>
            <a:ext cx="4009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000" b="1" dirty="0"/>
              <a:t>Présentation OGIC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696236" y="6489339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000" b="1" dirty="0"/>
              <a:t>Antoine Roux – 30</a:t>
            </a:r>
            <a:r>
              <a:rPr lang="fr-CH" sz="1000" b="1" baseline="0" dirty="0"/>
              <a:t> Novembre</a:t>
            </a:r>
            <a:r>
              <a:rPr lang="fr-CH" sz="1000" b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97123913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fr-CH" altLang="fr-FR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CH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5477554-FC7E-4318-914E-8E6EA1544406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ransition spd="med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29234-12F0-4A84-A5F2-8DFF069FD1BA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BEE3B-7597-49E6-B798-4FDD5BFFE3C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179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A220B-0419-47BA-98FC-1240BD092F82}" type="datetimeFigureOut">
              <a:rPr lang="fr-CH" smtClean="0"/>
              <a:t>31.01.2019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7D70-BF43-4819-80AB-13D24AF383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242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fr-CH" altLang="fr-FR"/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CH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19C62C9-32C1-4531-A8EE-4C4573A8231B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F9B374-00E1-4EF8-9BFB-C715CA6FC97D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fr-CH" altLang="fr-FR"/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CH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9C26FB6-3282-424C-A79A-4C207C2B0713}" type="datetimeFigureOut">
              <a:rPr lang="fr-CH" altLang="fr-FR"/>
              <a:pPr>
                <a:defRPr/>
              </a:pPr>
              <a:t>31.01.2019</a:t>
            </a:fld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D9A2AA-EE27-4005-B461-1771401D4418}" type="slidenum">
              <a:rPr lang="fr-CH" altLang="fr-FR"/>
              <a:pPr>
                <a:defRPr/>
              </a:pPr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4644008" y="5193260"/>
            <a:ext cx="4176466" cy="972044"/>
          </a:xfrm>
        </p:spPr>
        <p:txBody>
          <a:bodyPr>
            <a:normAutofit/>
          </a:bodyPr>
          <a:lstStyle/>
          <a:p>
            <a:pPr algn="r"/>
            <a:r>
              <a:rPr lang="fr-CH" sz="2000" b="1" dirty="0"/>
              <a:t>Antoine Roux</a:t>
            </a:r>
          </a:p>
          <a:p>
            <a:pPr algn="r"/>
            <a:r>
              <a:rPr lang="fr-CH" sz="1200" i="1" dirty="0"/>
              <a:t>Directeur Général de Charpente Concept France SAS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8680B0D2-A76A-4E23-823E-411E0750C6F1}"/>
              </a:ext>
            </a:extLst>
          </p:cNvPr>
          <p:cNvSpPr txBox="1">
            <a:spLocks/>
          </p:cNvSpPr>
          <p:nvPr/>
        </p:nvSpPr>
        <p:spPr bwMode="auto">
          <a:xfrm>
            <a:off x="611560" y="5193260"/>
            <a:ext cx="4176466" cy="97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CH" sz="2000" b="1" dirty="0"/>
              <a:t>Romain </a:t>
            </a:r>
            <a:r>
              <a:rPr lang="fr-CH" sz="2000" b="1" dirty="0" err="1"/>
              <a:t>Trollet</a:t>
            </a:r>
            <a:endParaRPr lang="fr-CH" sz="2000" b="1" dirty="0"/>
          </a:p>
          <a:p>
            <a:pPr algn="r"/>
            <a:r>
              <a:rPr lang="fr-CH" sz="1200" i="1" dirty="0"/>
              <a:t>Directeur Général d’ASSAS Hôtels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927049-0B67-452B-ACE2-3BE484504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571" y="116632"/>
            <a:ext cx="6296857" cy="4392488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359532" y="3789040"/>
            <a:ext cx="8316924" cy="1368152"/>
          </a:xfrm>
        </p:spPr>
        <p:txBody>
          <a:bodyPr>
            <a:normAutofit/>
          </a:bodyPr>
          <a:lstStyle/>
          <a:p>
            <a:pPr algn="l"/>
            <a:r>
              <a:rPr lang="fr-CH" b="1" dirty="0"/>
              <a:t>Hôtel 4* «Le Saint Alban» - La Clusaz</a:t>
            </a:r>
            <a:br>
              <a:rPr lang="fr-CH" b="1" dirty="0"/>
            </a:br>
            <a:r>
              <a:rPr lang="fr-CH" sz="3600" b="1" dirty="0"/>
              <a:t>Vivre en bois autrement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304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Système constructif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PREFABRICATION OPTIMISEE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62BB57-4662-447B-8776-3CB42CAE9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" y="2204864"/>
            <a:ext cx="2496944" cy="18722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A62B35-2FE5-4643-BB78-5408980AB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68" y="2204864"/>
            <a:ext cx="2496944" cy="18722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AFFD70-0176-4E59-8CCB-023060115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00" y="4120934"/>
            <a:ext cx="2496944" cy="187220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1416EF-FF04-4667-9A11-CDCC45D836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" y="4120934"/>
            <a:ext cx="2496944" cy="187270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20F593-8EA5-4085-B056-C86E119DF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728" y="2204864"/>
            <a:ext cx="3341536" cy="187220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13C1E8-0D13-4C29-9EEB-1DE917ECE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27" y="4125861"/>
            <a:ext cx="1867279" cy="18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Les chiffres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179909" y="1412776"/>
            <a:ext cx="849846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fr-FR" sz="1800" i="1" u="sng" dirty="0"/>
              <a:t>Automne 2017</a:t>
            </a:r>
            <a:r>
              <a:rPr lang="fr-FR" sz="1800" dirty="0"/>
              <a:t> : Terrassement, fondations spéciales et maçonnerie</a:t>
            </a:r>
            <a:endParaRPr lang="fr-CH" sz="1800" dirty="0"/>
          </a:p>
          <a:p>
            <a:pPr lvl="0" algn="l"/>
            <a:r>
              <a:rPr lang="fr-FR" sz="1800" i="1" u="sng" dirty="0"/>
              <a:t>Hiver 2017 – 2018</a:t>
            </a:r>
            <a:r>
              <a:rPr lang="fr-FR" sz="1800" dirty="0"/>
              <a:t> : Travail impossible en raison de la neige</a:t>
            </a:r>
            <a:endParaRPr lang="fr-CH" sz="1800" dirty="0"/>
          </a:p>
          <a:p>
            <a:pPr lvl="0" algn="l"/>
            <a:r>
              <a:rPr lang="fr-FR" sz="1800" i="1" u="sng" dirty="0"/>
              <a:t>Avril 2018</a:t>
            </a:r>
            <a:r>
              <a:rPr lang="fr-FR" sz="1800" dirty="0"/>
              <a:t> : début des travaux bois</a:t>
            </a:r>
            <a:endParaRPr lang="fr-CH" sz="1800" dirty="0"/>
          </a:p>
          <a:p>
            <a:pPr lvl="0" algn="l"/>
            <a:r>
              <a:rPr lang="fr-FR" sz="1800" i="1" u="sng" dirty="0"/>
              <a:t>Septembre 2018</a:t>
            </a:r>
            <a:r>
              <a:rPr lang="fr-FR" sz="1800" dirty="0"/>
              <a:t> : chantier hors d’eau / hors d’air, avec réseaux et finitions intégrés</a:t>
            </a:r>
            <a:endParaRPr lang="fr-CH" sz="1800" dirty="0"/>
          </a:p>
          <a:p>
            <a:pPr lvl="0" algn="l"/>
            <a:r>
              <a:rPr lang="fr-FR" sz="1800" i="1" u="sng" dirty="0"/>
              <a:t>Décembre 2018</a:t>
            </a:r>
            <a:r>
              <a:rPr lang="fr-FR" sz="1800" dirty="0"/>
              <a:t> : Ouverture de l’hôtel</a:t>
            </a:r>
            <a:endParaRPr lang="fr-CH" sz="1800" dirty="0"/>
          </a:p>
          <a:p>
            <a:pPr algn="l"/>
            <a:r>
              <a:rPr lang="fr-FR" sz="1600" dirty="0"/>
              <a:t> </a:t>
            </a:r>
            <a:endParaRPr lang="fr-CH" sz="1600" dirty="0"/>
          </a:p>
          <a:p>
            <a:pPr algn="l"/>
            <a:r>
              <a:rPr lang="fr-FR" sz="1600" i="1" u="sng" dirty="0"/>
              <a:t>Dimensions de l’hôtel</a:t>
            </a:r>
            <a:r>
              <a:rPr lang="fr-FR" sz="1600" dirty="0"/>
              <a:t> : 500m2 d’emprise au sol sur 8 niveaux – hauteur au faîtage 19.5m</a:t>
            </a:r>
            <a:endParaRPr lang="fr-CH" sz="1600" dirty="0"/>
          </a:p>
          <a:p>
            <a:pPr algn="l"/>
            <a:r>
              <a:rPr lang="fr-FR" sz="1600" i="1" u="sng" dirty="0"/>
              <a:t>Maquette 3D de Charpente Concept</a:t>
            </a:r>
            <a:r>
              <a:rPr lang="fr-FR" sz="1600" dirty="0"/>
              <a:t> : 120'000 éléments dessinés</a:t>
            </a:r>
            <a:endParaRPr lang="fr-CH" sz="1600" dirty="0"/>
          </a:p>
          <a:p>
            <a:pPr algn="l"/>
            <a:r>
              <a:rPr lang="fr-FR" sz="1600" i="1" u="sng" dirty="0"/>
              <a:t>Nombre d’heures d’études pour le lot bois chez Charpente Concept</a:t>
            </a:r>
            <a:r>
              <a:rPr lang="fr-FR" sz="1600" dirty="0"/>
              <a:t> : 4'000 heures</a:t>
            </a:r>
            <a:endParaRPr lang="fr-CH" sz="1600" dirty="0"/>
          </a:p>
          <a:p>
            <a:pPr algn="l"/>
            <a:r>
              <a:rPr lang="fr-FR" sz="1600" i="1" u="sng" dirty="0"/>
              <a:t>Nombre d’heures de production + pose chez André ROUX </a:t>
            </a:r>
            <a:r>
              <a:rPr lang="fr-FR" sz="1600" dirty="0"/>
              <a:t>: 15'000 heures</a:t>
            </a:r>
            <a:endParaRPr lang="fr-CH" sz="1600" dirty="0"/>
          </a:p>
          <a:p>
            <a:pPr algn="l"/>
            <a:r>
              <a:rPr lang="fr-FR" sz="1600" i="1" u="sng" dirty="0"/>
              <a:t>Dimensions du plus grand élément de plancher préfabriqué</a:t>
            </a:r>
            <a:r>
              <a:rPr lang="fr-FR" sz="1600" dirty="0"/>
              <a:t> : 3,8 x 8m (30,4 m2) – 4,5 Tonnes</a:t>
            </a:r>
            <a:endParaRPr lang="fr-CH" sz="1600" dirty="0"/>
          </a:p>
          <a:p>
            <a:pPr algn="l"/>
            <a:r>
              <a:rPr lang="fr-FR" sz="1600" i="1" u="sng" dirty="0"/>
              <a:t>Coût du </a:t>
            </a:r>
            <a:r>
              <a:rPr lang="fr-FR" sz="1600" i="1" u="sng" dirty="0" err="1"/>
              <a:t>Macrolot</a:t>
            </a:r>
            <a:r>
              <a:rPr lang="fr-FR" sz="1600" i="1" u="sng" dirty="0"/>
              <a:t> Bois</a:t>
            </a:r>
            <a:r>
              <a:rPr lang="fr-FR" sz="1600" dirty="0"/>
              <a:t> : 1'810'000 € HT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42111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L’HOTEL:</a:t>
            </a:r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179909" y="1412776"/>
            <a:ext cx="849846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endParaRPr lang="fr-CH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85C6DF-ECF5-45CC-805F-973033B99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68" y="1268760"/>
            <a:ext cx="7380464" cy="49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L’HOTEL:</a:t>
            </a:r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179909" y="1412776"/>
            <a:ext cx="849846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endParaRPr lang="fr-CH" sz="1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A2AC9F-EC5F-4029-9B2A-3665F65FD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19" y="1268761"/>
            <a:ext cx="7344562" cy="48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L’HOTEL:</a:t>
            </a:r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179909" y="1412776"/>
            <a:ext cx="849846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endParaRPr lang="fr-CH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20AF20-8929-4E6F-B9AF-05A29F4D1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17" y="1268761"/>
            <a:ext cx="7387167" cy="49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L’HOTEL:</a:t>
            </a:r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179909" y="1412776"/>
            <a:ext cx="849846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endParaRPr lang="fr-CH" sz="1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325178-03EB-45F4-9664-B60620044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59139"/>
            <a:ext cx="3625618" cy="48341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D27896-E18A-4A7E-BC29-EA996D8B4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1"/>
            <a:ext cx="3625618" cy="48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Généralités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UNE ARCHITECTURE DE MONTAGNE SPECIFIQUE</a:t>
            </a:r>
          </a:p>
        </p:txBody>
      </p:sp>
      <p:sp>
        <p:nvSpPr>
          <p:cNvPr id="16" name="Sous-titre 3">
            <a:extLst>
              <a:ext uri="{FF2B5EF4-FFF2-40B4-BE49-F238E27FC236}">
                <a16:creationId xmlns:a16="http://schemas.microsoft.com/office/drawing/2014/main" id="{F3483282-0258-4EB2-85CB-DD0AB1647ECC}"/>
              </a:ext>
            </a:extLst>
          </p:cNvPr>
          <p:cNvSpPr txBox="1">
            <a:spLocks/>
          </p:cNvSpPr>
          <p:nvPr/>
        </p:nvSpPr>
        <p:spPr bwMode="auto">
          <a:xfrm>
            <a:off x="5266420" y="2392284"/>
            <a:ext cx="3528392" cy="319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fr-CH" sz="2400" dirty="0"/>
              <a:t>Altitude 1’100m</a:t>
            </a:r>
          </a:p>
          <a:p>
            <a:pPr marL="342900" indent="-342900" algn="l">
              <a:buFontTx/>
              <a:buChar char="-"/>
            </a:pPr>
            <a:r>
              <a:rPr lang="fr-CH" sz="2400" dirty="0"/>
              <a:t>Architecture en gradins</a:t>
            </a:r>
          </a:p>
          <a:p>
            <a:pPr marL="342900" indent="-342900" algn="l">
              <a:buFontTx/>
              <a:buChar char="-"/>
            </a:pPr>
            <a:r>
              <a:rPr lang="fr-CH" sz="2400" dirty="0"/>
              <a:t>Accidents de toiture</a:t>
            </a:r>
          </a:p>
          <a:p>
            <a:pPr marL="342900" indent="-342900" algn="l">
              <a:buFontTx/>
              <a:buChar char="-"/>
            </a:pPr>
            <a:r>
              <a:rPr lang="fr-CH" sz="2400" dirty="0"/>
              <a:t>Façades mouvementées</a:t>
            </a:r>
          </a:p>
          <a:p>
            <a:pPr marL="342900" indent="-342900" algn="l">
              <a:buFontTx/>
              <a:buChar char="-"/>
            </a:pPr>
            <a:r>
              <a:rPr lang="fr-CH" sz="2400" dirty="0"/>
              <a:t>Image montagnarde</a:t>
            </a:r>
          </a:p>
          <a:p>
            <a:pPr marL="342900" indent="-342900" algn="l">
              <a:buFontTx/>
              <a:buChar char="-"/>
            </a:pPr>
            <a:r>
              <a:rPr lang="fr-CH" sz="2400" dirty="0"/>
              <a:t>Compacité </a:t>
            </a:r>
          </a:p>
          <a:p>
            <a:pPr marL="342900" indent="-342900" algn="l">
              <a:buFontTx/>
              <a:buChar char="-"/>
            </a:pPr>
            <a:r>
              <a:rPr lang="fr-CH" sz="2400" dirty="0"/>
              <a:t>50 chambres 4*</a:t>
            </a:r>
          </a:p>
          <a:p>
            <a:pPr algn="l"/>
            <a:endParaRPr lang="fr-CH" sz="2400" dirty="0"/>
          </a:p>
          <a:p>
            <a:pPr marL="342900" indent="-342900" algn="l">
              <a:buFontTx/>
              <a:buChar char="-"/>
            </a:pPr>
            <a:endParaRPr lang="fr-CH" sz="2400" u="sng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F374F6-7F57-4794-B154-7078490FF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91986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Généralités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UNE ARCHITECTURE EN GRADINS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0E181B-A81D-4C6F-9575-030417477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8" y="2132856"/>
            <a:ext cx="7668344" cy="40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Généralités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UNE ARCHITECTURE EN GRADINS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0E181B-A81D-4C6F-9575-030417477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8" y="2132856"/>
            <a:ext cx="7668344" cy="4049974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5A4C321A-881C-4E9A-941A-66AB0D11B6D8}"/>
              </a:ext>
            </a:extLst>
          </p:cNvPr>
          <p:cNvSpPr/>
          <p:nvPr/>
        </p:nvSpPr>
        <p:spPr>
          <a:xfrm>
            <a:off x="1267866" y="4402951"/>
            <a:ext cx="6815737" cy="1321654"/>
          </a:xfrm>
          <a:custGeom>
            <a:avLst/>
            <a:gdLst>
              <a:gd name="connsiteX0" fmla="*/ 7684 w 6815737"/>
              <a:gd name="connsiteY0" fmla="*/ 899032 h 1321654"/>
              <a:gd name="connsiteX1" fmla="*/ 0 w 6815737"/>
              <a:gd name="connsiteY1" fmla="*/ 468726 h 1321654"/>
              <a:gd name="connsiteX2" fmla="*/ 599354 w 6815737"/>
              <a:gd name="connsiteY2" fmla="*/ 630091 h 1321654"/>
              <a:gd name="connsiteX3" fmla="*/ 829875 w 6815737"/>
              <a:gd name="connsiteY3" fmla="*/ 599355 h 1321654"/>
              <a:gd name="connsiteX4" fmla="*/ 968188 w 6815737"/>
              <a:gd name="connsiteY4" fmla="*/ 645459 h 1321654"/>
              <a:gd name="connsiteX5" fmla="*/ 1459966 w 6815737"/>
              <a:gd name="connsiteY5" fmla="*/ 591671 h 1321654"/>
              <a:gd name="connsiteX6" fmla="*/ 1782695 w 6815737"/>
              <a:gd name="connsiteY6" fmla="*/ 653143 h 1321654"/>
              <a:gd name="connsiteX7" fmla="*/ 2812356 w 6815737"/>
              <a:gd name="connsiteY7" fmla="*/ 576303 h 1321654"/>
              <a:gd name="connsiteX8" fmla="*/ 2804672 w 6815737"/>
              <a:gd name="connsiteY8" fmla="*/ 115261 h 1321654"/>
              <a:gd name="connsiteX9" fmla="*/ 3588443 w 6815737"/>
              <a:gd name="connsiteY9" fmla="*/ 0 h 1321654"/>
              <a:gd name="connsiteX10" fmla="*/ 4671892 w 6815737"/>
              <a:gd name="connsiteY10" fmla="*/ 138313 h 1321654"/>
              <a:gd name="connsiteX11" fmla="*/ 4910097 w 6815737"/>
              <a:gd name="connsiteY11" fmla="*/ 92209 h 1321654"/>
              <a:gd name="connsiteX12" fmla="*/ 4917781 w 6815737"/>
              <a:gd name="connsiteY12" fmla="*/ 153681 h 1321654"/>
              <a:gd name="connsiteX13" fmla="*/ 5171354 w 6815737"/>
              <a:gd name="connsiteY13" fmla="*/ 207469 h 1321654"/>
              <a:gd name="connsiteX14" fmla="*/ 5647764 w 6815737"/>
              <a:gd name="connsiteY14" fmla="*/ 153681 h 1321654"/>
              <a:gd name="connsiteX15" fmla="*/ 5655448 w 6815737"/>
              <a:gd name="connsiteY15" fmla="*/ 76841 h 1321654"/>
              <a:gd name="connsiteX16" fmla="*/ 5901337 w 6815737"/>
              <a:gd name="connsiteY16" fmla="*/ 30736 h 1321654"/>
              <a:gd name="connsiteX17" fmla="*/ 6815737 w 6815737"/>
              <a:gd name="connsiteY17" fmla="*/ 130629 h 1321654"/>
              <a:gd name="connsiteX18" fmla="*/ 6815737 w 6815737"/>
              <a:gd name="connsiteY18" fmla="*/ 1183341 h 1321654"/>
              <a:gd name="connsiteX19" fmla="*/ 6224067 w 6815737"/>
              <a:gd name="connsiteY19" fmla="*/ 1306286 h 1321654"/>
              <a:gd name="connsiteX20" fmla="*/ 4687260 w 6815737"/>
              <a:gd name="connsiteY20" fmla="*/ 1321654 h 1321654"/>
              <a:gd name="connsiteX21" fmla="*/ 4671892 w 6815737"/>
              <a:gd name="connsiteY21" fmla="*/ 1221762 h 1321654"/>
              <a:gd name="connsiteX22" fmla="*/ 3219610 w 6815737"/>
              <a:gd name="connsiteY22" fmla="*/ 1206394 h 1321654"/>
              <a:gd name="connsiteX23" fmla="*/ 3204242 w 6815737"/>
              <a:gd name="connsiteY23" fmla="*/ 1021977 h 1321654"/>
              <a:gd name="connsiteX24" fmla="*/ 2335946 w 6815737"/>
              <a:gd name="connsiteY24" fmla="*/ 1129553 h 1321654"/>
              <a:gd name="connsiteX25" fmla="*/ 2259105 w 6815737"/>
              <a:gd name="connsiteY25" fmla="*/ 1229446 h 1321654"/>
              <a:gd name="connsiteX26" fmla="*/ 1629015 w 6815737"/>
              <a:gd name="connsiteY26" fmla="*/ 1206394 h 1321654"/>
              <a:gd name="connsiteX27" fmla="*/ 1344705 w 6815737"/>
              <a:gd name="connsiteY27" fmla="*/ 1121869 h 1321654"/>
              <a:gd name="connsiteX28" fmla="*/ 998924 w 6815737"/>
              <a:gd name="connsiteY28" fmla="*/ 1175657 h 1321654"/>
              <a:gd name="connsiteX29" fmla="*/ 7684 w 6815737"/>
              <a:gd name="connsiteY29" fmla="*/ 899032 h 132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15737" h="1321654">
                <a:moveTo>
                  <a:pt x="7684" y="899032"/>
                </a:moveTo>
                <a:lnTo>
                  <a:pt x="0" y="468726"/>
                </a:lnTo>
                <a:lnTo>
                  <a:pt x="599354" y="630091"/>
                </a:lnTo>
                <a:lnTo>
                  <a:pt x="829875" y="599355"/>
                </a:lnTo>
                <a:lnTo>
                  <a:pt x="968188" y="645459"/>
                </a:lnTo>
                <a:lnTo>
                  <a:pt x="1459966" y="591671"/>
                </a:lnTo>
                <a:lnTo>
                  <a:pt x="1782695" y="653143"/>
                </a:lnTo>
                <a:lnTo>
                  <a:pt x="2812356" y="576303"/>
                </a:lnTo>
                <a:lnTo>
                  <a:pt x="2804672" y="115261"/>
                </a:lnTo>
                <a:lnTo>
                  <a:pt x="3588443" y="0"/>
                </a:lnTo>
                <a:lnTo>
                  <a:pt x="4671892" y="138313"/>
                </a:lnTo>
                <a:lnTo>
                  <a:pt x="4910097" y="92209"/>
                </a:lnTo>
                <a:lnTo>
                  <a:pt x="4917781" y="153681"/>
                </a:lnTo>
                <a:lnTo>
                  <a:pt x="5171354" y="207469"/>
                </a:lnTo>
                <a:lnTo>
                  <a:pt x="5647764" y="153681"/>
                </a:lnTo>
                <a:lnTo>
                  <a:pt x="5655448" y="76841"/>
                </a:lnTo>
                <a:lnTo>
                  <a:pt x="5901337" y="30736"/>
                </a:lnTo>
                <a:lnTo>
                  <a:pt x="6815737" y="130629"/>
                </a:lnTo>
                <a:lnTo>
                  <a:pt x="6815737" y="1183341"/>
                </a:lnTo>
                <a:lnTo>
                  <a:pt x="6224067" y="1306286"/>
                </a:lnTo>
                <a:lnTo>
                  <a:pt x="4687260" y="1321654"/>
                </a:lnTo>
                <a:lnTo>
                  <a:pt x="4671892" y="1221762"/>
                </a:lnTo>
                <a:lnTo>
                  <a:pt x="3219610" y="1206394"/>
                </a:lnTo>
                <a:lnTo>
                  <a:pt x="3204242" y="1021977"/>
                </a:lnTo>
                <a:lnTo>
                  <a:pt x="2335946" y="1129553"/>
                </a:lnTo>
                <a:lnTo>
                  <a:pt x="2259105" y="1229446"/>
                </a:lnTo>
                <a:lnTo>
                  <a:pt x="1629015" y="1206394"/>
                </a:lnTo>
                <a:lnTo>
                  <a:pt x="1344705" y="1121869"/>
                </a:lnTo>
                <a:lnTo>
                  <a:pt x="998924" y="1175657"/>
                </a:lnTo>
                <a:lnTo>
                  <a:pt x="7684" y="899032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Sous-titre 3">
            <a:extLst>
              <a:ext uri="{FF2B5EF4-FFF2-40B4-BE49-F238E27FC236}">
                <a16:creationId xmlns:a16="http://schemas.microsoft.com/office/drawing/2014/main" id="{342F2853-7AB9-4B1C-8944-F430B68766FE}"/>
              </a:ext>
            </a:extLst>
          </p:cNvPr>
          <p:cNvSpPr txBox="1">
            <a:spLocks/>
          </p:cNvSpPr>
          <p:nvPr/>
        </p:nvSpPr>
        <p:spPr bwMode="auto">
          <a:xfrm>
            <a:off x="3245991" y="4979254"/>
            <a:ext cx="309634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Socle enterré en béton</a:t>
            </a:r>
          </a:p>
        </p:txBody>
      </p:sp>
    </p:spTree>
    <p:extLst>
      <p:ext uri="{BB962C8B-B14F-4D97-AF65-F5344CB8AC3E}">
        <p14:creationId xmlns:p14="http://schemas.microsoft.com/office/powerpoint/2010/main" val="41736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Généralités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UNE ARCHITECTURE EN GRADINS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0E181B-A81D-4C6F-9575-030417477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8" y="2132856"/>
            <a:ext cx="7668344" cy="4049974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5A4C321A-881C-4E9A-941A-66AB0D11B6D8}"/>
              </a:ext>
            </a:extLst>
          </p:cNvPr>
          <p:cNvSpPr/>
          <p:nvPr/>
        </p:nvSpPr>
        <p:spPr>
          <a:xfrm>
            <a:off x="1267866" y="4402951"/>
            <a:ext cx="6815737" cy="1321654"/>
          </a:xfrm>
          <a:custGeom>
            <a:avLst/>
            <a:gdLst>
              <a:gd name="connsiteX0" fmla="*/ 7684 w 6815737"/>
              <a:gd name="connsiteY0" fmla="*/ 899032 h 1321654"/>
              <a:gd name="connsiteX1" fmla="*/ 0 w 6815737"/>
              <a:gd name="connsiteY1" fmla="*/ 468726 h 1321654"/>
              <a:gd name="connsiteX2" fmla="*/ 599354 w 6815737"/>
              <a:gd name="connsiteY2" fmla="*/ 630091 h 1321654"/>
              <a:gd name="connsiteX3" fmla="*/ 829875 w 6815737"/>
              <a:gd name="connsiteY3" fmla="*/ 599355 h 1321654"/>
              <a:gd name="connsiteX4" fmla="*/ 968188 w 6815737"/>
              <a:gd name="connsiteY4" fmla="*/ 645459 h 1321654"/>
              <a:gd name="connsiteX5" fmla="*/ 1459966 w 6815737"/>
              <a:gd name="connsiteY5" fmla="*/ 591671 h 1321654"/>
              <a:gd name="connsiteX6" fmla="*/ 1782695 w 6815737"/>
              <a:gd name="connsiteY6" fmla="*/ 653143 h 1321654"/>
              <a:gd name="connsiteX7" fmla="*/ 2812356 w 6815737"/>
              <a:gd name="connsiteY7" fmla="*/ 576303 h 1321654"/>
              <a:gd name="connsiteX8" fmla="*/ 2804672 w 6815737"/>
              <a:gd name="connsiteY8" fmla="*/ 115261 h 1321654"/>
              <a:gd name="connsiteX9" fmla="*/ 3588443 w 6815737"/>
              <a:gd name="connsiteY9" fmla="*/ 0 h 1321654"/>
              <a:gd name="connsiteX10" fmla="*/ 4671892 w 6815737"/>
              <a:gd name="connsiteY10" fmla="*/ 138313 h 1321654"/>
              <a:gd name="connsiteX11" fmla="*/ 4910097 w 6815737"/>
              <a:gd name="connsiteY11" fmla="*/ 92209 h 1321654"/>
              <a:gd name="connsiteX12" fmla="*/ 4917781 w 6815737"/>
              <a:gd name="connsiteY12" fmla="*/ 153681 h 1321654"/>
              <a:gd name="connsiteX13" fmla="*/ 5171354 w 6815737"/>
              <a:gd name="connsiteY13" fmla="*/ 207469 h 1321654"/>
              <a:gd name="connsiteX14" fmla="*/ 5647764 w 6815737"/>
              <a:gd name="connsiteY14" fmla="*/ 153681 h 1321654"/>
              <a:gd name="connsiteX15" fmla="*/ 5655448 w 6815737"/>
              <a:gd name="connsiteY15" fmla="*/ 76841 h 1321654"/>
              <a:gd name="connsiteX16" fmla="*/ 5901337 w 6815737"/>
              <a:gd name="connsiteY16" fmla="*/ 30736 h 1321654"/>
              <a:gd name="connsiteX17" fmla="*/ 6815737 w 6815737"/>
              <a:gd name="connsiteY17" fmla="*/ 130629 h 1321654"/>
              <a:gd name="connsiteX18" fmla="*/ 6815737 w 6815737"/>
              <a:gd name="connsiteY18" fmla="*/ 1183341 h 1321654"/>
              <a:gd name="connsiteX19" fmla="*/ 6224067 w 6815737"/>
              <a:gd name="connsiteY19" fmla="*/ 1306286 h 1321654"/>
              <a:gd name="connsiteX20" fmla="*/ 4687260 w 6815737"/>
              <a:gd name="connsiteY20" fmla="*/ 1321654 h 1321654"/>
              <a:gd name="connsiteX21" fmla="*/ 4671892 w 6815737"/>
              <a:gd name="connsiteY21" fmla="*/ 1221762 h 1321654"/>
              <a:gd name="connsiteX22" fmla="*/ 3219610 w 6815737"/>
              <a:gd name="connsiteY22" fmla="*/ 1206394 h 1321654"/>
              <a:gd name="connsiteX23" fmla="*/ 3204242 w 6815737"/>
              <a:gd name="connsiteY23" fmla="*/ 1021977 h 1321654"/>
              <a:gd name="connsiteX24" fmla="*/ 2335946 w 6815737"/>
              <a:gd name="connsiteY24" fmla="*/ 1129553 h 1321654"/>
              <a:gd name="connsiteX25" fmla="*/ 2259105 w 6815737"/>
              <a:gd name="connsiteY25" fmla="*/ 1229446 h 1321654"/>
              <a:gd name="connsiteX26" fmla="*/ 1629015 w 6815737"/>
              <a:gd name="connsiteY26" fmla="*/ 1206394 h 1321654"/>
              <a:gd name="connsiteX27" fmla="*/ 1344705 w 6815737"/>
              <a:gd name="connsiteY27" fmla="*/ 1121869 h 1321654"/>
              <a:gd name="connsiteX28" fmla="*/ 998924 w 6815737"/>
              <a:gd name="connsiteY28" fmla="*/ 1175657 h 1321654"/>
              <a:gd name="connsiteX29" fmla="*/ 7684 w 6815737"/>
              <a:gd name="connsiteY29" fmla="*/ 899032 h 132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15737" h="1321654">
                <a:moveTo>
                  <a:pt x="7684" y="899032"/>
                </a:moveTo>
                <a:lnTo>
                  <a:pt x="0" y="468726"/>
                </a:lnTo>
                <a:lnTo>
                  <a:pt x="599354" y="630091"/>
                </a:lnTo>
                <a:lnTo>
                  <a:pt x="829875" y="599355"/>
                </a:lnTo>
                <a:lnTo>
                  <a:pt x="968188" y="645459"/>
                </a:lnTo>
                <a:lnTo>
                  <a:pt x="1459966" y="591671"/>
                </a:lnTo>
                <a:lnTo>
                  <a:pt x="1782695" y="653143"/>
                </a:lnTo>
                <a:lnTo>
                  <a:pt x="2812356" y="576303"/>
                </a:lnTo>
                <a:lnTo>
                  <a:pt x="2804672" y="115261"/>
                </a:lnTo>
                <a:lnTo>
                  <a:pt x="3588443" y="0"/>
                </a:lnTo>
                <a:lnTo>
                  <a:pt x="4671892" y="138313"/>
                </a:lnTo>
                <a:lnTo>
                  <a:pt x="4910097" y="92209"/>
                </a:lnTo>
                <a:lnTo>
                  <a:pt x="4917781" y="153681"/>
                </a:lnTo>
                <a:lnTo>
                  <a:pt x="5171354" y="207469"/>
                </a:lnTo>
                <a:lnTo>
                  <a:pt x="5647764" y="153681"/>
                </a:lnTo>
                <a:lnTo>
                  <a:pt x="5655448" y="76841"/>
                </a:lnTo>
                <a:lnTo>
                  <a:pt x="5901337" y="30736"/>
                </a:lnTo>
                <a:lnTo>
                  <a:pt x="6815737" y="130629"/>
                </a:lnTo>
                <a:lnTo>
                  <a:pt x="6815737" y="1183341"/>
                </a:lnTo>
                <a:lnTo>
                  <a:pt x="6224067" y="1306286"/>
                </a:lnTo>
                <a:lnTo>
                  <a:pt x="4687260" y="1321654"/>
                </a:lnTo>
                <a:lnTo>
                  <a:pt x="4671892" y="1221762"/>
                </a:lnTo>
                <a:lnTo>
                  <a:pt x="3219610" y="1206394"/>
                </a:lnTo>
                <a:lnTo>
                  <a:pt x="3204242" y="1021977"/>
                </a:lnTo>
                <a:lnTo>
                  <a:pt x="2335946" y="1129553"/>
                </a:lnTo>
                <a:lnTo>
                  <a:pt x="2259105" y="1229446"/>
                </a:lnTo>
                <a:lnTo>
                  <a:pt x="1629015" y="1206394"/>
                </a:lnTo>
                <a:lnTo>
                  <a:pt x="1344705" y="1121869"/>
                </a:lnTo>
                <a:lnTo>
                  <a:pt x="998924" y="1175657"/>
                </a:lnTo>
                <a:lnTo>
                  <a:pt x="7684" y="899032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393A2BB2-E6C1-4347-9872-B8F1BB4A97E0}"/>
              </a:ext>
            </a:extLst>
          </p:cNvPr>
          <p:cNvSpPr/>
          <p:nvPr/>
        </p:nvSpPr>
        <p:spPr>
          <a:xfrm>
            <a:off x="1383126" y="2420471"/>
            <a:ext cx="6154911" cy="2627939"/>
          </a:xfrm>
          <a:custGeom>
            <a:avLst/>
            <a:gdLst>
              <a:gd name="connsiteX0" fmla="*/ 15368 w 6154911"/>
              <a:gd name="connsiteY0" fmla="*/ 2458890 h 2627939"/>
              <a:gd name="connsiteX1" fmla="*/ 0 w 6154911"/>
              <a:gd name="connsiteY1" fmla="*/ 1191025 h 2627939"/>
              <a:gd name="connsiteX2" fmla="*/ 192101 w 6154911"/>
              <a:gd name="connsiteY2" fmla="*/ 983556 h 2627939"/>
              <a:gd name="connsiteX3" fmla="*/ 607039 w 6154911"/>
              <a:gd name="connsiteY3" fmla="*/ 960504 h 2627939"/>
              <a:gd name="connsiteX4" fmla="*/ 614723 w 6154911"/>
              <a:gd name="connsiteY4" fmla="*/ 545566 h 2627939"/>
              <a:gd name="connsiteX5" fmla="*/ 791456 w 6154911"/>
              <a:gd name="connsiteY5" fmla="*/ 376517 h 2627939"/>
              <a:gd name="connsiteX6" fmla="*/ 1605963 w 6154911"/>
              <a:gd name="connsiteY6" fmla="*/ 399569 h 2627939"/>
              <a:gd name="connsiteX7" fmla="*/ 2074689 w 6154911"/>
              <a:gd name="connsiteY7" fmla="*/ 0 h 2627939"/>
              <a:gd name="connsiteX8" fmla="*/ 3926541 w 6154911"/>
              <a:gd name="connsiteY8" fmla="*/ 84524 h 2627939"/>
              <a:gd name="connsiteX9" fmla="*/ 4825573 w 6154911"/>
              <a:gd name="connsiteY9" fmla="*/ 453358 h 2627939"/>
              <a:gd name="connsiteX10" fmla="*/ 4986938 w 6154911"/>
              <a:gd name="connsiteY10" fmla="*/ 445674 h 2627939"/>
              <a:gd name="connsiteX11" fmla="*/ 6154911 w 6154911"/>
              <a:gd name="connsiteY11" fmla="*/ 960504 h 2627939"/>
              <a:gd name="connsiteX12" fmla="*/ 5839866 w 6154911"/>
              <a:gd name="connsiteY12" fmla="*/ 975872 h 2627939"/>
              <a:gd name="connsiteX13" fmla="*/ 5809129 w 6154911"/>
              <a:gd name="connsiteY13" fmla="*/ 1974796 h 2627939"/>
              <a:gd name="connsiteX14" fmla="*/ 5540188 w 6154911"/>
              <a:gd name="connsiteY14" fmla="*/ 2043953 h 2627939"/>
              <a:gd name="connsiteX15" fmla="*/ 5532504 w 6154911"/>
              <a:gd name="connsiteY15" fmla="*/ 2128477 h 2627939"/>
              <a:gd name="connsiteX16" fmla="*/ 5056094 w 6154911"/>
              <a:gd name="connsiteY16" fmla="*/ 2182265 h 2627939"/>
              <a:gd name="connsiteX17" fmla="*/ 4810205 w 6154911"/>
              <a:gd name="connsiteY17" fmla="*/ 2159213 h 2627939"/>
              <a:gd name="connsiteX18" fmla="*/ 4810205 w 6154911"/>
              <a:gd name="connsiteY18" fmla="*/ 2067005 h 2627939"/>
              <a:gd name="connsiteX19" fmla="*/ 4548948 w 6154911"/>
              <a:gd name="connsiteY19" fmla="*/ 2105425 h 2627939"/>
              <a:gd name="connsiteX20" fmla="*/ 3480867 w 6154911"/>
              <a:gd name="connsiteY20" fmla="*/ 1974796 h 2627939"/>
              <a:gd name="connsiteX21" fmla="*/ 2689412 w 6154911"/>
              <a:gd name="connsiteY21" fmla="*/ 2105425 h 2627939"/>
              <a:gd name="connsiteX22" fmla="*/ 2704780 w 6154911"/>
              <a:gd name="connsiteY22" fmla="*/ 2543415 h 2627939"/>
              <a:gd name="connsiteX23" fmla="*/ 1644383 w 6154911"/>
              <a:gd name="connsiteY23" fmla="*/ 2627939 h 2627939"/>
              <a:gd name="connsiteX24" fmla="*/ 1367758 w 6154911"/>
              <a:gd name="connsiteY24" fmla="*/ 2566467 h 2627939"/>
              <a:gd name="connsiteX25" fmla="*/ 860612 w 6154911"/>
              <a:gd name="connsiteY25" fmla="*/ 2627939 h 2627939"/>
              <a:gd name="connsiteX26" fmla="*/ 683879 w 6154911"/>
              <a:gd name="connsiteY26" fmla="*/ 2558783 h 2627939"/>
              <a:gd name="connsiteX27" fmla="*/ 468726 w 6154911"/>
              <a:gd name="connsiteY27" fmla="*/ 2597203 h 2627939"/>
              <a:gd name="connsiteX28" fmla="*/ 15368 w 6154911"/>
              <a:gd name="connsiteY28" fmla="*/ 2458890 h 26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54911" h="2627939">
                <a:moveTo>
                  <a:pt x="15368" y="2458890"/>
                </a:moveTo>
                <a:lnTo>
                  <a:pt x="0" y="1191025"/>
                </a:lnTo>
                <a:lnTo>
                  <a:pt x="192101" y="983556"/>
                </a:lnTo>
                <a:lnTo>
                  <a:pt x="607039" y="960504"/>
                </a:lnTo>
                <a:lnTo>
                  <a:pt x="614723" y="545566"/>
                </a:lnTo>
                <a:lnTo>
                  <a:pt x="791456" y="376517"/>
                </a:lnTo>
                <a:lnTo>
                  <a:pt x="1605963" y="399569"/>
                </a:lnTo>
                <a:lnTo>
                  <a:pt x="2074689" y="0"/>
                </a:lnTo>
                <a:lnTo>
                  <a:pt x="3926541" y="84524"/>
                </a:lnTo>
                <a:lnTo>
                  <a:pt x="4825573" y="453358"/>
                </a:lnTo>
                <a:lnTo>
                  <a:pt x="4986938" y="445674"/>
                </a:lnTo>
                <a:lnTo>
                  <a:pt x="6154911" y="960504"/>
                </a:lnTo>
                <a:lnTo>
                  <a:pt x="5839866" y="975872"/>
                </a:lnTo>
                <a:lnTo>
                  <a:pt x="5809129" y="1974796"/>
                </a:lnTo>
                <a:lnTo>
                  <a:pt x="5540188" y="2043953"/>
                </a:lnTo>
                <a:lnTo>
                  <a:pt x="5532504" y="2128477"/>
                </a:lnTo>
                <a:lnTo>
                  <a:pt x="5056094" y="2182265"/>
                </a:lnTo>
                <a:lnTo>
                  <a:pt x="4810205" y="2159213"/>
                </a:lnTo>
                <a:lnTo>
                  <a:pt x="4810205" y="2067005"/>
                </a:lnTo>
                <a:lnTo>
                  <a:pt x="4548948" y="2105425"/>
                </a:lnTo>
                <a:lnTo>
                  <a:pt x="3480867" y="1974796"/>
                </a:lnTo>
                <a:lnTo>
                  <a:pt x="2689412" y="2105425"/>
                </a:lnTo>
                <a:lnTo>
                  <a:pt x="2704780" y="2543415"/>
                </a:lnTo>
                <a:lnTo>
                  <a:pt x="1644383" y="2627939"/>
                </a:lnTo>
                <a:lnTo>
                  <a:pt x="1367758" y="2566467"/>
                </a:lnTo>
                <a:lnTo>
                  <a:pt x="860612" y="2627939"/>
                </a:lnTo>
                <a:lnTo>
                  <a:pt x="683879" y="2558783"/>
                </a:lnTo>
                <a:lnTo>
                  <a:pt x="468726" y="2597203"/>
                </a:lnTo>
                <a:lnTo>
                  <a:pt x="15368" y="2458890"/>
                </a:lnTo>
                <a:close/>
              </a:path>
            </a:pathLst>
          </a:custGeom>
          <a:solidFill>
            <a:schemeClr val="accent2">
              <a:alpha val="3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496868C8-DC69-40DA-9604-59ED958FA6D9}"/>
              </a:ext>
            </a:extLst>
          </p:cNvPr>
          <p:cNvSpPr/>
          <p:nvPr/>
        </p:nvSpPr>
        <p:spPr>
          <a:xfrm>
            <a:off x="1390810" y="4479792"/>
            <a:ext cx="2666360" cy="130628"/>
          </a:xfrm>
          <a:custGeom>
            <a:avLst/>
            <a:gdLst>
              <a:gd name="connsiteX0" fmla="*/ 0 w 2666360"/>
              <a:gd name="connsiteY0" fmla="*/ 0 h 130628"/>
              <a:gd name="connsiteX1" fmla="*/ 476410 w 2666360"/>
              <a:gd name="connsiteY1" fmla="*/ 99892 h 130628"/>
              <a:gd name="connsiteX2" fmla="*/ 699247 w 2666360"/>
              <a:gd name="connsiteY2" fmla="*/ 76840 h 130628"/>
              <a:gd name="connsiteX3" fmla="*/ 868296 w 2666360"/>
              <a:gd name="connsiteY3" fmla="*/ 122944 h 130628"/>
              <a:gd name="connsiteX4" fmla="*/ 1352390 w 2666360"/>
              <a:gd name="connsiteY4" fmla="*/ 76840 h 130628"/>
              <a:gd name="connsiteX5" fmla="*/ 1644383 w 2666360"/>
              <a:gd name="connsiteY5" fmla="*/ 130628 h 130628"/>
              <a:gd name="connsiteX6" fmla="*/ 2666360 w 2666360"/>
              <a:gd name="connsiteY6" fmla="*/ 61472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6360" h="130628">
                <a:moveTo>
                  <a:pt x="0" y="0"/>
                </a:moveTo>
                <a:lnTo>
                  <a:pt x="476410" y="99892"/>
                </a:lnTo>
                <a:lnTo>
                  <a:pt x="699247" y="76840"/>
                </a:lnTo>
                <a:lnTo>
                  <a:pt x="868296" y="122944"/>
                </a:lnTo>
                <a:lnTo>
                  <a:pt x="1352390" y="76840"/>
                </a:lnTo>
                <a:lnTo>
                  <a:pt x="1644383" y="130628"/>
                </a:lnTo>
                <a:lnTo>
                  <a:pt x="2666360" y="6147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2BC58740-475B-497A-A10E-5112D3EE2B9C}"/>
              </a:ext>
            </a:extLst>
          </p:cNvPr>
          <p:cNvSpPr/>
          <p:nvPr/>
        </p:nvSpPr>
        <p:spPr>
          <a:xfrm>
            <a:off x="1383126" y="4064854"/>
            <a:ext cx="5839866" cy="99892"/>
          </a:xfrm>
          <a:custGeom>
            <a:avLst/>
            <a:gdLst>
              <a:gd name="connsiteX0" fmla="*/ 0 w 5839866"/>
              <a:gd name="connsiteY0" fmla="*/ 23052 h 99892"/>
              <a:gd name="connsiteX1" fmla="*/ 0 w 5839866"/>
              <a:gd name="connsiteY1" fmla="*/ 23052 h 99892"/>
              <a:gd name="connsiteX2" fmla="*/ 837560 w 5839866"/>
              <a:gd name="connsiteY2" fmla="*/ 84524 h 99892"/>
              <a:gd name="connsiteX3" fmla="*/ 1344706 w 5839866"/>
              <a:gd name="connsiteY3" fmla="*/ 61472 h 99892"/>
              <a:gd name="connsiteX4" fmla="*/ 1636699 w 5839866"/>
              <a:gd name="connsiteY4" fmla="*/ 99892 h 99892"/>
              <a:gd name="connsiteX5" fmla="*/ 1990165 w 5839866"/>
              <a:gd name="connsiteY5" fmla="*/ 61472 h 99892"/>
              <a:gd name="connsiteX6" fmla="*/ 2143845 w 5839866"/>
              <a:gd name="connsiteY6" fmla="*/ 92208 h 99892"/>
              <a:gd name="connsiteX7" fmla="*/ 3427079 w 5839866"/>
              <a:gd name="connsiteY7" fmla="*/ 0 h 99892"/>
              <a:gd name="connsiteX8" fmla="*/ 4548948 w 5839866"/>
              <a:gd name="connsiteY8" fmla="*/ 92208 h 99892"/>
              <a:gd name="connsiteX9" fmla="*/ 4810205 w 5839866"/>
              <a:gd name="connsiteY9" fmla="*/ 69156 h 99892"/>
              <a:gd name="connsiteX10" fmla="*/ 5063778 w 5839866"/>
              <a:gd name="connsiteY10" fmla="*/ 92208 h 99892"/>
              <a:gd name="connsiteX11" fmla="*/ 5839866 w 5839866"/>
              <a:gd name="connsiteY11" fmla="*/ 23052 h 9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9866" h="99892">
                <a:moveTo>
                  <a:pt x="0" y="23052"/>
                </a:moveTo>
                <a:lnTo>
                  <a:pt x="0" y="23052"/>
                </a:lnTo>
                <a:lnTo>
                  <a:pt x="837560" y="84524"/>
                </a:lnTo>
                <a:lnTo>
                  <a:pt x="1344706" y="61472"/>
                </a:lnTo>
                <a:lnTo>
                  <a:pt x="1636699" y="99892"/>
                </a:lnTo>
                <a:lnTo>
                  <a:pt x="1990165" y="61472"/>
                </a:lnTo>
                <a:lnTo>
                  <a:pt x="2143845" y="92208"/>
                </a:lnTo>
                <a:lnTo>
                  <a:pt x="3427079" y="0"/>
                </a:lnTo>
                <a:lnTo>
                  <a:pt x="4548948" y="92208"/>
                </a:lnTo>
                <a:lnTo>
                  <a:pt x="4810205" y="69156"/>
                </a:lnTo>
                <a:lnTo>
                  <a:pt x="5063778" y="92208"/>
                </a:lnTo>
                <a:lnTo>
                  <a:pt x="5839866" y="2305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870D26F7-EC43-4912-B0CB-39FB7080A1C3}"/>
              </a:ext>
            </a:extLst>
          </p:cNvPr>
          <p:cNvSpPr/>
          <p:nvPr/>
        </p:nvSpPr>
        <p:spPr>
          <a:xfrm>
            <a:off x="1990165" y="3373291"/>
            <a:ext cx="5225143" cy="353465"/>
          </a:xfrm>
          <a:custGeom>
            <a:avLst/>
            <a:gdLst>
              <a:gd name="connsiteX0" fmla="*/ 0 w 5225143"/>
              <a:gd name="connsiteY0" fmla="*/ 0 h 353465"/>
              <a:gd name="connsiteX1" fmla="*/ 23052 w 5225143"/>
              <a:gd name="connsiteY1" fmla="*/ 268941 h 353465"/>
              <a:gd name="connsiteX2" fmla="*/ 1029660 w 5225143"/>
              <a:gd name="connsiteY2" fmla="*/ 330413 h 353465"/>
              <a:gd name="connsiteX3" fmla="*/ 2827724 w 5225143"/>
              <a:gd name="connsiteY3" fmla="*/ 291993 h 353465"/>
              <a:gd name="connsiteX4" fmla="*/ 3988013 w 5225143"/>
              <a:gd name="connsiteY4" fmla="*/ 353465 h 353465"/>
              <a:gd name="connsiteX5" fmla="*/ 5225143 w 5225143"/>
              <a:gd name="connsiteY5" fmla="*/ 299677 h 35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5143" h="353465">
                <a:moveTo>
                  <a:pt x="0" y="0"/>
                </a:moveTo>
                <a:lnTo>
                  <a:pt x="23052" y="268941"/>
                </a:lnTo>
                <a:lnTo>
                  <a:pt x="1029660" y="330413"/>
                </a:lnTo>
                <a:lnTo>
                  <a:pt x="2827724" y="291993"/>
                </a:lnTo>
                <a:lnTo>
                  <a:pt x="3988013" y="353465"/>
                </a:lnTo>
                <a:lnTo>
                  <a:pt x="5225143" y="29967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9B351B04-7D6A-4F86-9479-D1B785D4DC97}"/>
              </a:ext>
            </a:extLst>
          </p:cNvPr>
          <p:cNvSpPr/>
          <p:nvPr/>
        </p:nvSpPr>
        <p:spPr>
          <a:xfrm>
            <a:off x="2013217" y="3250346"/>
            <a:ext cx="5209775" cy="130629"/>
          </a:xfrm>
          <a:custGeom>
            <a:avLst/>
            <a:gdLst>
              <a:gd name="connsiteX0" fmla="*/ 0 w 5209775"/>
              <a:gd name="connsiteY0" fmla="*/ 7684 h 130629"/>
              <a:gd name="connsiteX1" fmla="*/ 1029660 w 5209775"/>
              <a:gd name="connsiteY1" fmla="*/ 15368 h 130629"/>
              <a:gd name="connsiteX2" fmla="*/ 2789304 w 5209775"/>
              <a:gd name="connsiteY2" fmla="*/ 0 h 130629"/>
              <a:gd name="connsiteX3" fmla="*/ 3988013 w 5209775"/>
              <a:gd name="connsiteY3" fmla="*/ 61472 h 130629"/>
              <a:gd name="connsiteX4" fmla="*/ 5209775 w 5209775"/>
              <a:gd name="connsiteY4" fmla="*/ 7684 h 130629"/>
              <a:gd name="connsiteX5" fmla="*/ 5209775 w 5209775"/>
              <a:gd name="connsiteY5" fmla="*/ 130629 h 13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9775" h="130629">
                <a:moveTo>
                  <a:pt x="0" y="7684"/>
                </a:moveTo>
                <a:lnTo>
                  <a:pt x="1029660" y="15368"/>
                </a:lnTo>
                <a:lnTo>
                  <a:pt x="2789304" y="0"/>
                </a:lnTo>
                <a:lnTo>
                  <a:pt x="3988013" y="61472"/>
                </a:lnTo>
                <a:lnTo>
                  <a:pt x="5209775" y="7684"/>
                </a:lnTo>
                <a:lnTo>
                  <a:pt x="5209775" y="13062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433406A6-A16B-49DB-AB81-D7D93E9EF492}"/>
              </a:ext>
            </a:extLst>
          </p:cNvPr>
          <p:cNvSpPr/>
          <p:nvPr/>
        </p:nvSpPr>
        <p:spPr>
          <a:xfrm>
            <a:off x="2996773" y="2812356"/>
            <a:ext cx="3188874" cy="84525"/>
          </a:xfrm>
          <a:custGeom>
            <a:avLst/>
            <a:gdLst>
              <a:gd name="connsiteX0" fmla="*/ 0 w 3188874"/>
              <a:gd name="connsiteY0" fmla="*/ 0 h 84525"/>
              <a:gd name="connsiteX1" fmla="*/ 0 w 3188874"/>
              <a:gd name="connsiteY1" fmla="*/ 84525 h 84525"/>
              <a:gd name="connsiteX2" fmla="*/ 1106501 w 3188874"/>
              <a:gd name="connsiteY2" fmla="*/ 53789 h 84525"/>
              <a:gd name="connsiteX3" fmla="*/ 3188874 w 3188874"/>
              <a:gd name="connsiteY3" fmla="*/ 61473 h 8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8874" h="84525">
                <a:moveTo>
                  <a:pt x="0" y="0"/>
                </a:moveTo>
                <a:lnTo>
                  <a:pt x="0" y="84525"/>
                </a:lnTo>
                <a:lnTo>
                  <a:pt x="1106501" y="53789"/>
                </a:lnTo>
                <a:lnTo>
                  <a:pt x="3188874" y="6147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Sous-titre 3">
            <a:extLst>
              <a:ext uri="{FF2B5EF4-FFF2-40B4-BE49-F238E27FC236}">
                <a16:creationId xmlns:a16="http://schemas.microsoft.com/office/drawing/2014/main" id="{E4E6F4EA-9368-4147-A5D0-CE47707F93EE}"/>
              </a:ext>
            </a:extLst>
          </p:cNvPr>
          <p:cNvSpPr txBox="1">
            <a:spLocks/>
          </p:cNvSpPr>
          <p:nvPr/>
        </p:nvSpPr>
        <p:spPr bwMode="auto">
          <a:xfrm>
            <a:off x="1835696" y="4560593"/>
            <a:ext cx="183006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niveau bois</a:t>
            </a:r>
          </a:p>
        </p:txBody>
      </p:sp>
      <p:sp>
        <p:nvSpPr>
          <p:cNvPr id="24" name="Sous-titre 3">
            <a:extLst>
              <a:ext uri="{FF2B5EF4-FFF2-40B4-BE49-F238E27FC236}">
                <a16:creationId xmlns:a16="http://schemas.microsoft.com/office/drawing/2014/main" id="{C04B96DF-78BD-46C5-B4F6-54E7707B2AF4}"/>
              </a:ext>
            </a:extLst>
          </p:cNvPr>
          <p:cNvSpPr txBox="1">
            <a:spLocks/>
          </p:cNvSpPr>
          <p:nvPr/>
        </p:nvSpPr>
        <p:spPr bwMode="auto">
          <a:xfrm>
            <a:off x="2507414" y="4114800"/>
            <a:ext cx="206458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niveaux bois</a:t>
            </a:r>
          </a:p>
        </p:txBody>
      </p:sp>
      <p:sp>
        <p:nvSpPr>
          <p:cNvPr id="25" name="Sous-titre 3">
            <a:extLst>
              <a:ext uri="{FF2B5EF4-FFF2-40B4-BE49-F238E27FC236}">
                <a16:creationId xmlns:a16="http://schemas.microsoft.com/office/drawing/2014/main" id="{E3D6FA87-1407-4633-B6CA-46AC9B42B1B3}"/>
              </a:ext>
            </a:extLst>
          </p:cNvPr>
          <p:cNvSpPr txBox="1">
            <a:spLocks/>
          </p:cNvSpPr>
          <p:nvPr/>
        </p:nvSpPr>
        <p:spPr bwMode="auto">
          <a:xfrm>
            <a:off x="3114930" y="3648925"/>
            <a:ext cx="2064109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niveaux bois</a:t>
            </a:r>
          </a:p>
        </p:txBody>
      </p:sp>
      <p:sp>
        <p:nvSpPr>
          <p:cNvPr id="26" name="Sous-titre 3">
            <a:extLst>
              <a:ext uri="{FF2B5EF4-FFF2-40B4-BE49-F238E27FC236}">
                <a16:creationId xmlns:a16="http://schemas.microsoft.com/office/drawing/2014/main" id="{065F2C00-BC66-4282-86C2-A9E67E2C4695}"/>
              </a:ext>
            </a:extLst>
          </p:cNvPr>
          <p:cNvSpPr txBox="1">
            <a:spLocks/>
          </p:cNvSpPr>
          <p:nvPr/>
        </p:nvSpPr>
        <p:spPr bwMode="auto">
          <a:xfrm>
            <a:off x="3422446" y="3228701"/>
            <a:ext cx="20136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niveaux bois</a:t>
            </a:r>
          </a:p>
        </p:txBody>
      </p:sp>
      <p:sp>
        <p:nvSpPr>
          <p:cNvPr id="27" name="Sous-titre 3">
            <a:extLst>
              <a:ext uri="{FF2B5EF4-FFF2-40B4-BE49-F238E27FC236}">
                <a16:creationId xmlns:a16="http://schemas.microsoft.com/office/drawing/2014/main" id="{FDB202F3-8E5A-4D3F-B256-22208B54A8F9}"/>
              </a:ext>
            </a:extLst>
          </p:cNvPr>
          <p:cNvSpPr txBox="1">
            <a:spLocks/>
          </p:cNvSpPr>
          <p:nvPr/>
        </p:nvSpPr>
        <p:spPr bwMode="auto">
          <a:xfrm>
            <a:off x="3422446" y="2815744"/>
            <a:ext cx="2064109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niveaux bois</a:t>
            </a:r>
          </a:p>
        </p:txBody>
      </p:sp>
      <p:sp>
        <p:nvSpPr>
          <p:cNvPr id="28" name="Sous-titre 3">
            <a:extLst>
              <a:ext uri="{FF2B5EF4-FFF2-40B4-BE49-F238E27FC236}">
                <a16:creationId xmlns:a16="http://schemas.microsoft.com/office/drawing/2014/main" id="{31DBA29D-B353-44A6-9EB3-5EB3DB675252}"/>
              </a:ext>
            </a:extLst>
          </p:cNvPr>
          <p:cNvSpPr txBox="1">
            <a:spLocks/>
          </p:cNvSpPr>
          <p:nvPr/>
        </p:nvSpPr>
        <p:spPr bwMode="auto">
          <a:xfrm>
            <a:off x="3515131" y="2438731"/>
            <a:ext cx="228100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niveaux bois</a:t>
            </a:r>
          </a:p>
        </p:txBody>
      </p:sp>
    </p:spTree>
    <p:extLst>
      <p:ext uri="{BB962C8B-B14F-4D97-AF65-F5344CB8AC3E}">
        <p14:creationId xmlns:p14="http://schemas.microsoft.com/office/powerpoint/2010/main" val="3447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Système constructif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MIXITE DES TECHNIQUES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18A39A-8979-4F74-9935-83C9B9C81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76872"/>
            <a:ext cx="5256584" cy="39767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C992B7-3562-4058-A589-8CBE26F10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8" y="2204864"/>
            <a:ext cx="2376264" cy="20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7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Système constructif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MIXITE DES TECHNIQUES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100F62-7326-4A0F-A96D-7AA4B21C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78267"/>
            <a:ext cx="5184576" cy="38873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3678EC-6CD9-4CC0-8A9C-E3BC17CDD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104" y="2072544"/>
            <a:ext cx="3475391" cy="39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Système constructif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MIXITE DES TECHNIQUES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EB4AE7-DE94-49A8-A0B7-57DAAB2EB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0" y="2204863"/>
            <a:ext cx="5177214" cy="38829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2E94DD-DE44-41DD-95DB-E0E186162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307" y="3501008"/>
            <a:ext cx="4215169" cy="25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88641"/>
            <a:ext cx="8784976" cy="1080120"/>
          </a:xfrm>
          <a:prstGeom prst="rect">
            <a:avLst/>
          </a:prstGeom>
          <a:solidFill>
            <a:srgbClr val="4F81B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 bwMode="auto">
          <a:xfrm>
            <a:off x="323528" y="260649"/>
            <a:ext cx="86409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u="sng" dirty="0"/>
              <a:t>LA CONSTRUCTION :</a:t>
            </a:r>
          </a:p>
          <a:p>
            <a:pPr marL="0" indent="0">
              <a:buFont typeface="Arial" charset="0"/>
              <a:buNone/>
            </a:pPr>
            <a:r>
              <a:rPr lang="fr-CH" sz="2400" b="1" i="1" dirty="0"/>
              <a:t>Système constructif</a:t>
            </a:r>
            <a:endParaRPr lang="fr-CH" sz="1600" i="1" dirty="0"/>
          </a:p>
        </p:txBody>
      </p:sp>
      <p:sp>
        <p:nvSpPr>
          <p:cNvPr id="6" name="Sous-titre 3">
            <a:extLst>
              <a:ext uri="{FF2B5EF4-FFF2-40B4-BE49-F238E27FC236}">
                <a16:creationId xmlns:a16="http://schemas.microsoft.com/office/drawing/2014/main" id="{1D33DC46-CF7A-4EAB-8E86-F76319A7EACB}"/>
              </a:ext>
            </a:extLst>
          </p:cNvPr>
          <p:cNvSpPr txBox="1">
            <a:spLocks/>
          </p:cNvSpPr>
          <p:nvPr/>
        </p:nvSpPr>
        <p:spPr bwMode="auto">
          <a:xfrm>
            <a:off x="296348" y="1628800"/>
            <a:ext cx="84984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H" sz="2400" u="sng" dirty="0"/>
              <a:t>MIXITE DES TECHNIQUES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CEE86A-5C4A-4AED-91E4-8CFD3CFE5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5184576" cy="38884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ED6672-3461-49E1-90C6-C64B0C058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303" y="2204864"/>
            <a:ext cx="315885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7225</TotalTime>
  <Words>167</Words>
  <Application>Microsoft Office PowerPoint</Application>
  <PresentationFormat>Affichage à l'écran (4:3)</PresentationFormat>
  <Paragraphs>79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3_Conception personnalisée</vt:lpstr>
      <vt:lpstr>2_Conception personnalisée</vt:lpstr>
      <vt:lpstr>1_Conception personnalisée</vt:lpstr>
      <vt:lpstr>Conception personnalisée</vt:lpstr>
      <vt:lpstr>Hôtel 4* «Le Saint Alban» - La Clusaz Vivre en bois autrement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Martin</dc:creator>
  <cp:lastModifiedBy>r t</cp:lastModifiedBy>
  <cp:revision>606</cp:revision>
  <cp:lastPrinted>2017-10-22T15:27:18Z</cp:lastPrinted>
  <dcterms:created xsi:type="dcterms:W3CDTF">2011-09-30T06:36:47Z</dcterms:created>
  <dcterms:modified xsi:type="dcterms:W3CDTF">2019-01-31T17:33:42Z</dcterms:modified>
</cp:coreProperties>
</file>