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8" r:id="rId3"/>
    <p:sldId id="359" r:id="rId4"/>
    <p:sldId id="306" r:id="rId5"/>
    <p:sldId id="360" r:id="rId6"/>
    <p:sldId id="369" r:id="rId7"/>
    <p:sldId id="293" r:id="rId8"/>
    <p:sldId id="294" r:id="rId9"/>
    <p:sldId id="362" r:id="rId10"/>
    <p:sldId id="363" r:id="rId11"/>
    <p:sldId id="272" r:id="rId12"/>
    <p:sldId id="292" r:id="rId13"/>
    <p:sldId id="264" r:id="rId14"/>
    <p:sldId id="307" r:id="rId15"/>
    <p:sldId id="308" r:id="rId16"/>
    <p:sldId id="310" r:id="rId17"/>
    <p:sldId id="295" r:id="rId18"/>
    <p:sldId id="364" r:id="rId19"/>
    <p:sldId id="309" r:id="rId20"/>
    <p:sldId id="296" r:id="rId21"/>
    <p:sldId id="289" r:id="rId22"/>
    <p:sldId id="268" r:id="rId23"/>
    <p:sldId id="269" r:id="rId24"/>
    <p:sldId id="370" r:id="rId25"/>
    <p:sldId id="283" r:id="rId26"/>
    <p:sldId id="270" r:id="rId27"/>
    <p:sldId id="284" r:id="rId28"/>
    <p:sldId id="278" r:id="rId29"/>
    <p:sldId id="277" r:id="rId30"/>
    <p:sldId id="280" r:id="rId31"/>
    <p:sldId id="281" r:id="rId32"/>
    <p:sldId id="282" r:id="rId33"/>
    <p:sldId id="356" r:id="rId34"/>
    <p:sldId id="357" r:id="rId35"/>
    <p:sldId id="32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54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57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07B99-DC1E-0B42-976B-9EC0BA99FF20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8FEB-8FF3-CC4C-9CB1-96E2135A92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24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xmlns="" id="{25949B83-066E-4E4B-A17B-D9C15DB66F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B3F5AD-E3DF-174F-99B5-D7A3DC92B8E8}" type="slidenum">
              <a:rPr lang="fr-CH" altLang="fr-FR" sz="14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fr-CH" altLang="fr-FR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5" name="Text Box 1">
            <a:extLst>
              <a:ext uri="{FF2B5EF4-FFF2-40B4-BE49-F238E27FC236}">
                <a16:creationId xmlns:a16="http://schemas.microsoft.com/office/drawing/2014/main" xmlns="" id="{1B457001-428F-5849-A159-9E62005DD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buSzPct val="100000"/>
            </a:pPr>
            <a:fld id="{D9EE25E7-AAE5-4B46-AA0E-783360653651}" type="slidenum">
              <a:rPr lang="fr-CH" altLang="fr-FR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>
                <a:lnSpc>
                  <a:spcPct val="93000"/>
                </a:lnSpc>
                <a:buSzPct val="100000"/>
              </a:pPr>
              <a:t>2</a:t>
            </a:fld>
            <a:endParaRPr lang="fr-CH" altLang="fr-FR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0356" name="Text Box 2">
            <a:extLst>
              <a:ext uri="{FF2B5EF4-FFF2-40B4-BE49-F238E27FC236}">
                <a16:creationId xmlns:a16="http://schemas.microsoft.com/office/drawing/2014/main" xmlns="" id="{05648B93-610C-394B-93C2-C6618521B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7" name="Text Box 3">
            <a:extLst>
              <a:ext uri="{FF2B5EF4-FFF2-40B4-BE49-F238E27FC236}">
                <a16:creationId xmlns:a16="http://schemas.microsoft.com/office/drawing/2014/main" xmlns="" id="{C31C7DC7-0E0D-CE49-9CDE-924986B9F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8678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539AE26-A2E9-2F4F-B004-1922F9908726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20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08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533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F6B5D-4D99-114B-B2CB-E41C0ED722A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88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111D58E-F9BA-2E4A-8DBD-EE0D7D2B6BDB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22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734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9689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A6FC777-9932-9C48-A2C4-03E0B458D903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23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572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A6FC777-9932-9C48-A2C4-03E0B458D903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24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869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355F9C0-133C-2747-A8AB-F594A91B8EF3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25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577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403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D2BBA73-0D21-1843-833D-EFF66E30E67C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26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144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480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5E497D-E53C-224C-AFF0-1262C7145D3E}" type="slidenum">
              <a:rPr lang="fr-CH" sz="1400">
                <a:solidFill>
                  <a:srgbClr val="000000"/>
                </a:solidFill>
                <a:latin typeface="Times New Roman" charset="0"/>
              </a:rPr>
              <a:pPr/>
              <a:t>28</a:t>
            </a:fld>
            <a:endParaRPr lang="fr-CH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349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811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355F9C0-133C-2747-A8AB-F594A91B8EF3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29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577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533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A3F6E1-DF71-6B41-B29E-BCC21377BCBE}" type="slidenum">
              <a:rPr lang="fr-CH" sz="1400">
                <a:solidFill>
                  <a:srgbClr val="000000"/>
                </a:solidFill>
                <a:latin typeface="Times New Roman" charset="0"/>
              </a:rPr>
              <a:pPr/>
              <a:t>30</a:t>
            </a:fld>
            <a:endParaRPr lang="fr-CH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758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fr-CH" sz="2000">
              <a:latin typeface="Arial" charset="0"/>
            </a:endParaRP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24AFA894-EEBA-BD4A-AB58-B3B8476FD783}" type="slidenum">
              <a:rPr lang="fr-CH" sz="1800">
                <a:solidFill>
                  <a:srgbClr val="000000"/>
                </a:solidFill>
                <a:latin typeface="Calibri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30</a:t>
            </a:fld>
            <a:endParaRPr lang="fr-CH" sz="18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3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F712FF22-0A94-944F-9A66-62DE7699C7E9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4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625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altLang="fr-FR" dirty="0">
                <a:ea typeface="ＭＳ Ｐゴシック" charset="-128"/>
              </a:rPr>
              <a:t>LOGEMENT POUR UN CHASSEUR A STE CROIX</a:t>
            </a:r>
          </a:p>
          <a:p>
            <a:pPr>
              <a:defRPr/>
            </a:pPr>
            <a:endParaRPr lang="fr-FR" altLang="fr-FR" dirty="0">
              <a:ea typeface="ＭＳ Ｐゴシック" charset="-128"/>
            </a:endParaRPr>
          </a:p>
          <a:p>
            <a:pPr>
              <a:defRPr/>
            </a:pPr>
            <a:r>
              <a:rPr lang="fr-FR" altLang="fr-FR" dirty="0">
                <a:ea typeface="ＭＳ Ｐゴシック" charset="-128"/>
              </a:rPr>
              <a:t>DONNEES DE BASE</a:t>
            </a:r>
          </a:p>
          <a:p>
            <a:pPr>
              <a:defRPr/>
            </a:pPr>
            <a:endParaRPr lang="fr-FR" altLang="fr-FR" dirty="0">
              <a:ea typeface="ＭＳ Ｐゴシック" charset="-128"/>
            </a:endParaRPr>
          </a:p>
          <a:p>
            <a:pPr>
              <a:defRPr/>
            </a:pPr>
            <a:r>
              <a:rPr lang="fr-FR" altLang="fr-FR" dirty="0">
                <a:ea typeface="ＭＳ Ｐゴシック" charset="-128"/>
              </a:rPr>
              <a:t>LOG POUR 2 PERSONNES  /   BOIS    /   AUTO-CONSTRUCTION</a:t>
            </a:r>
          </a:p>
        </p:txBody>
      </p:sp>
    </p:spTree>
    <p:extLst>
      <p:ext uri="{BB962C8B-B14F-4D97-AF65-F5344CB8AC3E}">
        <p14:creationId xmlns:p14="http://schemas.microsoft.com/office/powerpoint/2010/main" val="1627925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9031F8-4FAE-AE4D-9403-3F6E5387A3A1}" type="slidenum">
              <a:rPr lang="fr-CH" sz="1400">
                <a:solidFill>
                  <a:srgbClr val="000000"/>
                </a:solidFill>
                <a:latin typeface="Times New Roman" charset="0"/>
              </a:rPr>
              <a:pPr/>
              <a:t>31</a:t>
            </a:fld>
            <a:endParaRPr lang="fr-CH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96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fr-CH" sz="2000">
              <a:latin typeface="Arial" charset="0"/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ED8BCCE7-0CC5-2C4D-91F8-84699D1B48BD}" type="slidenum">
              <a:rPr lang="fr-CH" sz="1800">
                <a:solidFill>
                  <a:srgbClr val="000000"/>
                </a:solidFill>
                <a:latin typeface="Calibri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31</a:t>
            </a:fld>
            <a:endParaRPr lang="fr-CH" sz="18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57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272E65-B0F1-2144-ADB8-FEEFC4311089}" type="slidenum">
              <a:rPr lang="fr-CH" sz="1400">
                <a:solidFill>
                  <a:srgbClr val="000000"/>
                </a:solidFill>
                <a:latin typeface="Times New Roman" charset="0"/>
              </a:rPr>
              <a:pPr/>
              <a:t>32</a:t>
            </a:fld>
            <a:endParaRPr lang="fr-CH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168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877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5E497D-E53C-224C-AFF0-1262C7145D3E}" type="slidenum">
              <a:rPr lang="fr-CH" sz="1400">
                <a:solidFill>
                  <a:srgbClr val="000000"/>
                </a:solidFill>
                <a:latin typeface="Times New Roman" charset="0"/>
              </a:rPr>
              <a:pPr/>
              <a:t>33</a:t>
            </a:fld>
            <a:endParaRPr lang="fr-CH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349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350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5E497D-E53C-224C-AFF0-1262C7145D3E}" type="slidenum">
              <a:rPr lang="fr-CH" sz="1400">
                <a:solidFill>
                  <a:srgbClr val="000000"/>
                </a:solidFill>
                <a:latin typeface="Times New Roman" charset="0"/>
              </a:rPr>
              <a:pPr/>
              <a:t>34</a:t>
            </a:fld>
            <a:endParaRPr lang="fr-CH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349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108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81570FC-CE32-3E4C-A38F-8252C5595092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35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203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1749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B4770224-60AE-CE4D-9E66-05ED35F1AF15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5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625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altLang="fr-FR" dirty="0">
                <a:ea typeface="ＭＳ Ｐゴシック" charset="-128"/>
              </a:rPr>
              <a:t>LE HALL = CHAMBRE Caméléon</a:t>
            </a:r>
          </a:p>
          <a:p>
            <a:pPr>
              <a:defRPr/>
            </a:pPr>
            <a:endParaRPr lang="fr-FR" altLang="fr-FR" dirty="0">
              <a:ea typeface="ＭＳ Ｐゴシック" charset="-128"/>
            </a:endParaRPr>
          </a:p>
          <a:p>
            <a:pPr>
              <a:defRPr/>
            </a:pPr>
            <a:r>
              <a:rPr lang="fr-FR" altLang="fr-FR" dirty="0">
                <a:ea typeface="ＭＳ Ｐゴシック" charset="-128"/>
              </a:rPr>
              <a:t>ESPACE DE JOUR / UN ESPACE DE CHASSE  / UNE BANDE TECHNIQUE</a:t>
            </a:r>
          </a:p>
        </p:txBody>
      </p:sp>
    </p:spTree>
    <p:extLst>
      <p:ext uri="{BB962C8B-B14F-4D97-AF65-F5344CB8AC3E}">
        <p14:creationId xmlns:p14="http://schemas.microsoft.com/office/powerpoint/2010/main" val="161810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u numéro de diapositive 6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7DFD7FF3-9655-DA47-8DA5-A56B81879A7B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>
                <a:defRPr/>
              </a:pPr>
              <a:t>6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830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altLang="fr-FR" dirty="0">
                <a:ea typeface="ＭＳ Ｐゴシック" charset="-128"/>
              </a:rPr>
              <a:t>AUTO CONSTRUCTION</a:t>
            </a:r>
          </a:p>
          <a:p>
            <a:pPr>
              <a:defRPr/>
            </a:pPr>
            <a:endParaRPr lang="fr-FR" altLang="fr-FR" dirty="0">
              <a:ea typeface="ＭＳ Ｐゴシック" charset="-128"/>
            </a:endParaRPr>
          </a:p>
          <a:p>
            <a:pPr>
              <a:defRPr/>
            </a:pPr>
            <a:r>
              <a:rPr lang="fr-FR" altLang="fr-FR" dirty="0">
                <a:ea typeface="ＭＳ Ｐゴシック" charset="-128"/>
              </a:rPr>
              <a:t>UNE PLATE FORME CONSTRUITE PAR LE MACON = DESSUS UNE AUTO-CONSTRUTION EN BOIS RELAISEE PAR LE MO</a:t>
            </a:r>
          </a:p>
        </p:txBody>
      </p:sp>
    </p:spTree>
    <p:extLst>
      <p:ext uri="{BB962C8B-B14F-4D97-AF65-F5344CB8AC3E}">
        <p14:creationId xmlns:p14="http://schemas.microsoft.com/office/powerpoint/2010/main" val="1094705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1C7D6D0-DC77-A344-8B37-0FC93C72207A}" type="slidenum">
              <a:rPr lang="fr-CH"/>
              <a:pPr>
                <a:defRPr/>
              </a:pPr>
              <a:t>10</a:t>
            </a:fld>
            <a:endParaRPr lang="fr-CH"/>
          </a:p>
        </p:txBody>
      </p:sp>
      <p:sp>
        <p:nvSpPr>
          <p:cNvPr id="11980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  <a:defRPr/>
            </a:pPr>
            <a:fld id="{FB774E45-E402-9A4D-977C-8F62399B27EF}" type="slidenum">
              <a:rPr lang="fr-CH" sz="1400" smtClean="0">
                <a:latin typeface="Times New Roman" charset="0"/>
              </a:rPr>
              <a:pPr algn="r" eaLnBrk="1">
                <a:lnSpc>
                  <a:spcPct val="93000"/>
                </a:lnSpc>
                <a:buClrTx/>
                <a:buFontTx/>
                <a:buNone/>
                <a:defRPr/>
              </a:pPr>
              <a:t>10</a:t>
            </a:fld>
            <a:endParaRPr lang="fr-CH" sz="1400">
              <a:latin typeface="Times New Roman" charset="0"/>
            </a:endParaRPr>
          </a:p>
        </p:txBody>
      </p:sp>
      <p:sp>
        <p:nvSpPr>
          <p:cNvPr id="119810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98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20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avons présenté des projets dont le thème de composition était la bande,</a:t>
            </a:r>
            <a:r>
              <a:rPr lang="fr-FR" baseline="0" dirty="0"/>
              <a:t> Nous présentons maintenant deux projets sur le thème de </a:t>
            </a:r>
            <a:r>
              <a:rPr lang="fr-FR" baseline="0"/>
              <a:t>la coque.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F697-F980-C64D-BE0D-1D4CDB6E0AE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29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Demi-niveaux</a:t>
            </a:r>
            <a:r>
              <a:rPr lang="fr-FR" baseline="0" dirty="0"/>
              <a:t> pour s’adapter à la pente et limiter les mouvements de terrain. Recherche de compacité maximum. Construction = socle en béton pour la partie inférieure en contact avec la terre / ossature bois pour la partie supérieure.</a:t>
            </a:r>
          </a:p>
          <a:p>
            <a:r>
              <a:rPr lang="fr-FR" baseline="0" dirty="0"/>
              <a:t>Pente de toiture imposée (57%?) pour limiter le volume = cassure dans le toit qui permet d’offrir un second jour dans les pièces de jour.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F697-F980-C64D-BE0D-1D4CDB6E0AE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677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Rapport aux constructions rurales du village en vis-à-vis qui sont des grands volumes de tuiles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F697-F980-C64D-BE0D-1D4CDB6E0AE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321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5F1E51-1D06-A14A-8274-BD83865D39F2}" type="slidenum">
              <a:rPr lang="fr-CH" altLang="fr-FR" sz="1400">
                <a:solidFill>
                  <a:srgbClr val="000000"/>
                </a:solidFill>
                <a:latin typeface="Times New Roman" charset="0"/>
              </a:rPr>
              <a:pPr/>
              <a:t>17</a:t>
            </a:fld>
            <a:endParaRPr lang="fr-CH" altLang="fr-FR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878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fr-CH" altLang="fr-FR" sz="2000">
              <a:latin typeface="Arial" charset="0"/>
              <a:ea typeface="ＭＳ Ｐゴシック" charset="-128"/>
            </a:endParaRPr>
          </a:p>
        </p:txBody>
      </p:sp>
      <p:sp>
        <p:nvSpPr>
          <p:cNvPr id="11878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fld id="{B09F8768-1587-5749-9A2A-2C6A0CAF3F54}" type="slidenum">
              <a:rPr lang="fr-CH" altLang="fr-FR" sz="1800">
                <a:solidFill>
                  <a:srgbClr val="000000"/>
                </a:solidFill>
                <a:latin typeface="Calibri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t>17</a:t>
            </a:fld>
            <a:endParaRPr lang="fr-CH" altLang="fr-FR" sz="18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7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E0D2D5-089D-374F-A9E3-06B157062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D916C22F-7901-AA41-8FD0-68A8F0DCF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CEA37E0-2563-784C-B0F4-69720E65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8FC8B16-78B1-8D4F-8605-187779104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90C33DE-0AEE-794F-895A-42E2D74C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08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479863A-1B88-9C48-88C4-00E2CEC8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A638288-8984-0947-9473-AFF4B48A9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C192D88-D433-524E-A1CE-B0FCDFA9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4D3714E-A98A-4B47-BF90-87AE4E60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D71B8CF-1C13-9048-A285-E4793AB0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48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C171A466-523B-9547-A0BA-D0A170E11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E56BF8F-41FF-BE46-81F2-06B3483E5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B93B404-27AE-0349-B545-53A7F1AD4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8B0D089-3734-844B-9EAD-93B55A30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4B80AF4-41A6-B84D-BAF2-8672283C2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430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1" y="2130425"/>
            <a:ext cx="10361084" cy="1468438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/>
              <a:t>29.11.15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BF1F2-9DCC-8140-8972-EBA2903A69DC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51576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AF54FB-42E6-CC42-80DD-0608B898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3F9795F-4E92-474E-B017-8F373B76D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135C296-8881-6746-B0F6-9F141B08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DC2DD26-4157-1848-B0B7-83B934B0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B4AFD90-30DC-9F46-8D6B-84223F36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77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E64A6DF-9190-AE41-B958-A25A7A53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018BC75-257B-DA43-AF38-83A4BE6A0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3DF7A25-D7EE-5941-85AA-BE99A15F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CE2C6B5-214F-7745-9A23-E3B64DE9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33D04B5-224F-FF42-9A18-E38ABFDA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26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16E4DB-4A23-1C4F-8B6F-7FE8AD19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13BF04F-8C80-A749-B04D-BBB30C872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401EC33-6FC3-5947-B13D-A2A30DE4A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202AE25-96E8-3D4C-9F72-99AD886C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0BA1D1A-3B9F-6A42-B8F4-CDC1CD47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81BB56F-A59C-034A-81BC-C336F6BF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92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4A63CA-4747-D14C-B482-67CE0079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B730427-A11D-6445-94EA-3DE6B9468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5AB605C-CC78-3343-B8C6-E5212D782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2CF6B53-4B91-D04E-AD99-F55F69A4B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E8F2D89-E651-3640-B885-268112FE2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95EC6A3-4BAC-7D43-AE58-7635D98C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B1813A26-6F08-6D4F-B1A1-624F6032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5ABF5F57-DAEA-D042-ADDD-1C9D109C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74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023232-D84C-A54C-BC31-E3229CD79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5234386-01F5-E24B-A0C8-35AB4736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64F0B99-4EF5-F148-95F4-45E26DB2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F9CB1EC-020E-5146-AAEF-2E4023E0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44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DDE01E15-0CE0-2D47-BCAA-9C23FD72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8EA7EE8-E1DF-4E4E-B253-931AFBB8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02649AA-6344-AB4E-A757-778D8E8F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63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4D3CA4-E201-5D44-B85E-B2D679CF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AE8CF2A-9441-EF47-8B14-7879CABD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8362EC3-0E8B-5D4F-96E1-F503E6226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FC2E55A-4170-2844-A86A-1C19EFE50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7B53A03-B83D-734D-9737-C68020CB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540E173-1C05-B74F-A8E6-472ACCC1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14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50B6618-ACF3-2041-A63E-13E78618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D6C1FCAC-ABED-424B-AD7E-823F789EAF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FB65510-32BF-0146-9458-C601E3B0F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2328C50-F92A-F441-9181-13DF6E37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3B7A9C9-89CA-F04C-9CF4-D8661757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8A94AD4-8D9A-AC4B-BDE5-D5CEEB99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65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89DAFD5-CBCC-1648-9710-F3D7E3C7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604624B-AEBF-D748-9250-1726A40BC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C1AF9F5-7F45-6F44-9636-702D149BA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E2D28-7066-654B-996A-89CB37688063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4EEA6A3-873A-9E48-BCA1-8A2800F26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3A5B9C8-898E-B04E-86B1-AF8B57DDE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FB27A-D7EA-FC46-B69D-CDCD2833B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46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D90ADE3-C248-0B4C-BB98-4DB59D1E9830}"/>
              </a:ext>
            </a:extLst>
          </p:cNvPr>
          <p:cNvSpPr txBox="1"/>
          <p:nvPr/>
        </p:nvSpPr>
        <p:spPr>
          <a:xfrm>
            <a:off x="3169939" y="2196867"/>
            <a:ext cx="53631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600" dirty="0" err="1">
                <a:latin typeface="Helvetica" pitchFamily="2" charset="0"/>
              </a:rPr>
              <a:t>Woodrise</a:t>
            </a:r>
            <a:endParaRPr lang="fr-FR" sz="9600" dirty="0">
              <a:latin typeface="Helvetica" pitchFamily="2" charset="0"/>
            </a:endParaRPr>
          </a:p>
          <a:p>
            <a:pPr algn="ctr"/>
            <a:endParaRPr lang="fr-FR" dirty="0">
              <a:latin typeface="Helvetica" pitchFamily="2" charset="0"/>
            </a:endParaRPr>
          </a:p>
          <a:p>
            <a:pPr algn="ctr"/>
            <a:endParaRPr lang="fr-FR" dirty="0">
              <a:latin typeface="Helvetica" pitchFamily="2" charset="0"/>
            </a:endParaRPr>
          </a:p>
          <a:p>
            <a:pPr algn="ctr"/>
            <a:r>
              <a:rPr lang="fr-FR" sz="1600" dirty="0">
                <a:latin typeface="Helvetica" pitchFamily="2" charset="0"/>
              </a:rPr>
              <a:t>pavillon </a:t>
            </a:r>
            <a:r>
              <a:rPr lang="fr-FR" sz="1600" dirty="0" err="1">
                <a:latin typeface="Helvetica" pitchFamily="2" charset="0"/>
              </a:rPr>
              <a:t>Sicli</a:t>
            </a:r>
            <a:r>
              <a:rPr lang="fr-FR" sz="1600" dirty="0">
                <a:latin typeface="Helvetica" pitchFamily="2" charset="0"/>
              </a:rPr>
              <a:t>, février 2019</a:t>
            </a:r>
          </a:p>
          <a:p>
            <a:pPr algn="ctr"/>
            <a:endParaRPr lang="fr-FR" sz="1600" dirty="0">
              <a:latin typeface="Helvetica" pitchFamily="2" charset="0"/>
            </a:endParaRPr>
          </a:p>
          <a:p>
            <a:pPr algn="ctr"/>
            <a:r>
              <a:rPr lang="fr-FR" sz="1600" dirty="0">
                <a:latin typeface="Helvetica" pitchFamily="2" charset="0"/>
              </a:rPr>
              <a:t>Julien Grisel, architecte EPFL-FAS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D94A3DFD-D4C5-A64B-B934-5367B732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005" y="5159463"/>
            <a:ext cx="736560" cy="16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700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901825" y="303213"/>
            <a:ext cx="2262188" cy="3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CH" sz="1600" b="1">
                <a:solidFill>
                  <a:srgbClr val="000000"/>
                </a:solidFill>
              </a:rPr>
              <a:t>SAINTE-CROIX</a:t>
            </a: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619250" y="6581775"/>
            <a:ext cx="149383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CH" sz="1000">
                <a:solidFill>
                  <a:srgbClr val="000000"/>
                </a:solidFill>
              </a:rPr>
              <a:t>bq | afz| 12.2015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328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pic>
        <p:nvPicPr>
          <p:cNvPr id="3" name="Image 2" descr="Capture d’écran 2014-02-20 à 16.12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71" y="0"/>
            <a:ext cx="7281629" cy="6858000"/>
          </a:xfrm>
          <a:prstGeom prst="rect">
            <a:avLst/>
          </a:prstGeom>
          <a:ln>
            <a:noFill/>
          </a:ln>
        </p:spPr>
      </p:pic>
      <p:cxnSp>
        <p:nvCxnSpPr>
          <p:cNvPr id="11" name="Connecteur droit 10"/>
          <p:cNvCxnSpPr/>
          <p:nvPr/>
        </p:nvCxnSpPr>
        <p:spPr>
          <a:xfrm flipV="1">
            <a:off x="7901935" y="1043531"/>
            <a:ext cx="369367" cy="102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901935" y="1146463"/>
            <a:ext cx="133075" cy="2022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8035010" y="1230577"/>
            <a:ext cx="305211" cy="1181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8271302" y="1043531"/>
            <a:ext cx="68919" cy="1870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47801" y="6582126"/>
            <a:ext cx="1851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231562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cis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790" y="-119"/>
            <a:ext cx="48462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50F0C04-1ABC-2349-BA8B-C71C924FCCFE}"/>
              </a:ext>
            </a:extLst>
          </p:cNvPr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D395C65-AC3B-AE4C-92B2-47EEA3382B11}"/>
              </a:ext>
            </a:extLst>
          </p:cNvPr>
          <p:cNvSpPr txBox="1"/>
          <p:nvPr/>
        </p:nvSpPr>
        <p:spPr>
          <a:xfrm>
            <a:off x="247801" y="6582126"/>
            <a:ext cx="1758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6941DCD4-2FFF-4748-B72C-C74BD3D65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04" y="2276476"/>
            <a:ext cx="1820863" cy="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fr-CH" sz="1600" dirty="0">
                <a:solidFill>
                  <a:srgbClr val="000000"/>
                </a:solidFill>
                <a:latin typeface="Helvetica"/>
                <a:cs typeface="Helvetica"/>
              </a:rPr>
              <a:t> • situation</a:t>
            </a:r>
          </a:p>
        </p:txBody>
      </p:sp>
    </p:spTree>
    <p:extLst>
      <p:ext uri="{BB962C8B-B14F-4D97-AF65-F5344CB8AC3E}">
        <p14:creationId xmlns:p14="http://schemas.microsoft.com/office/powerpoint/2010/main" val="288368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oupe 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62" y="2215673"/>
            <a:ext cx="6850339" cy="42384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4191746-0AF8-F84D-8C3C-3FECD0370861}"/>
              </a:ext>
            </a:extLst>
          </p:cNvPr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5ED12AD-406C-A74F-A69D-1C40E349484D}"/>
              </a:ext>
            </a:extLst>
          </p:cNvPr>
          <p:cNvSpPr txBox="1"/>
          <p:nvPr/>
        </p:nvSpPr>
        <p:spPr>
          <a:xfrm>
            <a:off x="247801" y="6582126"/>
            <a:ext cx="1868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7666D2B1-A226-474A-8A7C-0F6053287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04" y="2276476"/>
            <a:ext cx="1820863" cy="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fr-CH" sz="1600" dirty="0">
                <a:solidFill>
                  <a:srgbClr val="000000"/>
                </a:solidFill>
                <a:latin typeface="Helvetica"/>
                <a:cs typeface="Helvetica"/>
              </a:rPr>
              <a:t> • coupe</a:t>
            </a:r>
          </a:p>
        </p:txBody>
      </p:sp>
    </p:spTree>
    <p:extLst>
      <p:ext uri="{BB962C8B-B14F-4D97-AF65-F5344CB8AC3E}">
        <p14:creationId xmlns:p14="http://schemas.microsoft.com/office/powerpoint/2010/main" val="179618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lan rez i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9094" y="1954350"/>
            <a:ext cx="6735561" cy="42838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6939614-EB87-364D-A7A6-D8BB99DEBD17}"/>
              </a:ext>
            </a:extLst>
          </p:cNvPr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48AF220-FCFB-7C4F-B092-B31958567D41}"/>
              </a:ext>
            </a:extLst>
          </p:cNvPr>
          <p:cNvSpPr txBox="1"/>
          <p:nvPr/>
        </p:nvSpPr>
        <p:spPr>
          <a:xfrm>
            <a:off x="247801" y="6582126"/>
            <a:ext cx="17951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F4293AE-2B20-E14B-B5E5-02FE5DB8195E}"/>
              </a:ext>
            </a:extLst>
          </p:cNvPr>
          <p:cNvSpPr txBox="1"/>
          <p:nvPr/>
        </p:nvSpPr>
        <p:spPr>
          <a:xfrm>
            <a:off x="313004" y="2275022"/>
            <a:ext cx="1729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 pitchFamily="2" charset="0"/>
                <a:cs typeface="Arial"/>
              </a:rPr>
              <a:t> • plan jardin</a:t>
            </a:r>
          </a:p>
        </p:txBody>
      </p:sp>
    </p:spTree>
    <p:extLst>
      <p:ext uri="{BB962C8B-B14F-4D97-AF65-F5344CB8AC3E}">
        <p14:creationId xmlns:p14="http://schemas.microsoft.com/office/powerpoint/2010/main" val="134374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an rez s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5789" y="1384149"/>
            <a:ext cx="7019253" cy="42262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8981505-D294-1A4B-8A36-9A20E9A61D2B}"/>
              </a:ext>
            </a:extLst>
          </p:cNvPr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06356B5-49A9-844D-A7E4-0A8BF1B9D1DC}"/>
              </a:ext>
            </a:extLst>
          </p:cNvPr>
          <p:cNvSpPr txBox="1"/>
          <p:nvPr/>
        </p:nvSpPr>
        <p:spPr>
          <a:xfrm>
            <a:off x="247801" y="6582126"/>
            <a:ext cx="1729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9504AD9-E5BC-6949-92B2-40829AE4D784}"/>
              </a:ext>
            </a:extLst>
          </p:cNvPr>
          <p:cNvSpPr txBox="1"/>
          <p:nvPr/>
        </p:nvSpPr>
        <p:spPr>
          <a:xfrm>
            <a:off x="313004" y="2275022"/>
            <a:ext cx="1729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 pitchFamily="2" charset="0"/>
                <a:cs typeface="Arial"/>
              </a:rPr>
              <a:t> • plan entrée</a:t>
            </a:r>
          </a:p>
        </p:txBody>
      </p:sp>
    </p:spTree>
    <p:extLst>
      <p:ext uri="{BB962C8B-B14F-4D97-AF65-F5344CB8AC3E}">
        <p14:creationId xmlns:p14="http://schemas.microsoft.com/office/powerpoint/2010/main" val="3281276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C9C9B2E-876E-3046-B13E-E4B42E0CB912}"/>
              </a:ext>
            </a:extLst>
          </p:cNvPr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3926352-849F-CB45-9979-EC9B2416BB39}"/>
              </a:ext>
            </a:extLst>
          </p:cNvPr>
          <p:cNvSpPr txBox="1"/>
          <p:nvPr/>
        </p:nvSpPr>
        <p:spPr>
          <a:xfrm>
            <a:off x="247801" y="6582126"/>
            <a:ext cx="1750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C731684-EEF5-6A49-B54C-935DCE999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3" r="7582"/>
          <a:stretch/>
        </p:blipFill>
        <p:spPr>
          <a:xfrm>
            <a:off x="3250019" y="0"/>
            <a:ext cx="8941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21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5" y="1649505"/>
            <a:ext cx="4291944" cy="382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498" y="371764"/>
            <a:ext cx="571023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287" y="3769013"/>
            <a:ext cx="4522787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0AD9B0-9278-3942-B2E0-E19D74ACFBD7}"/>
              </a:ext>
            </a:extLst>
          </p:cNvPr>
          <p:cNvSpPr/>
          <p:nvPr/>
        </p:nvSpPr>
        <p:spPr>
          <a:xfrm>
            <a:off x="12003736" y="-62753"/>
            <a:ext cx="1504109" cy="7234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33A30F8-3B87-0044-B4F5-0655336E4928}"/>
              </a:ext>
            </a:extLst>
          </p:cNvPr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B3F796F-A489-B245-9ADE-BA7E49982518}"/>
              </a:ext>
            </a:extLst>
          </p:cNvPr>
          <p:cNvSpPr txBox="1"/>
          <p:nvPr/>
        </p:nvSpPr>
        <p:spPr>
          <a:xfrm>
            <a:off x="419427" y="1384918"/>
            <a:ext cx="2050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 • volume de tuiles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F818D0C-0762-B44F-A473-51E46A992CE1}"/>
              </a:ext>
            </a:extLst>
          </p:cNvPr>
          <p:cNvSpPr txBox="1"/>
          <p:nvPr/>
        </p:nvSpPr>
        <p:spPr>
          <a:xfrm>
            <a:off x="247801" y="6582126"/>
            <a:ext cx="1750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1989990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372AC45-0888-C74F-ABAA-CFF73100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67" b="7233"/>
          <a:stretch/>
        </p:blipFill>
        <p:spPr>
          <a:xfrm>
            <a:off x="20" y="0"/>
            <a:ext cx="12191980" cy="71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8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889603F-DF4B-DD46-8EC7-804A968C0F85}"/>
              </a:ext>
            </a:extLst>
          </p:cNvPr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3EFA224-1519-C040-BB12-26985FCF3078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9E128BE-E046-0745-8A98-2E06075BC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823" y="0"/>
            <a:ext cx="9151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>
            <a:extLst>
              <a:ext uri="{FF2B5EF4-FFF2-40B4-BE49-F238E27FC236}">
                <a16:creationId xmlns:a16="http://schemas.microsoft.com/office/drawing/2014/main" xmlns="" id="{D35E8695-3974-164E-8829-791EDA9CD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22530" cy="771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2">
            <a:extLst>
              <a:ext uri="{FF2B5EF4-FFF2-40B4-BE49-F238E27FC236}">
                <a16:creationId xmlns:a16="http://schemas.microsoft.com/office/drawing/2014/main" xmlns="" id="{09040911-6D4B-F74E-B6F8-1540E17B3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57" y="945212"/>
            <a:ext cx="3046325" cy="64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SzPct val="100000"/>
            </a:pPr>
            <a:r>
              <a:rPr lang="fr-CH" sz="1800" dirty="0">
                <a:latin typeface="Helvetica"/>
                <a:cs typeface="Helvetica"/>
              </a:rPr>
              <a:t>•  </a:t>
            </a:r>
            <a:r>
              <a:rPr lang="fr-CH" altLang="fr-FR" sz="1800" dirty="0">
                <a:solidFill>
                  <a:srgbClr val="FFFFFF"/>
                </a:solidFill>
                <a:latin typeface="Helvetica" pitchFamily="2" charset="0"/>
              </a:rPr>
              <a:t>fabriquer des objets </a:t>
            </a:r>
          </a:p>
          <a:p>
            <a:pPr eaLnBrk="1" hangingPunct="1">
              <a:buSzPct val="100000"/>
            </a:pPr>
            <a:r>
              <a:rPr lang="fr-CH" altLang="fr-FR" sz="1800" dirty="0">
                <a:solidFill>
                  <a:srgbClr val="FFFFFF"/>
                </a:solidFill>
                <a:latin typeface="Helvetica" pitchFamily="2" charset="0"/>
              </a:rPr>
              <a:t>	comme moyen d'expression</a:t>
            </a:r>
          </a:p>
        </p:txBody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xmlns="" id="{6DEC7E77-2F9B-6A42-B683-07BFD39B5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69" y="6628622"/>
            <a:ext cx="2592674" cy="2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fr-CH" altLang="fr-FR" sz="900" dirty="0">
                <a:solidFill>
                  <a:srgbClr val="FFFFFF"/>
                </a:solidFill>
              </a:rPr>
              <a:t>Stanley Kubrick, </a:t>
            </a:r>
            <a:r>
              <a:rPr lang="fr-CH" altLang="fr-FR" sz="900" i="1" dirty="0">
                <a:solidFill>
                  <a:srgbClr val="FFFFFF"/>
                </a:solidFill>
              </a:rPr>
              <a:t>2001: A </a:t>
            </a:r>
            <a:r>
              <a:rPr lang="fr-CH" altLang="fr-FR" sz="900" i="1" dirty="0" err="1">
                <a:solidFill>
                  <a:srgbClr val="FFFFFF"/>
                </a:solidFill>
              </a:rPr>
              <a:t>space</a:t>
            </a:r>
            <a:r>
              <a:rPr lang="fr-CH" altLang="fr-FR" sz="900" i="1" dirty="0">
                <a:solidFill>
                  <a:srgbClr val="FFFFFF"/>
                </a:solidFill>
              </a:rPr>
              <a:t> </a:t>
            </a:r>
            <a:r>
              <a:rPr lang="fr-CH" altLang="fr-FR" sz="900" i="1" dirty="0" err="1">
                <a:solidFill>
                  <a:srgbClr val="FFFFFF"/>
                </a:solidFill>
              </a:rPr>
              <a:t>odyssey</a:t>
            </a:r>
            <a:r>
              <a:rPr lang="fr-CH" altLang="fr-FR" sz="900" i="1" dirty="0">
                <a:solidFill>
                  <a:srgbClr val="FFFFFF"/>
                </a:solidFill>
              </a:rPr>
              <a:t>, 1968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E7BB40E-CC11-984C-82C8-992DA160B2F7}"/>
              </a:ext>
            </a:extLst>
          </p:cNvPr>
          <p:cNvSpPr txBox="1"/>
          <p:nvPr/>
        </p:nvSpPr>
        <p:spPr>
          <a:xfrm>
            <a:off x="292157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solidFill>
                  <a:schemeClr val="bg1"/>
                </a:solidFill>
                <a:latin typeface="Arial"/>
                <a:cs typeface="Arial"/>
              </a:rPr>
              <a:t>HOMO FABER</a:t>
            </a:r>
          </a:p>
        </p:txBody>
      </p:sp>
    </p:spTree>
    <p:extLst>
      <p:ext uri="{BB962C8B-B14F-4D97-AF65-F5344CB8AC3E}">
        <p14:creationId xmlns:p14="http://schemas.microsoft.com/office/powerpoint/2010/main" val="577558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153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12CB934-562F-7947-8AAD-DB125A531BAD}"/>
              </a:ext>
            </a:extLst>
          </p:cNvPr>
          <p:cNvSpPr txBox="1"/>
          <p:nvPr/>
        </p:nvSpPr>
        <p:spPr>
          <a:xfrm>
            <a:off x="313004" y="303329"/>
            <a:ext cx="22630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VALEYRES-SOUS-RANCES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74E529A-ACAF-9446-8CC7-98547F85756D}"/>
              </a:ext>
            </a:extLst>
          </p:cNvPr>
          <p:cNvSpPr txBox="1"/>
          <p:nvPr/>
        </p:nvSpPr>
        <p:spPr>
          <a:xfrm>
            <a:off x="295074" y="1116928"/>
            <a:ext cx="2050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 • volume de tuiles</a:t>
            </a:r>
          </a:p>
        </p:txBody>
      </p:sp>
    </p:spTree>
    <p:extLst>
      <p:ext uri="{BB962C8B-B14F-4D97-AF65-F5344CB8AC3E}">
        <p14:creationId xmlns:p14="http://schemas.microsoft.com/office/powerpoint/2010/main" val="3238276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5583406-F26C-144B-A730-B47D60FDB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89" y="-114533"/>
            <a:ext cx="12409830" cy="69725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96621" y="3834507"/>
            <a:ext cx="814957" cy="642026"/>
          </a:xfrm>
          <a:prstGeom prst="rect">
            <a:avLst/>
          </a:prstGeom>
          <a:noFill/>
          <a:ln w="19050" cmpd="sng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C382C2E-8F89-B149-B09F-363EA893A34C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76E1CBE-00E8-254C-82B5-B0296B89A43B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1107529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913" y="0"/>
            <a:ext cx="14158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258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maquette_site.jpg">
            <a:extLst>
              <a:ext uri="{FF2B5EF4-FFF2-40B4-BE49-F238E27FC236}">
                <a16:creationId xmlns:a16="http://schemas.microsoft.com/office/drawing/2014/main" xmlns="" id="{4BC65449-5C39-AA43-9A06-A49C7F35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83" y="211277"/>
            <a:ext cx="10162573" cy="67310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8E9D71E-BC81-8A45-A641-547BB6560B88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B518C6B-FEDB-D14A-B8A2-D01931FD8E93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261AA84-AF1C-4840-A815-B8D9B3DFB7C5}"/>
              </a:ext>
            </a:extLst>
          </p:cNvPr>
          <p:cNvSpPr txBox="1"/>
          <p:nvPr/>
        </p:nvSpPr>
        <p:spPr>
          <a:xfrm>
            <a:off x="383691" y="4641119"/>
            <a:ext cx="2402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 pitchFamily="2" charset="0"/>
                <a:cs typeface="Arial"/>
              </a:rPr>
              <a:t> • un jardin commun</a:t>
            </a:r>
          </a:p>
        </p:txBody>
      </p:sp>
    </p:spTree>
    <p:extLst>
      <p:ext uri="{BB962C8B-B14F-4D97-AF65-F5344CB8AC3E}">
        <p14:creationId xmlns:p14="http://schemas.microsoft.com/office/powerpoint/2010/main" val="4222275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CF1594B-3A83-6641-BFE0-8B5C969E1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7182"/>
            <a:ext cx="12192000" cy="75523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21F330D-E82D-E240-9CB8-20217EF1FCCF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4029A45-6B6C-DF43-99FF-D333FAFCC37F}"/>
              </a:ext>
            </a:extLst>
          </p:cNvPr>
          <p:cNvSpPr txBox="1"/>
          <p:nvPr/>
        </p:nvSpPr>
        <p:spPr>
          <a:xfrm>
            <a:off x="383691" y="6216117"/>
            <a:ext cx="2402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 pitchFamily="2" charset="0"/>
                <a:cs typeface="Arial"/>
              </a:rPr>
              <a:t> • plan des </a:t>
            </a:r>
            <a:r>
              <a:rPr lang="fr-FR" sz="1600" dirty="0" err="1">
                <a:latin typeface="Helvetica" pitchFamily="2" charset="0"/>
                <a:cs typeface="Arial"/>
              </a:rPr>
              <a:t>rez</a:t>
            </a:r>
            <a:endParaRPr lang="fr-FR" sz="1600" dirty="0"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842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L_et_35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685802"/>
            <a:ext cx="6552728" cy="3634286"/>
          </a:xfrm>
          <a:prstGeom prst="rect">
            <a:avLst/>
          </a:prstGeom>
        </p:spPr>
      </p:pic>
      <p:pic>
        <p:nvPicPr>
          <p:cNvPr id="7" name="Image 6" descr="Capture d’écran 2016-05-17 à 12.05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0875">
            <a:off x="3121599" y="5897536"/>
            <a:ext cx="648320" cy="5893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143B1FA-9C7B-9B47-A4D1-12837CB00F7F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72B4989-7B9A-3B4D-882E-F2B7B2DE7734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1030739-624D-D948-94C2-D3B21DFECEB7}"/>
              </a:ext>
            </a:extLst>
          </p:cNvPr>
          <p:cNvSpPr txBox="1"/>
          <p:nvPr/>
        </p:nvSpPr>
        <p:spPr>
          <a:xfrm>
            <a:off x="383691" y="6015572"/>
            <a:ext cx="2402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 pitchFamily="2" charset="0"/>
                <a:cs typeface="Arial"/>
              </a:rPr>
              <a:t> • logements étage type</a:t>
            </a:r>
          </a:p>
        </p:txBody>
      </p:sp>
    </p:spTree>
    <p:extLst>
      <p:ext uri="{BB962C8B-B14F-4D97-AF65-F5344CB8AC3E}">
        <p14:creationId xmlns:p14="http://schemas.microsoft.com/office/powerpoint/2010/main" val="2206146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22" y="-835615"/>
            <a:ext cx="12727022" cy="950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9C0EEAA-4C2D-BC4F-AA20-48837D5F3F67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</p:spTree>
    <p:extLst>
      <p:ext uri="{BB962C8B-B14F-4D97-AF65-F5344CB8AC3E}">
        <p14:creationId xmlns:p14="http://schemas.microsoft.com/office/powerpoint/2010/main" val="1573279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4-09-03 à 15.08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42" y="0"/>
            <a:ext cx="8088178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03A453F-65AE-A043-B5E9-BFA08CE48044}"/>
              </a:ext>
            </a:extLst>
          </p:cNvPr>
          <p:cNvSpPr txBox="1"/>
          <p:nvPr/>
        </p:nvSpPr>
        <p:spPr>
          <a:xfrm>
            <a:off x="383691" y="5968063"/>
            <a:ext cx="2986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Helvetica" pitchFamily="2" charset="0"/>
                <a:cs typeface="Arial"/>
              </a:rPr>
              <a:t> • logements coupe maquette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FB9BE74-8A0B-8B44-BAA1-F3133852EAD4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solidFill>
                  <a:schemeClr val="bg1"/>
                </a:solidFill>
                <a:latin typeface="Arial"/>
                <a:cs typeface="Arial"/>
              </a:rPr>
              <a:t>LAVIGNY</a:t>
            </a:r>
          </a:p>
        </p:txBody>
      </p:sp>
    </p:spTree>
    <p:extLst>
      <p:ext uri="{BB962C8B-B14F-4D97-AF65-F5344CB8AC3E}">
        <p14:creationId xmlns:p14="http://schemas.microsoft.com/office/powerpoint/2010/main" val="128413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 1" descr="Bunq_nov_15_0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123"/>
            <a:ext cx="12192000" cy="913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0100F8B-A422-6849-9204-EE4C5FCED18C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</p:spTree>
    <p:extLst>
      <p:ext uri="{BB962C8B-B14F-4D97-AF65-F5344CB8AC3E}">
        <p14:creationId xmlns:p14="http://schemas.microsoft.com/office/powerpoint/2010/main" val="143835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01E8D29-7890-4F47-A8F5-4DDE93D7A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BFF4B81-EFE7-F04C-AB2A-0C984B7EB503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7AB08A27-A239-FD47-84E0-11030E6D1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91" y="1212132"/>
            <a:ext cx="2713192" cy="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fr-FR" sz="1600" dirty="0">
                <a:latin typeface="Helvetica" pitchFamily="2" charset="0"/>
                <a:cs typeface="Arial"/>
              </a:rPr>
              <a:t>•  </a:t>
            </a:r>
            <a:r>
              <a:rPr lang="fr-CH" altLang="fr-FR" sz="1600" dirty="0">
                <a:solidFill>
                  <a:srgbClr val="000000"/>
                </a:solidFill>
                <a:latin typeface="Helvetica" pitchFamily="2" charset="0"/>
              </a:rPr>
              <a:t>balcons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1E8D0CC-457F-FC46-AE9C-03253BD00452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1843082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92157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SAINTE-CROIX</a:t>
            </a:r>
          </a:p>
        </p:txBody>
      </p:sp>
      <p:pic>
        <p:nvPicPr>
          <p:cNvPr id="3" name="Image 2" descr="dmsi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/>
          <a:stretch/>
        </p:blipFill>
        <p:spPr>
          <a:xfrm>
            <a:off x="4249738" y="-763952"/>
            <a:ext cx="7942262" cy="76338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BF8A71B-2CD5-8841-AF2F-4083B02C2EE7}"/>
              </a:ext>
            </a:extLst>
          </p:cNvPr>
          <p:cNvSpPr txBox="1"/>
          <p:nvPr/>
        </p:nvSpPr>
        <p:spPr>
          <a:xfrm>
            <a:off x="247801" y="6582126"/>
            <a:ext cx="2059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1595499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4729164" y="1428750"/>
            <a:ext cx="58007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fr-CH" sz="12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0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29B112-F9DF-3C42-91AE-2B90409D6A72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</p:spTree>
    <p:extLst>
      <p:ext uri="{BB962C8B-B14F-4D97-AF65-F5344CB8AC3E}">
        <p14:creationId xmlns:p14="http://schemas.microsoft.com/office/powerpoint/2010/main" val="2344349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4729164" y="1428750"/>
            <a:ext cx="58007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fr-CH" sz="12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49" y="0"/>
            <a:ext cx="54864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575" y="152400"/>
            <a:ext cx="352742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A950CA8-A967-DA41-B1BA-A3A6765DD5C7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A3970340-353A-FE48-A0E4-E20BC42EA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91" y="1212132"/>
            <a:ext cx="2713192" cy="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fr-FR" sz="1600" dirty="0">
                <a:latin typeface="Helvetica" pitchFamily="2" charset="0"/>
                <a:cs typeface="Arial"/>
              </a:rPr>
              <a:t>•  </a:t>
            </a:r>
            <a:r>
              <a:rPr lang="fr-CH" altLang="fr-FR" sz="1600" dirty="0">
                <a:solidFill>
                  <a:srgbClr val="000000"/>
                </a:solidFill>
                <a:latin typeface="Helvetica" pitchFamily="2" charset="0"/>
              </a:rPr>
              <a:t>balcons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C1E890D-CCFC-E84E-A7CF-3E1905065BB5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1730801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062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2B234EF-2F5C-5047-92B6-56F792864A70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2E6B3B7-6D0F-E349-836B-5A3567171B25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851843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4513ED3-80B2-E049-B320-EF8F24664A05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C357641C-7F0B-4844-8C6B-3D599D2EC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91" y="1212132"/>
            <a:ext cx="2713192" cy="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fr-FR" sz="1600" dirty="0">
                <a:latin typeface="Helvetica" pitchFamily="2" charset="0"/>
                <a:cs typeface="Arial"/>
              </a:rPr>
              <a:t>•  </a:t>
            </a:r>
            <a:r>
              <a:rPr lang="fr-CH" altLang="fr-FR" sz="1600" dirty="0">
                <a:solidFill>
                  <a:srgbClr val="000000"/>
                </a:solidFill>
                <a:latin typeface="Helvetica" pitchFamily="2" charset="0"/>
              </a:rPr>
              <a:t>jardin commun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4CBE2B0-F1CF-C24F-8B4B-99457E9D1780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AFBB416-B684-844D-81CD-D5BD92256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857" y="0"/>
            <a:ext cx="914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70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2B22671-A932-C947-862B-CF72C215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65680"/>
            <a:ext cx="12192000" cy="91236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4601E28-9863-4949-8E96-F4514D6034F2}"/>
              </a:ext>
            </a:extLst>
          </p:cNvPr>
          <p:cNvSpPr txBox="1"/>
          <p:nvPr/>
        </p:nvSpPr>
        <p:spPr>
          <a:xfrm>
            <a:off x="313004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LAVIGNY</a:t>
            </a:r>
          </a:p>
        </p:txBody>
      </p:sp>
    </p:spTree>
    <p:extLst>
      <p:ext uri="{BB962C8B-B14F-4D97-AF65-F5344CB8AC3E}">
        <p14:creationId xmlns:p14="http://schemas.microsoft.com/office/powerpoint/2010/main" val="2637202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1"/>
          <p:cNvSpPr>
            <a:spLocks noChangeArrowheads="1"/>
          </p:cNvSpPr>
          <p:nvPr/>
        </p:nvSpPr>
        <p:spPr bwMode="auto">
          <a:xfrm>
            <a:off x="1790700" y="114300"/>
            <a:ext cx="2120900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 altLang="fr-FR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619126"/>
            <a:ext cx="56642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3217335" y="6613525"/>
            <a:ext cx="505142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CH" altLang="fr-FR" sz="1000" dirty="0">
                <a:solidFill>
                  <a:srgbClr val="000000"/>
                </a:solidFill>
                <a:latin typeface="Helvetica" pitchFamily="2" charset="0"/>
              </a:rPr>
              <a:t>La région métropolitaine lémanique, in « La Suisse Portrait urbain », ETH Studio Basel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C3D2A76-0C73-A74F-8E82-63A9FF6B70F4}"/>
              </a:ext>
            </a:extLst>
          </p:cNvPr>
          <p:cNvSpPr txBox="1"/>
          <p:nvPr/>
        </p:nvSpPr>
        <p:spPr>
          <a:xfrm>
            <a:off x="247801" y="6582126"/>
            <a:ext cx="2055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5802483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Image 5" descr="Capture d’écran 2015-03-19 à 10.3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-88107"/>
            <a:ext cx="5219700" cy="703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Image 7" descr="Capture d’écran 2015-03-20 à 10.05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36498"/>
            <a:ext cx="5669651" cy="382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6E6A9FC-68C3-D840-85BD-DB793DBEEE96}"/>
              </a:ext>
            </a:extLst>
          </p:cNvPr>
          <p:cNvSpPr txBox="1"/>
          <p:nvPr/>
        </p:nvSpPr>
        <p:spPr>
          <a:xfrm>
            <a:off x="292157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SAINTE-CROIX</a:t>
            </a:r>
          </a:p>
        </p:txBody>
      </p:sp>
    </p:spTree>
    <p:extLst>
      <p:ext uri="{BB962C8B-B14F-4D97-AF65-F5344CB8AC3E}">
        <p14:creationId xmlns:p14="http://schemas.microsoft.com/office/powerpoint/2010/main" val="1965999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730251"/>
            <a:ext cx="61912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373974" y="2276476"/>
            <a:ext cx="1820863" cy="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fr-CH" sz="1600" dirty="0">
                <a:solidFill>
                  <a:srgbClr val="000000"/>
                </a:solidFill>
                <a:latin typeface="Helvetica"/>
                <a:cs typeface="Helvetica"/>
              </a:rPr>
              <a:t> • 1</a:t>
            </a:r>
            <a:r>
              <a:rPr lang="fr-CH" sz="1600" baseline="30000" dirty="0">
                <a:solidFill>
                  <a:srgbClr val="000000"/>
                </a:solidFill>
                <a:latin typeface="Helvetica"/>
                <a:cs typeface="Helvetica"/>
              </a:rPr>
              <a:t>er</a:t>
            </a:r>
            <a:r>
              <a:rPr lang="fr-CH" sz="1600" dirty="0">
                <a:solidFill>
                  <a:srgbClr val="000000"/>
                </a:solidFill>
                <a:latin typeface="Helvetica"/>
                <a:cs typeface="Helvetica"/>
              </a:rPr>
              <a:t> étage</a:t>
            </a:r>
          </a:p>
        </p:txBody>
      </p:sp>
      <p:sp>
        <p:nvSpPr>
          <p:cNvPr id="120836" name="Rectangle 3"/>
          <p:cNvSpPr>
            <a:spLocks noChangeArrowheads="1"/>
          </p:cNvSpPr>
          <p:nvPr/>
        </p:nvSpPr>
        <p:spPr bwMode="auto">
          <a:xfrm>
            <a:off x="402548" y="5168901"/>
            <a:ext cx="2152650" cy="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</a:tabLst>
            </a:pPr>
            <a:r>
              <a:rPr lang="fr-CH" sz="1600" dirty="0">
                <a:solidFill>
                  <a:srgbClr val="000000"/>
                </a:solidFill>
                <a:latin typeface="Helvetica"/>
                <a:cs typeface="Helvetica"/>
              </a:rPr>
              <a:t> • rez-de chaussée</a:t>
            </a:r>
          </a:p>
        </p:txBody>
      </p:sp>
      <p:pic>
        <p:nvPicPr>
          <p:cNvPr id="120838" name="Image 9" descr="Capture d’écran 2016-05-17 à 12.05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1919">
            <a:off x="376691" y="5869436"/>
            <a:ext cx="6477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B2152E4-1F28-B14A-95F8-5578979329B6}"/>
              </a:ext>
            </a:extLst>
          </p:cNvPr>
          <p:cNvSpPr txBox="1"/>
          <p:nvPr/>
        </p:nvSpPr>
        <p:spPr>
          <a:xfrm>
            <a:off x="292157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SAINTE-CROIX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2B3114B-EAB1-A04C-B44B-D26D33816AD7}"/>
              </a:ext>
            </a:extLst>
          </p:cNvPr>
          <p:cNvSpPr txBox="1"/>
          <p:nvPr/>
        </p:nvSpPr>
        <p:spPr>
          <a:xfrm>
            <a:off x="247801" y="6582126"/>
            <a:ext cx="1857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3961244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9F23BEB-04EE-6140-95D7-A290C78C6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971" y="2246"/>
            <a:ext cx="10776857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7049750-B414-E248-B0C7-C2FC749D3C70}"/>
              </a:ext>
            </a:extLst>
          </p:cNvPr>
          <p:cNvSpPr txBox="1"/>
          <p:nvPr/>
        </p:nvSpPr>
        <p:spPr>
          <a:xfrm>
            <a:off x="292157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SAINTE-CROIX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65B0717-74E2-C144-90EE-56F2103A5BEE}"/>
              </a:ext>
            </a:extLst>
          </p:cNvPr>
          <p:cNvSpPr txBox="1"/>
          <p:nvPr/>
        </p:nvSpPr>
        <p:spPr>
          <a:xfrm>
            <a:off x="247801" y="6582126"/>
            <a:ext cx="18095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1425667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619401" y="6582126"/>
            <a:ext cx="14944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epfl</a:t>
            </a:r>
            <a:r>
              <a:rPr lang="fr-FR" sz="1000" dirty="0">
                <a:latin typeface="Arial"/>
                <a:cs typeface="Arial"/>
              </a:rPr>
              <a:t> | 12.2012</a:t>
            </a:r>
          </a:p>
        </p:txBody>
      </p:sp>
      <p:pic>
        <p:nvPicPr>
          <p:cNvPr id="4" name="Image 3" descr="dm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4449"/>
            <a:ext cx="2743086" cy="4110434"/>
          </a:xfrm>
          <a:prstGeom prst="rect">
            <a:avLst/>
          </a:prstGeom>
        </p:spPr>
      </p:pic>
      <p:pic>
        <p:nvPicPr>
          <p:cNvPr id="5" name="Image 4" descr="IMG_23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00" y="1"/>
            <a:ext cx="7949600" cy="52997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A4D8B67-1C4E-BC4A-BA0E-C01E985625B4}"/>
              </a:ext>
            </a:extLst>
          </p:cNvPr>
          <p:cNvSpPr txBox="1"/>
          <p:nvPr/>
        </p:nvSpPr>
        <p:spPr>
          <a:xfrm>
            <a:off x="292157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SAINTE-CROIX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E748EB6-8607-D049-AF21-0CC07F3AC507}"/>
              </a:ext>
            </a:extLst>
          </p:cNvPr>
          <p:cNvSpPr txBox="1"/>
          <p:nvPr/>
        </p:nvSpPr>
        <p:spPr>
          <a:xfrm>
            <a:off x="295074" y="1116928"/>
            <a:ext cx="1449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 • charpente</a:t>
            </a:r>
          </a:p>
        </p:txBody>
      </p:sp>
    </p:spTree>
    <p:extLst>
      <p:ext uri="{BB962C8B-B14F-4D97-AF65-F5344CB8AC3E}">
        <p14:creationId xmlns:p14="http://schemas.microsoft.com/office/powerpoint/2010/main" val="3750339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95073" y="1116928"/>
            <a:ext cx="5800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 • pièce caméléon</a:t>
            </a:r>
          </a:p>
        </p:txBody>
      </p:sp>
      <p:pic>
        <p:nvPicPr>
          <p:cNvPr id="3" name="Image 2" descr="bunq_juin 289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60" y="-1"/>
            <a:ext cx="5144240" cy="6858987"/>
          </a:xfrm>
          <a:prstGeom prst="rect">
            <a:avLst/>
          </a:prstGeom>
        </p:spPr>
      </p:pic>
      <p:pic>
        <p:nvPicPr>
          <p:cNvPr id="9" name="Image 8" descr="dm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3" y="3118027"/>
            <a:ext cx="3168578" cy="31239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C0B11D0-BC29-7542-B83E-B91621EF3F32}"/>
              </a:ext>
            </a:extLst>
          </p:cNvPr>
          <p:cNvSpPr txBox="1"/>
          <p:nvPr/>
        </p:nvSpPr>
        <p:spPr>
          <a:xfrm>
            <a:off x="292157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SAINTE-CROIX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BDE1F18-B7E2-D74A-9B73-4C3281F65460}"/>
              </a:ext>
            </a:extLst>
          </p:cNvPr>
          <p:cNvSpPr txBox="1"/>
          <p:nvPr/>
        </p:nvSpPr>
        <p:spPr>
          <a:xfrm>
            <a:off x="247801" y="6582126"/>
            <a:ext cx="1995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389577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23234" y="1116928"/>
            <a:ext cx="5800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Helvetica"/>
                <a:cs typeface="Helvetica"/>
              </a:rPr>
              <a:t> • façades</a:t>
            </a:r>
          </a:p>
        </p:txBody>
      </p:sp>
      <p:pic>
        <p:nvPicPr>
          <p:cNvPr id="2" name="Image 1" descr="bunq_juin 28859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25010" r="55" b="5668"/>
          <a:stretch/>
        </p:blipFill>
        <p:spPr>
          <a:xfrm>
            <a:off x="4243768" y="0"/>
            <a:ext cx="6427787" cy="3336004"/>
          </a:xfrm>
          <a:prstGeom prst="rect">
            <a:avLst/>
          </a:prstGeom>
        </p:spPr>
      </p:pic>
      <p:pic>
        <p:nvPicPr>
          <p:cNvPr id="3" name="Image 2" descr="bunq_juin 28859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1" b="6570"/>
          <a:stretch/>
        </p:blipFill>
        <p:spPr>
          <a:xfrm>
            <a:off x="4240214" y="3497263"/>
            <a:ext cx="6431341" cy="33607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B2D58DC-A851-2E44-97FF-11404CFE93D0}"/>
              </a:ext>
            </a:extLst>
          </p:cNvPr>
          <p:cNvSpPr txBox="1"/>
          <p:nvPr/>
        </p:nvSpPr>
        <p:spPr>
          <a:xfrm>
            <a:off x="292157" y="303329"/>
            <a:ext cx="226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spc="300" dirty="0">
                <a:latin typeface="Arial"/>
                <a:cs typeface="Arial"/>
              </a:rPr>
              <a:t>SAINTE-CROIX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4458CDC-5ACC-3D47-9C38-33D08086FDF2}"/>
              </a:ext>
            </a:extLst>
          </p:cNvPr>
          <p:cNvSpPr txBox="1"/>
          <p:nvPr/>
        </p:nvSpPr>
        <p:spPr>
          <a:xfrm>
            <a:off x="247801" y="6582126"/>
            <a:ext cx="1758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latin typeface="Arial"/>
                <a:cs typeface="Arial"/>
              </a:rPr>
              <a:t>bq</a:t>
            </a:r>
            <a:r>
              <a:rPr lang="fr-FR" sz="1000" dirty="0">
                <a:latin typeface="Arial"/>
                <a:cs typeface="Arial"/>
              </a:rPr>
              <a:t> | </a:t>
            </a:r>
            <a:r>
              <a:rPr lang="fr-FR" sz="1000" dirty="0" err="1">
                <a:latin typeface="Arial"/>
                <a:cs typeface="Arial"/>
              </a:rPr>
              <a:t>woodrise</a:t>
            </a:r>
            <a:r>
              <a:rPr lang="fr-FR" sz="1000" dirty="0">
                <a:latin typeface="Arial"/>
                <a:cs typeface="Arial"/>
              </a:rPr>
              <a:t> | 02 2019</a:t>
            </a:r>
          </a:p>
        </p:txBody>
      </p:sp>
    </p:spTree>
    <p:extLst>
      <p:ext uri="{BB962C8B-B14F-4D97-AF65-F5344CB8AC3E}">
        <p14:creationId xmlns:p14="http://schemas.microsoft.com/office/powerpoint/2010/main" val="15079251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419</Words>
  <Application>Microsoft Office PowerPoint</Application>
  <PresentationFormat>Grand écran</PresentationFormat>
  <Paragraphs>128</Paragraphs>
  <Slides>35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2" baseType="lpstr">
      <vt:lpstr>ＭＳ Ｐゴシック</vt:lpstr>
      <vt:lpstr>Arial</vt:lpstr>
      <vt:lpstr>Calibri</vt:lpstr>
      <vt:lpstr>Calibri Light</vt:lpstr>
      <vt:lpstr>Helvetica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Grisel</dc:creator>
  <cp:lastModifiedBy>Daniel Ingold</cp:lastModifiedBy>
  <cp:revision>51</cp:revision>
  <dcterms:created xsi:type="dcterms:W3CDTF">2018-09-21T07:47:44Z</dcterms:created>
  <dcterms:modified xsi:type="dcterms:W3CDTF">2019-01-31T08:40:42Z</dcterms:modified>
</cp:coreProperties>
</file>