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415" r:id="rId5"/>
    <p:sldId id="439" r:id="rId6"/>
    <p:sldId id="443" r:id="rId7"/>
    <p:sldId id="385" r:id="rId8"/>
    <p:sldId id="466" r:id="rId9"/>
    <p:sldId id="467" r:id="rId10"/>
    <p:sldId id="417" r:id="rId11"/>
    <p:sldId id="503" r:id="rId12"/>
    <p:sldId id="504" r:id="rId13"/>
    <p:sldId id="505" r:id="rId14"/>
    <p:sldId id="506" r:id="rId15"/>
    <p:sldId id="507" r:id="rId16"/>
    <p:sldId id="508" r:id="rId17"/>
    <p:sldId id="513" r:id="rId18"/>
    <p:sldId id="519" r:id="rId19"/>
    <p:sldId id="520" r:id="rId20"/>
    <p:sldId id="521" r:id="rId21"/>
    <p:sldId id="522" r:id="rId22"/>
    <p:sldId id="523" r:id="rId23"/>
    <p:sldId id="525" r:id="rId24"/>
    <p:sldId id="527" r:id="rId25"/>
    <p:sldId id="534" r:id="rId26"/>
    <p:sldId id="535" r:id="rId27"/>
    <p:sldId id="538" r:id="rId28"/>
    <p:sldId id="539" r:id="rId29"/>
    <p:sldId id="540" r:id="rId30"/>
    <p:sldId id="541" r:id="rId31"/>
    <p:sldId id="542" r:id="rId32"/>
    <p:sldId id="543" r:id="rId33"/>
    <p:sldId id="492" r:id="rId34"/>
    <p:sldId id="493" r:id="rId35"/>
    <p:sldId id="494" r:id="rId36"/>
    <p:sldId id="495" r:id="rId37"/>
    <p:sldId id="496" r:id="rId38"/>
    <p:sldId id="497" r:id="rId39"/>
    <p:sldId id="498" r:id="rId40"/>
    <p:sldId id="499" r:id="rId41"/>
    <p:sldId id="404" r:id="rId42"/>
    <p:sldId id="459" r:id="rId43"/>
    <p:sldId id="460" r:id="rId44"/>
    <p:sldId id="461" r:id="rId45"/>
    <p:sldId id="462" r:id="rId46"/>
    <p:sldId id="465" r:id="rId47"/>
    <p:sldId id="453" r:id="rId48"/>
    <p:sldId id="544" r:id="rId49"/>
  </p:sldIdLst>
  <p:sldSz cx="12192000" cy="6858000"/>
  <p:notesSz cx="6811963" cy="99425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 userDrawn="1">
          <p15:clr>
            <a:srgbClr val="A4A3A4"/>
          </p15:clr>
        </p15:guide>
        <p15:guide id="2" pos="2165" userDrawn="1">
          <p15:clr>
            <a:srgbClr val="A4A3A4"/>
          </p15:clr>
        </p15:guide>
        <p15:guide id="3" orient="horz" pos="3131" userDrawn="1">
          <p15:clr>
            <a:srgbClr val="A4A3A4"/>
          </p15:clr>
        </p15:guide>
        <p15:guide id="4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Bernhard" initials="Be" lastIdx="20" clrIdx="0"/>
  <p:cmAuthor id="2" name="Breitenmoser Simon" initials="BS" lastIdx="1" clrIdx="1">
    <p:extLst>
      <p:ext uri="{19B8F6BF-5375-455C-9EA6-DF929625EA0E}">
        <p15:presenceInfo xmlns:p15="http://schemas.microsoft.com/office/powerpoint/2012/main" userId="S-1-5-21-1833053935-703037367-625696398-112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C00"/>
    <a:srgbClr val="8BD000"/>
    <a:srgbClr val="669900"/>
    <a:srgbClr val="003399"/>
    <a:srgbClr val="B3B3B3"/>
    <a:srgbClr val="FF6600"/>
    <a:srgbClr val="17316C"/>
    <a:srgbClr val="FF3300"/>
    <a:srgbClr val="142C73"/>
    <a:srgbClr val="E3E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940" autoAdjust="0"/>
  </p:normalViewPr>
  <p:slideViewPr>
    <p:cSldViewPr snapToGrid="0">
      <p:cViewPr varScale="1">
        <p:scale>
          <a:sx n="121" d="100"/>
          <a:sy n="121" d="100"/>
        </p:scale>
        <p:origin x="108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3942" y="948"/>
      </p:cViewPr>
      <p:guideLst>
        <p:guide orient="horz" pos="3150"/>
        <p:guide pos="2165"/>
        <p:guide orient="horz" pos="3131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t" anchorCtr="0" compatLnSpc="1">
            <a:prstTxWarp prst="textNoShape">
              <a:avLst/>
            </a:prstTxWarp>
          </a:bodyPr>
          <a:lstStyle>
            <a:lvl1pPr defTabSz="934787" eaLnBrk="1" hangingPunct="1">
              <a:lnSpc>
                <a:spcPts val="2658"/>
              </a:lnSpc>
              <a:spcBef>
                <a:spcPts val="407"/>
              </a:spcBef>
              <a:buClr>
                <a:schemeClr val="tx1"/>
              </a:buClr>
              <a:buFont typeface="Times" pitchFamily="1" charset="0"/>
              <a:buNone/>
              <a:defRPr sz="1200">
                <a:latin typeface="Times" pitchFamily="1" charset="0"/>
                <a:cs typeface="Times New Roman" pitchFamily="-110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195" y="1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t" anchorCtr="0" compatLnSpc="1">
            <a:prstTxWarp prst="textNoShape">
              <a:avLst/>
            </a:prstTxWarp>
          </a:bodyPr>
          <a:lstStyle>
            <a:lvl1pPr algn="r" defTabSz="934787" eaLnBrk="1" hangingPunct="1">
              <a:lnSpc>
                <a:spcPts val="2658"/>
              </a:lnSpc>
              <a:spcBef>
                <a:spcPts val="407"/>
              </a:spcBef>
              <a:buClr>
                <a:schemeClr val="tx1"/>
              </a:buClr>
              <a:buFont typeface="Times" pitchFamily="1" charset="0"/>
              <a:buNone/>
              <a:defRPr sz="1200">
                <a:latin typeface="Times" pitchFamily="1" charset="0"/>
                <a:cs typeface="Times New Roman" pitchFamily="-110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44830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b" anchorCtr="0" compatLnSpc="1">
            <a:prstTxWarp prst="textNoShape">
              <a:avLst/>
            </a:prstTxWarp>
          </a:bodyPr>
          <a:lstStyle>
            <a:lvl1pPr defTabSz="934787" eaLnBrk="1" hangingPunct="1">
              <a:lnSpc>
                <a:spcPts val="2658"/>
              </a:lnSpc>
              <a:spcBef>
                <a:spcPts val="407"/>
              </a:spcBef>
              <a:buClr>
                <a:schemeClr val="tx1"/>
              </a:buClr>
              <a:buFont typeface="Times" pitchFamily="1" charset="0"/>
              <a:buNone/>
              <a:defRPr sz="1200">
                <a:latin typeface="Times" pitchFamily="1" charset="0"/>
                <a:cs typeface="Times New Roman" pitchFamily="-110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195" y="9444830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b" anchorCtr="0" compatLnSpc="1">
            <a:prstTxWarp prst="textNoShape">
              <a:avLst/>
            </a:prstTxWarp>
          </a:bodyPr>
          <a:lstStyle>
            <a:lvl1pPr algn="r" defTabSz="934787" eaLnBrk="1" hangingPunct="1">
              <a:lnSpc>
                <a:spcPts val="2658"/>
              </a:lnSpc>
              <a:spcBef>
                <a:spcPts val="407"/>
              </a:spcBef>
              <a:buClr>
                <a:schemeClr val="tx1"/>
              </a:buClr>
              <a:buFont typeface="Times" panose="02020603050405020304" pitchFamily="18" charset="0"/>
              <a:buNone/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70B9302A-A3EB-40BE-B2DF-C004A9BD9624}" type="slidenum">
              <a:rPr lang="de-CH" altLang="de-DE"/>
              <a:pPr>
                <a:defRPr/>
              </a:pPr>
              <a:t>‹#›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73407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t" anchorCtr="0" compatLnSpc="1">
            <a:prstTxWarp prst="textNoShape">
              <a:avLst/>
            </a:prstTxWarp>
          </a:bodyPr>
          <a:lstStyle>
            <a:lvl1pPr defTabSz="934787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" pitchFamily="1" charset="0"/>
                <a:ea typeface="Times New Roman" pitchFamily="-110" charset="0"/>
                <a:cs typeface="Times New Roman" pitchFamily="-110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195" y="1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t" anchorCtr="0" compatLnSpc="1">
            <a:prstTxWarp prst="textNoShape">
              <a:avLst/>
            </a:prstTxWarp>
          </a:bodyPr>
          <a:lstStyle>
            <a:lvl1pPr algn="r" defTabSz="934787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" pitchFamily="1" charset="0"/>
                <a:ea typeface="Times New Roman" pitchFamily="-110" charset="0"/>
                <a:cs typeface="Times New Roman" pitchFamily="-110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30988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68" y="4722419"/>
            <a:ext cx="4992628" cy="447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Klicken Sie, um die Formate des Vorlagentextes zu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4830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b" anchorCtr="0" compatLnSpc="1">
            <a:prstTxWarp prst="textNoShape">
              <a:avLst/>
            </a:prstTxWarp>
          </a:bodyPr>
          <a:lstStyle>
            <a:lvl1pPr defTabSz="934787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" pitchFamily="1" charset="0"/>
                <a:ea typeface="Times New Roman" pitchFamily="-110" charset="0"/>
                <a:cs typeface="Times New Roman" pitchFamily="-110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195" y="9444830"/>
            <a:ext cx="2952771" cy="4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53" tIns="46776" rIns="93553" bIns="46776" numCol="1" anchor="b" anchorCtr="0" compatLnSpc="1">
            <a:prstTxWarp prst="textNoShape">
              <a:avLst/>
            </a:prstTxWarp>
          </a:bodyPr>
          <a:lstStyle>
            <a:lvl1pPr algn="r" defTabSz="934787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94A67B26-E0D4-47EC-9710-BF0F2580E961}" type="slidenum">
              <a:rPr lang="de-CH" altLang="de-DE"/>
              <a:pPr>
                <a:defRPr/>
              </a:pPr>
              <a:t>‹#›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007733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ヒラギノ角ゴ Pro W3" pitchFamily="-110" charset="-128"/>
        <a:cs typeface="ヒラギノ角ゴ Pro W3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ヒラギノ角ゴ Pro W3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ヒラギノ角ゴ Pro W3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ヒラギノ角ゴ Pro W3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ヒラギノ角ゴ Pro W3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3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20123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36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85215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37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52427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39</a:t>
            </a:fld>
            <a:endParaRPr lang="fr-CH" altLang="de-DE" dirty="0"/>
          </a:p>
        </p:txBody>
      </p:sp>
    </p:spTree>
    <p:extLst>
      <p:ext uri="{BB962C8B-B14F-4D97-AF65-F5344CB8AC3E}">
        <p14:creationId xmlns:p14="http://schemas.microsoft.com/office/powerpoint/2010/main" val="188687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40</a:t>
            </a:fld>
            <a:endParaRPr lang="fr-CH" altLang="de-DE" dirty="0"/>
          </a:p>
        </p:txBody>
      </p:sp>
    </p:spTree>
    <p:extLst>
      <p:ext uri="{BB962C8B-B14F-4D97-AF65-F5344CB8AC3E}">
        <p14:creationId xmlns:p14="http://schemas.microsoft.com/office/powerpoint/2010/main" val="2247862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41</a:t>
            </a:fld>
            <a:endParaRPr lang="fr-CH" altLang="de-DE" dirty="0"/>
          </a:p>
        </p:txBody>
      </p:sp>
    </p:spTree>
    <p:extLst>
      <p:ext uri="{BB962C8B-B14F-4D97-AF65-F5344CB8AC3E}">
        <p14:creationId xmlns:p14="http://schemas.microsoft.com/office/powerpoint/2010/main" val="1030176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42</a:t>
            </a:fld>
            <a:endParaRPr lang="fr-CH" altLang="de-DE" dirty="0"/>
          </a:p>
        </p:txBody>
      </p:sp>
    </p:spTree>
    <p:extLst>
      <p:ext uri="{BB962C8B-B14F-4D97-AF65-F5344CB8AC3E}">
        <p14:creationId xmlns:p14="http://schemas.microsoft.com/office/powerpoint/2010/main" val="2369582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43</a:t>
            </a:fld>
            <a:endParaRPr lang="fr-CH" altLang="de-DE" dirty="0"/>
          </a:p>
        </p:txBody>
      </p:sp>
    </p:spTree>
    <p:extLst>
      <p:ext uri="{BB962C8B-B14F-4D97-AF65-F5344CB8AC3E}">
        <p14:creationId xmlns:p14="http://schemas.microsoft.com/office/powerpoint/2010/main" val="893991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5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1798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6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52723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body"/>
          </p:nvPr>
        </p:nvSpPr>
        <p:spPr>
          <a:xfrm>
            <a:off x="929210" y="4730012"/>
            <a:ext cx="5099387" cy="4481179"/>
          </a:xfrm>
          <a:prstGeom prst="rect">
            <a:avLst/>
          </a:prstGeom>
        </p:spPr>
        <p:txBody>
          <a:bodyPr lIns="93920" tIns="46960" rIns="93920" bIns="46960"/>
          <a:lstStyle/>
          <a:p>
            <a:endParaRPr lang="fr-CH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3941819" y="9460025"/>
            <a:ext cx="3015613" cy="498029"/>
          </a:xfrm>
          <a:prstGeom prst="rect">
            <a:avLst/>
          </a:prstGeom>
          <a:noFill/>
          <a:ln w="9360">
            <a:noFill/>
          </a:ln>
        </p:spPr>
        <p:txBody>
          <a:bodyPr lIns="93920" tIns="46960" rIns="93920" bIns="46960" anchor="b"/>
          <a:lstStyle/>
          <a:p>
            <a:pPr algn="r">
              <a:lnSpc>
                <a:spcPct val="100000"/>
              </a:lnSpc>
            </a:pPr>
            <a:fld id="{49D91766-411F-4179-9ECD-DC93414B4A3D}" type="slidenum">
              <a:rPr lang="fr-CH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24</a:t>
            </a:fld>
            <a:endParaRPr lang="fr-CH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970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body"/>
          </p:nvPr>
        </p:nvSpPr>
        <p:spPr>
          <a:xfrm>
            <a:off x="929210" y="4730012"/>
            <a:ext cx="5099387" cy="4481179"/>
          </a:xfrm>
          <a:prstGeom prst="rect">
            <a:avLst/>
          </a:prstGeom>
        </p:spPr>
        <p:txBody>
          <a:bodyPr lIns="93920" tIns="46960" rIns="93920" bIns="46960"/>
          <a:lstStyle/>
          <a:p>
            <a:r>
              <a:rPr lang="fr-CH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Fokus auf HEMI-/CELLULOSE</a:t>
            </a:r>
          </a:p>
        </p:txBody>
      </p:sp>
      <p:sp>
        <p:nvSpPr>
          <p:cNvPr id="208" name="TextShape 2"/>
          <p:cNvSpPr txBox="1"/>
          <p:nvPr/>
        </p:nvSpPr>
        <p:spPr>
          <a:xfrm>
            <a:off x="3941819" y="9460025"/>
            <a:ext cx="3015613" cy="498029"/>
          </a:xfrm>
          <a:prstGeom prst="rect">
            <a:avLst/>
          </a:prstGeom>
          <a:noFill/>
          <a:ln w="9360">
            <a:noFill/>
          </a:ln>
        </p:spPr>
        <p:txBody>
          <a:bodyPr lIns="93920" tIns="46960" rIns="93920" bIns="46960" anchor="b"/>
          <a:lstStyle/>
          <a:p>
            <a:pPr algn="r">
              <a:lnSpc>
                <a:spcPct val="100000"/>
              </a:lnSpc>
            </a:pPr>
            <a:fld id="{613D1039-9FE7-484F-AC2D-797E159DE1AA}" type="slidenum">
              <a:rPr lang="fr-CH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26</a:t>
            </a:fld>
            <a:endParaRPr lang="fr-CH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10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body"/>
          </p:nvPr>
        </p:nvSpPr>
        <p:spPr>
          <a:xfrm>
            <a:off x="929210" y="4730012"/>
            <a:ext cx="5099387" cy="4481179"/>
          </a:xfrm>
          <a:prstGeom prst="rect">
            <a:avLst/>
          </a:prstGeom>
        </p:spPr>
        <p:txBody>
          <a:bodyPr lIns="93920" tIns="46960" rIns="93920" bIns="46960"/>
          <a:lstStyle/>
          <a:p>
            <a:r>
              <a:rPr lang="fr-CH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Fokus auf LIGNIN</a:t>
            </a:r>
          </a:p>
        </p:txBody>
      </p:sp>
      <p:sp>
        <p:nvSpPr>
          <p:cNvPr id="210" name="TextShape 2"/>
          <p:cNvSpPr txBox="1"/>
          <p:nvPr/>
        </p:nvSpPr>
        <p:spPr>
          <a:xfrm>
            <a:off x="3941819" y="9460025"/>
            <a:ext cx="3015613" cy="498029"/>
          </a:xfrm>
          <a:prstGeom prst="rect">
            <a:avLst/>
          </a:prstGeom>
          <a:noFill/>
          <a:ln w="9360">
            <a:noFill/>
          </a:ln>
        </p:spPr>
        <p:txBody>
          <a:bodyPr lIns="93920" tIns="46960" rIns="93920" bIns="46960" anchor="b"/>
          <a:lstStyle/>
          <a:p>
            <a:pPr algn="r">
              <a:lnSpc>
                <a:spcPct val="100000"/>
              </a:lnSpc>
            </a:pPr>
            <a:fld id="{468C3D62-904D-4B9A-8522-6E7C0E439F1A}" type="slidenum">
              <a:rPr lang="fr-CH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27</a:t>
            </a:fld>
            <a:endParaRPr lang="fr-CH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7452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33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12027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34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8292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A67B26-E0D4-47EC-9710-BF0F2580E961}" type="slidenum">
              <a:rPr lang="de-CH" altLang="de-DE" smtClean="0"/>
              <a:pPr>
                <a:defRPr/>
              </a:pPr>
              <a:t>35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23972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upt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>
            <a:spLocks noChangeArrowheads="1"/>
          </p:cNvSpPr>
          <p:nvPr userDrawn="1"/>
        </p:nvSpPr>
        <p:spPr bwMode="auto">
          <a:xfrm>
            <a:off x="1780118" y="0"/>
            <a:ext cx="1200149" cy="179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Font typeface="Times" panose="02020603050405020304" pitchFamily="18" charset="0"/>
              <a:buNone/>
              <a:defRPr/>
            </a:pPr>
            <a:endParaRPr lang="fr-FR" altLang="de-DE" sz="2200">
              <a:solidFill>
                <a:srgbClr val="FF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78662" cy="3609145"/>
          </a:xfrm>
          <a:prstGeom prst="rect">
            <a:avLst/>
          </a:prstGeom>
        </p:spPr>
      </p:pic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1780118" y="0"/>
            <a:ext cx="10416000" cy="36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52000" y="4065400"/>
            <a:ext cx="9600000" cy="131622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8" name="Picture 5" descr="SNF_COLOR_OFFICE_F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001" y="5736438"/>
            <a:ext cx="2413296" cy="62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1" name="Image 1" descr="image0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30" y="5736438"/>
            <a:ext cx="3864670" cy="80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4287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ChangeArrowheads="1"/>
          </p:cNvSpPr>
          <p:nvPr userDrawn="1"/>
        </p:nvSpPr>
        <p:spPr bwMode="auto">
          <a:xfrm>
            <a:off x="0" y="5326063"/>
            <a:ext cx="12192000" cy="190341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defRPr/>
            </a:pPr>
            <a:endParaRPr lang="fr-CH" sz="2200">
              <a:solidFill>
                <a:srgbClr val="000000"/>
              </a:solidFill>
            </a:endParaRPr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>
            <a:off x="0" y="4953000"/>
            <a:ext cx="12192000" cy="0"/>
          </a:xfrm>
          <a:prstGeom prst="line">
            <a:avLst/>
          </a:prstGeom>
          <a:noFill/>
          <a:ln w="25400">
            <a:solidFill>
              <a:srgbClr val="66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defRPr/>
            </a:pPr>
            <a:endParaRPr lang="fr-CH" sz="2200">
              <a:solidFill>
                <a:srgbClr val="000000"/>
              </a:solidFill>
            </a:endParaRPr>
          </a:p>
        </p:txBody>
      </p:sp>
      <p:pic>
        <p:nvPicPr>
          <p:cNvPr id="5" name="Picture 22" descr="SNF_CMYK_E_PO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218" y="5873750"/>
            <a:ext cx="468418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6383867" y="5778500"/>
          <a:ext cx="50292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Image" r:id="rId4" imgW="12063492" imgH="2158730" progId="">
                  <p:embed/>
                </p:oleObj>
              </mc:Choice>
              <mc:Fallback>
                <p:oleObj name="Image" r:id="rId4" imgW="12063492" imgH="2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867" y="5778500"/>
                        <a:ext cx="50292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667" y="1798639"/>
            <a:ext cx="10699751" cy="2778125"/>
          </a:xfrm>
        </p:spPr>
        <p:txBody>
          <a:bodyPr/>
          <a:lstStyle>
            <a:lvl1pPr algn="ctr"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57556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36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>
            <a:spLocks noChangeArrowheads="1"/>
          </p:cNvSpPr>
          <p:nvPr userDrawn="1"/>
        </p:nvSpPr>
        <p:spPr bwMode="auto">
          <a:xfrm>
            <a:off x="1780118" y="0"/>
            <a:ext cx="1200149" cy="179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Font typeface="Times" panose="02020603050405020304" pitchFamily="18" charset="0"/>
              <a:buNone/>
              <a:defRPr/>
            </a:pPr>
            <a:endParaRPr lang="fr-FR" altLang="de-DE" sz="2200">
              <a:solidFill>
                <a:srgbClr val="FF3300"/>
              </a:solidFill>
            </a:endParaRP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780117" y="0"/>
            <a:ext cx="10416000" cy="36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5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780116" y="0"/>
            <a:ext cx="10411884" cy="3608388"/>
          </a:xfrm>
          <a:custGeom>
            <a:avLst/>
            <a:gdLst>
              <a:gd name="connsiteX0" fmla="*/ 900112 w 10775950"/>
              <a:gd name="connsiteY0" fmla="*/ 0 h 3608388"/>
              <a:gd name="connsiteX1" fmla="*/ 10775950 w 10775950"/>
              <a:gd name="connsiteY1" fmla="*/ 0 h 3608388"/>
              <a:gd name="connsiteX2" fmla="*/ 10775950 w 10775950"/>
              <a:gd name="connsiteY2" fmla="*/ 3608388 h 3608388"/>
              <a:gd name="connsiteX3" fmla="*/ 0 w 10775950"/>
              <a:gd name="connsiteY3" fmla="*/ 3608388 h 3608388"/>
              <a:gd name="connsiteX4" fmla="*/ 0 w 10775950"/>
              <a:gd name="connsiteY4" fmla="*/ 179388 h 3608388"/>
              <a:gd name="connsiteX5" fmla="*/ 900112 w 10775950"/>
              <a:gd name="connsiteY5" fmla="*/ 179388 h 36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75950" h="3608388">
                <a:moveTo>
                  <a:pt x="900112" y="0"/>
                </a:moveTo>
                <a:lnTo>
                  <a:pt x="10775950" y="0"/>
                </a:lnTo>
                <a:lnTo>
                  <a:pt x="10775950" y="3608388"/>
                </a:lnTo>
                <a:lnTo>
                  <a:pt x="0" y="3608388"/>
                </a:lnTo>
                <a:lnTo>
                  <a:pt x="0" y="179388"/>
                </a:lnTo>
                <a:lnTo>
                  <a:pt x="900112" y="1793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de-CH" dirty="0"/>
              <a:t>Bild mit Klicken hinzufügen </a:t>
            </a:r>
          </a:p>
          <a:p>
            <a:r>
              <a:rPr lang="de-CH" dirty="0"/>
              <a:t>(tauschen: Bild zuerst löschen</a:t>
            </a:r>
            <a:br>
              <a:rPr lang="de-CH" dirty="0"/>
            </a:br>
            <a:r>
              <a:rPr lang="de-CH" dirty="0"/>
              <a:t>und Layout zurücksetzen)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3"/>
          </p:nvPr>
        </p:nvSpPr>
        <p:spPr>
          <a:xfrm>
            <a:off x="1780118" y="0"/>
            <a:ext cx="10416000" cy="36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722394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2745318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6221" y="1652400"/>
            <a:ext cx="9870723" cy="43561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285673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200" y="1657692"/>
            <a:ext cx="93408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801285" y="622300"/>
            <a:ext cx="9882716" cy="8969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084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quer und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200" y="619467"/>
            <a:ext cx="93408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4932" y="5490635"/>
            <a:ext cx="9335912" cy="30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11852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2 Bilder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201" y="1648167"/>
            <a:ext cx="44927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801285" y="622300"/>
            <a:ext cx="9882716" cy="8969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6570133" y="1657351"/>
            <a:ext cx="4504268" cy="2847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1490918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201" y="1648167"/>
            <a:ext cx="44927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/>
          </p:nvPr>
        </p:nvSpPr>
        <p:spPr>
          <a:xfrm>
            <a:off x="6638134" y="1648167"/>
            <a:ext cx="44927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801285" y="622300"/>
            <a:ext cx="9882716" cy="8969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932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hoch und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201" y="619467"/>
            <a:ext cx="44927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4933" y="5490635"/>
            <a:ext cx="4504268" cy="30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/>
          </p:nvPr>
        </p:nvSpPr>
        <p:spPr>
          <a:xfrm>
            <a:off x="6638134" y="619467"/>
            <a:ext cx="44927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11"/>
          </p:nvPr>
        </p:nvSpPr>
        <p:spPr>
          <a:xfrm>
            <a:off x="6646333" y="5500160"/>
            <a:ext cx="4504268" cy="30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0477961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7280" y="622300"/>
            <a:ext cx="10586721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7280" y="1651000"/>
            <a:ext cx="10614239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  <a:endParaRPr lang="de-CH" altLang="de-DE" dirty="0"/>
          </a:p>
        </p:txBody>
      </p:sp>
      <p:cxnSp>
        <p:nvCxnSpPr>
          <p:cNvPr id="7" name="Gerade Verbindung 6"/>
          <p:cNvCxnSpPr>
            <a:cxnSpLocks/>
          </p:cNvCxnSpPr>
          <p:nvPr/>
        </p:nvCxnSpPr>
        <p:spPr bwMode="auto">
          <a:xfrm>
            <a:off x="1097280" y="6527531"/>
            <a:ext cx="10614239" cy="0"/>
          </a:xfrm>
          <a:prstGeom prst="line">
            <a:avLst/>
          </a:prstGeom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30" name="Rechteck 6"/>
          <p:cNvSpPr>
            <a:spLocks noChangeArrowheads="1"/>
          </p:cNvSpPr>
          <p:nvPr/>
        </p:nvSpPr>
        <p:spPr bwMode="auto">
          <a:xfrm>
            <a:off x="1097280" y="0"/>
            <a:ext cx="1080000" cy="179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Font typeface="Times" panose="02020603050405020304" pitchFamily="18" charset="0"/>
              <a:buNone/>
              <a:defRPr/>
            </a:pPr>
            <a:endParaRPr lang="fr-FR" altLang="de-DE" sz="2200">
              <a:solidFill>
                <a:srgbClr val="FF3300"/>
              </a:solidFill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1097281" y="6389195"/>
            <a:ext cx="10614238" cy="2766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1pPr>
            <a:lvl2pPr marL="37931725" indent="-37474525" eaLnBrk="0" hangingPunct="0"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5pPr>
            <a:lvl6pPr marL="4572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6pPr>
            <a:lvl7pPr marL="9144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7pPr>
            <a:lvl8pPr marL="1371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8pPr>
            <a:lvl9pPr marL="18288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-110" charset="0"/>
                <a:cs typeface="Times New Roman" pitchFamily="-110" charset="0"/>
              </a:defRPr>
            </a:lvl9pPr>
          </a:lstStyle>
          <a:p>
            <a:pPr algn="just" defTabSz="965200"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Font typeface="Times" pitchFamily="1" charset="0"/>
              <a:buNone/>
              <a:tabLst/>
              <a:defRPr/>
            </a:pP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Rencontres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WoodRise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Genève, 31.01.2019 </a:t>
            </a:r>
            <a:r>
              <a:rPr lang="fr-FR" sz="1000" baseline="0" noProof="0" dirty="0">
                <a:solidFill>
                  <a:srgbClr val="606060"/>
                </a:solidFill>
              </a:rPr>
              <a:t>	        					PNR 66 « Ressource bois »</a:t>
            </a:r>
            <a:endParaRPr lang="fr-FR" sz="1000" b="1" noProof="0" dirty="0">
              <a:solidFill>
                <a:srgbClr val="60606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8" r:id="rId10"/>
    <p:sldLayoutId id="2147484267" r:id="rId11"/>
  </p:sldLayoutIdLst>
  <p:transition/>
  <p:txStyles>
    <p:titleStyle>
      <a:lvl1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Verdana"/>
          <a:ea typeface="ヒラギノ角ゴ Pro W3" pitchFamily="-110" charset="-128"/>
          <a:cs typeface="Verdana"/>
        </a:defRPr>
      </a:lvl1pPr>
      <a:lvl2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Verdana" pitchFamily="-110" charset="0"/>
          <a:ea typeface="ヒラギノ角ゴ Pro W3" pitchFamily="-110" charset="-128"/>
          <a:cs typeface="Verdana" pitchFamily="-110" charset="0"/>
        </a:defRPr>
      </a:lvl2pPr>
      <a:lvl3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Verdana" pitchFamily="-110" charset="0"/>
          <a:ea typeface="ヒラギノ角ゴ Pro W3" pitchFamily="-110" charset="-128"/>
          <a:cs typeface="Verdana" pitchFamily="-110" charset="0"/>
        </a:defRPr>
      </a:lvl3pPr>
      <a:lvl4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Verdana" pitchFamily="-110" charset="0"/>
          <a:ea typeface="ヒラギノ角ゴ Pro W3" pitchFamily="-110" charset="-128"/>
          <a:cs typeface="Verdana" pitchFamily="-110" charset="0"/>
        </a:defRPr>
      </a:lvl4pPr>
      <a:lvl5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Verdana" pitchFamily="-110" charset="0"/>
          <a:ea typeface="ヒラギノ角ゴ Pro W3" pitchFamily="-110" charset="-128"/>
          <a:cs typeface="Verdana" pitchFamily="-110" charset="0"/>
        </a:defRPr>
      </a:lvl5pPr>
      <a:lvl6pPr marL="4572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Verdana" pitchFamily="-110" charset="0"/>
        </a:defRPr>
      </a:lvl6pPr>
      <a:lvl7pPr marL="9144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Verdana" pitchFamily="-110" charset="0"/>
        </a:defRPr>
      </a:lvl7pPr>
      <a:lvl8pPr marL="13716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Verdana" pitchFamily="-110" charset="0"/>
        </a:defRPr>
      </a:lvl8pPr>
      <a:lvl9pPr marL="18288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Verdana" pitchFamily="-11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Verdana"/>
          <a:ea typeface="ヒラギノ角ゴ Pro W3" pitchFamily="-110" charset="-128"/>
          <a:cs typeface="Verdan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Verdana"/>
          <a:ea typeface="ヒラギノ角ゴ Pro W3" pitchFamily="-110" charset="-128"/>
          <a:cs typeface="Verdan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Verdana"/>
          <a:ea typeface="ヒラギノ角ゴ Pro W3" pitchFamily="-110" charset="-128"/>
          <a:cs typeface="Verdan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Verdana"/>
          <a:ea typeface="ヒラギノ角ゴ Pro W3" pitchFamily="-110" charset="-128"/>
          <a:cs typeface="Verdan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Verdana"/>
          <a:ea typeface="ヒラギノ角ゴ Pro W3" pitchFamily="-110" charset="-128"/>
          <a:cs typeface="Verdana"/>
        </a:defRPr>
      </a:lvl5pPr>
      <a:lvl6pPr marL="1985963" indent="185738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1"/>
        </a:buClr>
        <a:buFont typeface="Times" pitchFamily="1" charset="0"/>
        <a:buChar char="_"/>
        <a:tabLst>
          <a:tab pos="8001000" algn="r"/>
        </a:tabLst>
        <a:defRPr sz="20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2443163" indent="185738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1"/>
        </a:buClr>
        <a:buFont typeface="Times" pitchFamily="1" charset="0"/>
        <a:buChar char="_"/>
        <a:tabLst>
          <a:tab pos="8001000" algn="r"/>
        </a:tabLst>
        <a:defRPr sz="20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2900363" indent="185738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1"/>
        </a:buClr>
        <a:buFont typeface="Times" pitchFamily="1" charset="0"/>
        <a:buChar char="_"/>
        <a:tabLst>
          <a:tab pos="8001000" algn="r"/>
        </a:tabLst>
        <a:defRPr sz="20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3357563" indent="185738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1"/>
        </a:buClr>
        <a:buFont typeface="Times" pitchFamily="1" charset="0"/>
        <a:buChar char="_"/>
        <a:tabLst>
          <a:tab pos="8001000" algn="r"/>
        </a:tabLst>
        <a:defRPr sz="20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jpeg"/><Relationship Id="rId4" Type="http://schemas.openxmlformats.org/officeDocument/2006/relationships/image" Target="../media/image67.jp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3" b="24453"/>
          <a:stretch>
            <a:fillRect/>
          </a:stretch>
        </p:blipFill>
        <p:spPr/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751999" y="3810000"/>
            <a:ext cx="10440001" cy="22479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r-FR" b="1" dirty="0"/>
              <a:t>La recherche fondamentale dans le cadre du </a:t>
            </a:r>
            <a:r>
              <a:rPr lang="fr-CH" b="1" dirty="0"/>
              <a:t>Programme national de recherche PNR 66 «Ressource bois»</a:t>
            </a:r>
            <a:br>
              <a:rPr lang="fr-CH" b="1" dirty="0"/>
            </a:b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Philippe Thalmann</a:t>
            </a:r>
            <a:br>
              <a:rPr lang="fr-FR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300" dirty="0">
                <a:solidFill>
                  <a:schemeClr val="bg1">
                    <a:lumMod val="50000"/>
                  </a:schemeClr>
                </a:solidFill>
              </a:rPr>
              <a:t>Membre du comité de direction</a:t>
            </a:r>
          </a:p>
        </p:txBody>
      </p:sp>
      <p:sp>
        <p:nvSpPr>
          <p:cNvPr id="11" name="Rechteck 6"/>
          <p:cNvSpPr>
            <a:spLocks noChangeArrowheads="1"/>
          </p:cNvSpPr>
          <p:nvPr/>
        </p:nvSpPr>
        <p:spPr bwMode="auto">
          <a:xfrm>
            <a:off x="1776000" y="0"/>
            <a:ext cx="1080000" cy="179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None/>
            </a:pPr>
            <a:endParaRPr lang="fr-FR" altLang="de-DE" sz="220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033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766" y="1309036"/>
            <a:ext cx="10915938" cy="4899892"/>
          </a:xfrm>
        </p:spPr>
        <p:txBody>
          <a:bodyPr/>
          <a:lstStyle/>
          <a:p>
            <a:pPr marL="0" indent="0">
              <a:buNone/>
            </a:pPr>
            <a:r>
              <a:rPr lang="fr-CH" sz="1800" b="1" noProof="0" dirty="0"/>
              <a:t>Assemblage par collage d’éléments de structures porteuses en bois de feuillus</a:t>
            </a:r>
            <a:br>
              <a:rPr lang="fr-CH" noProof="0" dirty="0"/>
            </a:br>
            <a:r>
              <a:rPr lang="fr-CH" sz="1800" i="1" noProof="0" dirty="0"/>
              <a:t>Niemz, Peter et al., EPF Zurich</a:t>
            </a:r>
            <a:endParaRPr lang="fr-CH" sz="1800" b="1" noProof="0" dirty="0"/>
          </a:p>
          <a:p>
            <a:pPr marL="0" indent="0">
              <a:buNone/>
            </a:pPr>
            <a:r>
              <a:rPr lang="fr-CH" sz="1800" b="1" noProof="0" dirty="0"/>
              <a:t>Dimensionnement des assemblages par collage dans la construction en bois</a:t>
            </a:r>
            <a:br>
              <a:rPr lang="fr-CH" noProof="0" dirty="0"/>
            </a:br>
            <a:r>
              <a:rPr lang="fr-CH" sz="1800" i="1" noProof="0" dirty="0"/>
              <a:t>Vasilopoulos, Anastasios et al., EPF Lausanne</a:t>
            </a:r>
          </a:p>
          <a:p>
            <a:pPr marL="0" indent="0">
              <a:buNone/>
            </a:pPr>
            <a:r>
              <a:rPr lang="fr-CH" sz="1800" b="1" noProof="0" dirty="0"/>
              <a:t>Éléments porteurs en béton de bois allégé</a:t>
            </a:r>
            <a:br>
              <a:rPr lang="fr-CH" noProof="0" dirty="0"/>
            </a:br>
            <a:r>
              <a:rPr lang="fr-CH" sz="1800" i="1" noProof="0" dirty="0"/>
              <a:t>Zwicky, Daia</a:t>
            </a:r>
            <a:r>
              <a:rPr lang="fr-CH" noProof="0" dirty="0"/>
              <a:t> </a:t>
            </a:r>
            <a:r>
              <a:rPr lang="fr-CH" sz="1800" i="1" noProof="0" dirty="0"/>
              <a:t>et al., École d’ingénieurs et d’architectes, Fribourg </a:t>
            </a:r>
            <a:r>
              <a:rPr lang="fr-CH" noProof="0" dirty="0"/>
              <a:t> </a:t>
            </a:r>
            <a:endParaRPr lang="fr-CH" sz="1800" i="1" noProof="0" dirty="0"/>
          </a:p>
          <a:p>
            <a:pPr marL="0" indent="0">
              <a:buNone/>
            </a:pPr>
            <a:r>
              <a:rPr lang="fr-CH" sz="1800" b="1" noProof="0" dirty="0"/>
              <a:t>Bois de hêtre en placage stratifié pour structures porteuses</a:t>
            </a:r>
            <a:br>
              <a:rPr lang="fr-CH" noProof="0" dirty="0"/>
            </a:br>
            <a:r>
              <a:rPr lang="fr-CH" sz="1800" i="1" noProof="0" dirty="0"/>
              <a:t>Frangi, Andrea et al., EPF Zurich</a:t>
            </a:r>
            <a:endParaRPr lang="fr-CH" sz="1800" noProof="0" dirty="0"/>
          </a:p>
          <a:p>
            <a:pPr marL="0" indent="0">
              <a:buNone/>
            </a:pPr>
            <a:r>
              <a:rPr lang="fr-CH" sz="1800" b="1" noProof="0" dirty="0"/>
              <a:t>Construction de planchers en bois dur à l’acoustique optimisée</a:t>
            </a:r>
            <a:br>
              <a:rPr lang="fr-CH" noProof="0" dirty="0"/>
            </a:br>
            <a:r>
              <a:rPr lang="fr-CH" sz="1800" i="1" noProof="0" dirty="0"/>
              <a:t>Krajči, Luboš, Soundtherm</a:t>
            </a:r>
            <a:r>
              <a:rPr lang="fr-CH" noProof="0" dirty="0"/>
              <a:t> </a:t>
            </a:r>
            <a:r>
              <a:rPr lang="fr-CH" sz="1800" i="1" noProof="0" dirty="0"/>
              <a:t>GmbH</a:t>
            </a:r>
            <a:endParaRPr lang="fr-CH" sz="1800" noProof="0" dirty="0"/>
          </a:p>
          <a:p>
            <a:pPr marL="0" indent="0">
              <a:buNone/>
            </a:pPr>
            <a:r>
              <a:rPr lang="fr-CH" sz="1800" b="1" noProof="0" dirty="0"/>
              <a:t>Ouvrage porteur en bois résistant aux séismes pour bâtiments à plusieurs étages</a:t>
            </a:r>
            <a:br>
              <a:rPr lang="fr-CH" noProof="0" dirty="0"/>
            </a:br>
            <a:r>
              <a:rPr lang="fr-CH" sz="1800" i="1" noProof="0" dirty="0"/>
              <a:t>Steiger, René et al., Empa</a:t>
            </a:r>
            <a:endParaRPr lang="fr-CH" sz="1800" noProof="0" dirty="0"/>
          </a:p>
          <a:p>
            <a:pPr marL="0" indent="0">
              <a:buNone/>
            </a:pPr>
            <a:r>
              <a:rPr lang="fr-CH" sz="1800" b="1" noProof="0" dirty="0"/>
              <a:t>Assemblage assisté par robot de structures porteuses complexes en bois</a:t>
            </a:r>
            <a:br>
              <a:rPr lang="fr-CH" noProof="0" dirty="0"/>
            </a:br>
            <a:r>
              <a:rPr lang="fr-CH" sz="1800" i="1" noProof="0" dirty="0"/>
              <a:t>Kohler, Matthias et al., EPF Zurich</a:t>
            </a:r>
            <a:r>
              <a:rPr lang="fr-CH" noProof="0" dirty="0"/>
              <a:t> </a:t>
            </a:r>
          </a:p>
          <a:p>
            <a:pPr marL="0" indent="0">
              <a:buNone/>
            </a:pPr>
            <a:endParaRPr lang="fr-CH" noProof="0" dirty="0"/>
          </a:p>
        </p:txBody>
      </p:sp>
      <p:sp>
        <p:nvSpPr>
          <p:cNvPr id="4" name="Titel 5"/>
          <p:cNvSpPr txBox="1">
            <a:spLocks/>
          </p:cNvSpPr>
          <p:nvPr/>
        </p:nvSpPr>
        <p:spPr bwMode="auto">
          <a:xfrm>
            <a:off x="1075766" y="631925"/>
            <a:ext cx="10608236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dirty="0"/>
              <a:t>Liste des projets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36364323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/>
          <p:nvPr/>
        </p:nvPicPr>
        <p:blipFill rotWithShape="1">
          <a:blip r:embed="rId2" cstate="print"/>
          <a:srcRect l="2629" r="2848" b="12401"/>
          <a:stretch/>
        </p:blipFill>
        <p:spPr bwMode="auto">
          <a:xfrm>
            <a:off x="8468295" y="4172981"/>
            <a:ext cx="3786312" cy="2010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des projets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280" y="1191800"/>
            <a:ext cx="51136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Bois et types d’assemblage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738486"/>
            <a:ext cx="7471954" cy="4653962"/>
          </a:xfrm>
        </p:spPr>
        <p:txBody>
          <a:bodyPr/>
          <a:lstStyle/>
          <a:p>
            <a:r>
              <a:rPr lang="fr-FR" dirty="0"/>
              <a:t>Caractérisation de la résistance des assemblages collés bois-bois, par ex. pour la formation d’éléments de jonction des charpentes</a:t>
            </a:r>
          </a:p>
          <a:p>
            <a:r>
              <a:rPr lang="fr-FR" dirty="0"/>
              <a:t>Résine acrylique: colle à fort potentiel pour les assemblages ductiles (bien dilatable, déformable)</a:t>
            </a:r>
          </a:p>
          <a:p>
            <a:r>
              <a:rPr lang="fr-FR" dirty="0"/>
              <a:t>Élaboration d’une colle injectée à prise ultrarapide pour optimiser la technique d’assemblage en vue d’une fabrication automatisée </a:t>
            </a:r>
          </a:p>
          <a:p>
            <a:r>
              <a:rPr lang="fr-FR" dirty="0"/>
              <a:t>Fiabilité accrue de la modélisation et de l’optimisation des assemblages collés pour le bois de feuillus</a:t>
            </a:r>
          </a:p>
          <a:p>
            <a:r>
              <a:rPr lang="fr-FR" dirty="0"/>
              <a:t>Développement et optimisation de pièces de construction collées et hybrides à base de bois</a:t>
            </a:r>
          </a:p>
        </p:txBody>
      </p:sp>
      <p:pic>
        <p:nvPicPr>
          <p:cNvPr id="9" name="Grafik 8"/>
          <p:cNvPicPr/>
          <p:nvPr/>
        </p:nvPicPr>
        <p:blipFill rotWithShape="1">
          <a:blip r:embed="rId3" cstate="print"/>
          <a:srcRect l="6890" t="46157" r="49687" b="7920"/>
          <a:stretch/>
        </p:blipFill>
        <p:spPr bwMode="auto">
          <a:xfrm>
            <a:off x="8634309" y="1519238"/>
            <a:ext cx="3489907" cy="2688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077051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50" y="3236182"/>
            <a:ext cx="4144493" cy="31978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1869" y="596421"/>
            <a:ext cx="10481493" cy="896938"/>
          </a:xfrm>
        </p:spPr>
        <p:txBody>
          <a:bodyPr/>
          <a:lstStyle/>
          <a:p>
            <a:r>
              <a:rPr lang="fr-CH" noProof="0" dirty="0"/>
              <a:t>Résultats des projets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21869" y="1735353"/>
            <a:ext cx="7017481" cy="4356100"/>
          </a:xfrm>
        </p:spPr>
        <p:txBody>
          <a:bodyPr/>
          <a:lstStyle/>
          <a:p>
            <a:pPr marL="0" indent="0">
              <a:buNone/>
            </a:pPr>
            <a:r>
              <a:rPr lang="fr-CH" noProof="0" dirty="0"/>
              <a:t>Mise au point de</a:t>
            </a:r>
          </a:p>
          <a:p>
            <a:pPr>
              <a:spcBef>
                <a:spcPts val="600"/>
              </a:spcBef>
            </a:pPr>
            <a:r>
              <a:rPr lang="fr-CH" noProof="0" dirty="0"/>
              <a:t>structures porteuses résistantes en placage stratifié de hêtre  </a:t>
            </a:r>
          </a:p>
          <a:p>
            <a:pPr>
              <a:spcBef>
                <a:spcPts val="600"/>
              </a:spcBef>
            </a:pPr>
            <a:r>
              <a:rPr lang="fr-CH" noProof="0" dirty="0"/>
              <a:t>planchers composites bois-béton à partir de planches en placage stratifié de hêtre servant de coffrage et d’armature pour le béton et réduisant les coûts</a:t>
            </a:r>
          </a:p>
          <a:p>
            <a:r>
              <a:rPr lang="fr-CH" noProof="0" dirty="0"/>
              <a:t>planchers en bois de hêtre lamellé tourillonné aux propriétés améliorées quant aux bruits d’impact, même dans les basses fréquences (comparables </a:t>
            </a:r>
            <a:r>
              <a:rPr lang="fr-CH" dirty="0"/>
              <a:t>aux planchers conventionnels </a:t>
            </a:r>
            <a:r>
              <a:rPr lang="fr-CH" noProof="0" dirty="0"/>
              <a:t>en béton armé)</a:t>
            </a:r>
          </a:p>
          <a:p>
            <a:pPr marL="0" indent="0">
              <a:buNone/>
            </a:pPr>
            <a:r>
              <a:rPr lang="fr-CH" noProof="0" dirty="0"/>
              <a:t>Mise en évidence du potentiel du bois de feuillus comme matériau de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1977" y="1191799"/>
            <a:ext cx="8653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Des produits de grande qualité en bois de feuillus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" b="14701"/>
          <a:stretch/>
        </p:blipFill>
        <p:spPr>
          <a:xfrm>
            <a:off x="8695426" y="1721159"/>
            <a:ext cx="3254832" cy="162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241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des projets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1" y="1607419"/>
            <a:ext cx="7686664" cy="4771609"/>
          </a:xfrm>
        </p:spPr>
        <p:txBody>
          <a:bodyPr/>
          <a:lstStyle/>
          <a:p>
            <a:r>
              <a:rPr lang="fr-CH" noProof="0" dirty="0"/>
              <a:t>Nouvelles formules de béton de bois allégé</a:t>
            </a:r>
            <a:br>
              <a:rPr lang="fr-CH" noProof="0" dirty="0"/>
            </a:br>
            <a:r>
              <a:rPr lang="fr-CH" noProof="0" dirty="0"/>
              <a:t>- excellente capacité à emmagasiner la chaleur</a:t>
            </a:r>
            <a:br>
              <a:rPr lang="fr-CH" noProof="0" dirty="0"/>
            </a:br>
            <a:r>
              <a:rPr lang="fr-CH" noProof="0" dirty="0"/>
              <a:t>- bonnes propriétés d’isolation thermique</a:t>
            </a:r>
            <a:br>
              <a:rPr lang="fr-CH" noProof="0" dirty="0"/>
            </a:br>
            <a:r>
              <a:rPr lang="fr-CH" noProof="0" dirty="0"/>
              <a:t>- idéal aussi pour les chapes</a:t>
            </a:r>
          </a:p>
          <a:p>
            <a:r>
              <a:rPr lang="fr-CH" noProof="0" dirty="0"/>
              <a:t>Fiabilité accrue de la modélisation et de l’</a:t>
            </a:r>
            <a:r>
              <a:rPr lang="fr-CH" noProof="0" dirty="0" err="1"/>
              <a:t>optimi-sation</a:t>
            </a:r>
            <a:r>
              <a:rPr lang="fr-CH" noProof="0" dirty="0"/>
              <a:t> des éléments de renforcement (vents forts et séismes) pour les bâtiments à plusieurs étages</a:t>
            </a:r>
            <a:br>
              <a:rPr lang="fr-CH" noProof="0" dirty="0"/>
            </a:br>
            <a:r>
              <a:rPr lang="fr-CH" noProof="0" dirty="0"/>
              <a:t>- meilleure rentabilité</a:t>
            </a:r>
            <a:br>
              <a:rPr lang="fr-CH" noProof="0" dirty="0"/>
            </a:br>
            <a:r>
              <a:rPr lang="fr-CH" noProof="0" dirty="0"/>
              <a:t>- meilleure sécurité de planification</a:t>
            </a:r>
            <a:br>
              <a:rPr lang="fr-CH" noProof="0" dirty="0"/>
            </a:br>
            <a:r>
              <a:rPr lang="fr-CH" noProof="0" dirty="0"/>
              <a:t>- fiabilité accrue</a:t>
            </a:r>
          </a:p>
          <a:p>
            <a:r>
              <a:rPr lang="fr-CH" noProof="0" dirty="0"/>
              <a:t>Bases de calcul pour la conception assistée par ordinateur et l’assemblage robotisé de structures porteuses complexes</a:t>
            </a:r>
            <a:br>
              <a:rPr lang="fr-CH" noProof="0" dirty="0"/>
            </a:br>
            <a:r>
              <a:rPr lang="fr-CH" noProof="0" dirty="0"/>
              <a:t>- nouvelles possibilités d’application pour la</a:t>
            </a:r>
            <a:br>
              <a:rPr lang="fr-CH" noProof="0" dirty="0"/>
            </a:br>
            <a:r>
              <a:rPr lang="fr-CH" noProof="0" dirty="0"/>
              <a:t>  construction en bois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279" y="1099336"/>
            <a:ext cx="7800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/>
              <a:t>Nouveaux éléments et systèmes de construction</a:t>
            </a:r>
            <a:endParaRPr lang="fr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839" y="3697579"/>
            <a:ext cx="3005286" cy="27288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944" y="1539152"/>
            <a:ext cx="3195145" cy="20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650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Application pratique</a:t>
            </a:r>
          </a:p>
        </p:txBody>
      </p:sp>
      <p:pic>
        <p:nvPicPr>
          <p:cNvPr id="16" name="Grafik 15"/>
          <p:cNvPicPr/>
          <p:nvPr/>
        </p:nvPicPr>
        <p:blipFill>
          <a:blip r:embed="rId2"/>
          <a:stretch>
            <a:fillRect/>
          </a:stretch>
        </p:blipFill>
        <p:spPr>
          <a:xfrm>
            <a:off x="1834514" y="1225811"/>
            <a:ext cx="8176177" cy="509046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116647" y="4950991"/>
            <a:ext cx="20753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>
                <a:latin typeface="+mn-lt"/>
              </a:rPr>
              <a:t>Nouveau bâtiment</a:t>
            </a:r>
          </a:p>
          <a:p>
            <a:r>
              <a:rPr lang="de-CH" sz="2000" dirty="0">
                <a:latin typeface="+mn-lt"/>
              </a:rPr>
              <a:t>Arch</a:t>
            </a:r>
            <a:r>
              <a:rPr dirty="0"/>
              <a:t> </a:t>
            </a:r>
            <a:r>
              <a:rPr lang="de-CH" sz="2000" dirty="0">
                <a:latin typeface="+mn-lt"/>
              </a:rPr>
              <a:t>Tec Lab, EPF Zurich </a:t>
            </a:r>
            <a:endParaRPr lang="fr-CH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73599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37277" y="4307332"/>
            <a:ext cx="9882716" cy="896938"/>
          </a:xfrm>
        </p:spPr>
        <p:txBody>
          <a:bodyPr/>
          <a:lstStyle/>
          <a:p>
            <a:r>
              <a:rPr lang="fr-CH" noProof="0" dirty="0"/>
              <a:t>Innovations dans les matériaux à base de bois</a:t>
            </a:r>
            <a:br>
              <a:rPr lang="fr-CH" noProof="0" dirty="0"/>
            </a:br>
            <a:br>
              <a:rPr lang="fr-CH" noProof="0" dirty="0"/>
            </a:br>
            <a:r>
              <a:rPr lang="fr-CH" sz="2400" b="1" noProof="0" dirty="0">
                <a:solidFill>
                  <a:schemeClr val="bg2"/>
                </a:solidFill>
              </a:rPr>
              <a:t>Ingo Burgert et Oliver Klaffke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1720" r="2212" b="2541"/>
          <a:stretch/>
        </p:blipFill>
        <p:spPr bwMode="auto">
          <a:xfrm>
            <a:off x="5969517" y="430621"/>
            <a:ext cx="2942367" cy="27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"/>
          <a:stretch/>
        </p:blipFill>
        <p:spPr bwMode="auto">
          <a:xfrm>
            <a:off x="1737277" y="430622"/>
            <a:ext cx="4104530" cy="271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odified Spruce_Fi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1489" r="57440"/>
          <a:stretch/>
        </p:blipFill>
        <p:spPr>
          <a:xfrm>
            <a:off x="9029984" y="430621"/>
            <a:ext cx="2627754" cy="27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33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Objectifs du domaine</a:t>
            </a:r>
            <a:br>
              <a:rPr lang="fr-CH" noProof="0" dirty="0"/>
            </a:br>
            <a:r>
              <a:rPr lang="fr-CH" noProof="0" dirty="0"/>
              <a:t>« Innovations dans les matériaux à base de bois »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noProof="0" dirty="0"/>
              <a:t>Mettre à profit les avancées en matière de </a:t>
            </a:r>
            <a:r>
              <a:rPr lang="fr-CH" b="1" noProof="0" dirty="0"/>
              <a:t>nanotechnologie</a:t>
            </a:r>
            <a:r>
              <a:rPr lang="fr-CH" noProof="0" dirty="0"/>
              <a:t> et de recherche des matériaux pour apporter des </a:t>
            </a:r>
            <a:r>
              <a:rPr lang="fr-CH" b="1" noProof="0" dirty="0"/>
              <a:t>modifications</a:t>
            </a:r>
            <a:r>
              <a:rPr lang="fr-CH" noProof="0" dirty="0"/>
              <a:t> ciblées au bois</a:t>
            </a:r>
          </a:p>
          <a:p>
            <a:r>
              <a:rPr lang="fr-CH" dirty="0"/>
              <a:t>Dans la </a:t>
            </a:r>
            <a:r>
              <a:rPr lang="fr-CH" b="1" dirty="0"/>
              <a:t>fabrication des panneaux</a:t>
            </a:r>
            <a:r>
              <a:rPr lang="fr-CH" dirty="0"/>
              <a:t>, l’effort porte sur un </a:t>
            </a:r>
            <a:r>
              <a:rPr lang="fr-CH" noProof="0" dirty="0"/>
              <a:t>allègement du matériau, une économie de matériaux et l’utilisation de </a:t>
            </a:r>
            <a:r>
              <a:rPr lang="fr-CH" noProof="0" dirty="0" err="1"/>
              <a:t>biocolles</a:t>
            </a:r>
            <a:endParaRPr lang="fr-CH" noProof="0" dirty="0"/>
          </a:p>
          <a:p>
            <a:r>
              <a:rPr lang="fr-CH" noProof="0" dirty="0"/>
              <a:t>Développer les connaissances sur les propriétés, la fonctionnalisation et la technologie des processus mais aussi les nouvelles applications possibles de la </a:t>
            </a:r>
            <a:r>
              <a:rPr lang="fr-CH" b="1" noProof="0" dirty="0" err="1"/>
              <a:t>nanocellulose</a:t>
            </a:r>
            <a:endParaRPr lang="fr-CH" noProof="0" dirty="0"/>
          </a:p>
          <a:p>
            <a:r>
              <a:rPr lang="fr-CH" b="1" noProof="0" dirty="0"/>
              <a:t>Améliorer les usages possibles </a:t>
            </a:r>
            <a:r>
              <a:rPr lang="fr-CH" noProof="0" dirty="0"/>
              <a:t>du bois et des ouvrages en bois dans les applications existantes et ouvrir de nouveaux champs d’application grâce à des associations de matériaux innovantes</a:t>
            </a:r>
          </a:p>
        </p:txBody>
      </p:sp>
    </p:spTree>
    <p:extLst>
      <p:ext uri="{BB962C8B-B14F-4D97-AF65-F5344CB8AC3E}">
        <p14:creationId xmlns:p14="http://schemas.microsoft.com/office/powerpoint/2010/main" val="352929856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3449" y="283258"/>
            <a:ext cx="10558218" cy="896938"/>
          </a:xfrm>
        </p:spPr>
        <p:txBody>
          <a:bodyPr/>
          <a:lstStyle/>
          <a:p>
            <a:r>
              <a:rPr lang="fr-CH" noProof="0" dirty="0"/>
              <a:t>Liste des projets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3449" y="836712"/>
            <a:ext cx="11116667" cy="5524469"/>
          </a:xfrm>
        </p:spPr>
        <p:txBody>
          <a:bodyPr/>
          <a:lstStyle/>
          <a:p>
            <a:pPr marL="0" indent="0">
              <a:buNone/>
            </a:pPr>
            <a:r>
              <a:rPr lang="fr-CH" sz="1700" b="1" noProof="0" dirty="0"/>
              <a:t>La nanotechnologie au service de la conservation du bois </a:t>
            </a:r>
            <a:br>
              <a:rPr lang="fr-CH" sz="1700" noProof="0" dirty="0"/>
            </a:br>
            <a:r>
              <a:rPr lang="fr-CH" sz="1700" i="1" noProof="0" dirty="0"/>
              <a:t>Fink-Petri, Alke Susanne et al., Université de Fribourg</a:t>
            </a:r>
          </a:p>
          <a:p>
            <a:pPr marL="0" indent="0">
              <a:buNone/>
            </a:pPr>
            <a:r>
              <a:rPr lang="fr-CH" sz="1700" b="1" noProof="0" dirty="0"/>
              <a:t>Profils de propriétés du bois améliorés pour les ouvrages en bois </a:t>
            </a:r>
            <a:br>
              <a:rPr lang="fr-CH" sz="1700" noProof="0" dirty="0"/>
            </a:br>
            <a:r>
              <a:rPr lang="fr-CH" sz="1700" i="1" noProof="0" dirty="0"/>
              <a:t>Burgert, Ingo et al., EPF Zurich</a:t>
            </a:r>
            <a:endParaRPr lang="fr-CH" sz="1700" noProof="0" dirty="0"/>
          </a:p>
          <a:p>
            <a:pPr marL="0" indent="0">
              <a:buNone/>
            </a:pPr>
            <a:r>
              <a:rPr lang="fr-CH" sz="1700" b="1" noProof="0" dirty="0"/>
              <a:t>Autoprotection contre les UV des surfaces de bois grâce aux fibres de cellulose </a:t>
            </a:r>
            <a:br>
              <a:rPr lang="fr-CH" sz="1700" noProof="0" dirty="0"/>
            </a:br>
            <a:r>
              <a:rPr lang="fr-CH" sz="1700" i="1" noProof="0" dirty="0"/>
              <a:t>Volkmer, Thomas et al., Haute école spécialisée bernoise</a:t>
            </a:r>
            <a:endParaRPr lang="fr-CH" sz="1700" noProof="0" dirty="0"/>
          </a:p>
          <a:p>
            <a:pPr marL="0" indent="0">
              <a:buNone/>
            </a:pPr>
            <a:r>
              <a:rPr lang="fr-CH" sz="1700" b="1" noProof="0" dirty="0"/>
              <a:t>Traitement des surfaces en bois à l’aide de photo-initiateurs </a:t>
            </a:r>
            <a:r>
              <a:rPr lang="fr-CH" sz="1700" noProof="0" dirty="0"/>
              <a:t> </a:t>
            </a:r>
            <a:br>
              <a:rPr lang="fr-CH" sz="1700" noProof="0" dirty="0"/>
            </a:br>
            <a:r>
              <a:rPr lang="fr-CH" sz="1700" i="1" noProof="0" dirty="0"/>
              <a:t>Grützmacher, Hansjörg et al., EPF Zurich</a:t>
            </a:r>
            <a:endParaRPr lang="fr-CH" sz="1700" noProof="0" dirty="0"/>
          </a:p>
          <a:p>
            <a:pPr marL="0" indent="0">
              <a:buNone/>
            </a:pPr>
            <a:r>
              <a:rPr lang="fr-CH" sz="1700" b="1" noProof="0" dirty="0"/>
              <a:t>Panneau en bois ultraléger à base bio et au cœur de mousse </a:t>
            </a:r>
            <a:br>
              <a:rPr lang="fr-CH" sz="1700" noProof="0" dirty="0"/>
            </a:br>
            <a:r>
              <a:rPr lang="fr-CH" sz="1700" i="1" noProof="0" dirty="0"/>
              <a:t>Thömen, Heiko et al., Haute école spécialisée bernoise</a:t>
            </a:r>
            <a:endParaRPr lang="fr-CH" sz="1700" noProof="0" dirty="0"/>
          </a:p>
          <a:p>
            <a:pPr marL="0" indent="0">
              <a:buNone/>
            </a:pPr>
            <a:r>
              <a:rPr lang="fr-CH" sz="1700" b="1" noProof="0" dirty="0"/>
              <a:t>Extraction de tanins de l’écorce de résineux indigènes </a:t>
            </a:r>
            <a:br>
              <a:rPr lang="fr-CH" sz="1700" noProof="0" dirty="0"/>
            </a:br>
            <a:r>
              <a:rPr lang="fr-CH" sz="1700" i="1" noProof="0" dirty="0"/>
              <a:t>Pichelin, Frédéric et al., Haute école spécialisée bernoise</a:t>
            </a:r>
          </a:p>
          <a:p>
            <a:pPr marL="0" indent="0">
              <a:buNone/>
            </a:pPr>
            <a:r>
              <a:rPr lang="fr-CH" sz="1700" b="1" noProof="0" dirty="0"/>
              <a:t>Nanofibrilles de cellulose (NFC) dans les revêtements pour surfaces en bois </a:t>
            </a:r>
            <a:br>
              <a:rPr lang="fr-CH" sz="1700" noProof="0" dirty="0"/>
            </a:br>
            <a:r>
              <a:rPr lang="fr-CH" sz="1700" i="1" noProof="0" dirty="0"/>
              <a:t>Zimmermann, Tanja et al., Laboratoire fédéral d’essai des matériaux et de recherche (EMPA) </a:t>
            </a:r>
          </a:p>
          <a:p>
            <a:pPr marL="0" indent="0">
              <a:buNone/>
            </a:pPr>
            <a:r>
              <a:rPr lang="fr-CH" sz="1700" b="1" noProof="0" dirty="0"/>
              <a:t>Nouvelles méthodes de production de nanocomposites à base de cellulose  </a:t>
            </a:r>
            <a:br>
              <a:rPr lang="fr-CH" sz="1700" noProof="0" dirty="0"/>
            </a:br>
            <a:r>
              <a:rPr lang="fr-CH" sz="1700" i="1" noProof="0" dirty="0"/>
              <a:t>Weder, Christoph et al., Université de Fribourg</a:t>
            </a:r>
            <a:endParaRPr lang="fr-CH" sz="1700" b="1" noProof="0" dirty="0"/>
          </a:p>
          <a:p>
            <a:pPr marL="0" indent="0">
              <a:buNone/>
            </a:pPr>
            <a:r>
              <a:rPr lang="fr-CH" noProof="0" dirty="0"/>
              <a:t> </a:t>
            </a:r>
          </a:p>
          <a:p>
            <a:pPr marL="0" indent="0">
              <a:buNone/>
            </a:pPr>
            <a:endParaRPr lang="fr-CH" noProof="0" dirty="0"/>
          </a:p>
        </p:txBody>
      </p:sp>
    </p:spTree>
    <p:extLst>
      <p:ext uri="{BB962C8B-B14F-4D97-AF65-F5344CB8AC3E}">
        <p14:creationId xmlns:p14="http://schemas.microsoft.com/office/powerpoint/2010/main" val="40614213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/>
              <a:t>Résultats des projets</a:t>
            </a:r>
            <a:endParaRPr lang="fr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813432"/>
            <a:ext cx="6961991" cy="4193668"/>
          </a:xfrm>
        </p:spPr>
        <p:txBody>
          <a:bodyPr/>
          <a:lstStyle/>
          <a:p>
            <a:r>
              <a:rPr lang="fr-CH" noProof="0" dirty="0"/>
              <a:t>Traitement du bois à l’aide de nanoparticules et de polymères facilitant un contrôle plus précis au niveau de la nanostructure</a:t>
            </a:r>
          </a:p>
          <a:p>
            <a:r>
              <a:rPr lang="fr-CH" noProof="0" dirty="0"/>
              <a:t>Caractérisation rapide et précise des nanoparticules de bois utilisables dans la protection du bois (profondeur d’imprégnation, répartition des tailles, propriétés de surface des particules)</a:t>
            </a:r>
          </a:p>
          <a:p>
            <a:r>
              <a:rPr lang="fr-CH" noProof="0" dirty="0"/>
              <a:t>Élaboration de nouveaux matériaux fonctionnels à base de bois grâce à la polymérisation in situ</a:t>
            </a:r>
          </a:p>
          <a:p>
            <a:r>
              <a:rPr lang="fr-CH" noProof="0" dirty="0"/>
              <a:t>Répartition contrôlée des polymères dans la paroi cellulaire (méthode </a:t>
            </a:r>
            <a:r>
              <a:rPr lang="fr-CH" dirty="0"/>
              <a:t>à haute résolution) </a:t>
            </a:r>
            <a:endParaRPr lang="fr-CH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1097280" y="1130557"/>
            <a:ext cx="4255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Modification du bois</a:t>
            </a:r>
            <a:endParaRPr lang="fr-CH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343" y="1032594"/>
            <a:ext cx="3061822" cy="212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39" y="3363501"/>
            <a:ext cx="3429657" cy="30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5" y="1346000"/>
            <a:ext cx="1629559" cy="171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7132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des projets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953047"/>
            <a:ext cx="5819987" cy="3088741"/>
          </a:xfrm>
        </p:spPr>
        <p:txBody>
          <a:bodyPr/>
          <a:lstStyle/>
          <a:p>
            <a:r>
              <a:rPr lang="fr-CH" noProof="0" dirty="0"/>
              <a:t>Nouveaux résultats quant à la protection UV par le biais de la délignification de la surface du bois</a:t>
            </a:r>
          </a:p>
          <a:p>
            <a:r>
              <a:rPr lang="fr-CH" noProof="0" dirty="0"/>
              <a:t>Fonctionnalisation ciblée des surfaces en bois à l’aide de photo-initiateurs</a:t>
            </a:r>
          </a:p>
          <a:p>
            <a:r>
              <a:rPr lang="fr-CH" noProof="0" dirty="0"/>
              <a:t>Nouvelles approches de modification de la surface du bois pour une meilleure stabilité UV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7345" y="1191799"/>
            <a:ext cx="6185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Modification de la surface du bois</a:t>
            </a:r>
            <a:endParaRPr lang="fr-CH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293495" y="1345565"/>
            <a:ext cx="3650750" cy="4469575"/>
            <a:chOff x="7938499" y="1232582"/>
            <a:chExt cx="3774043" cy="496273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071" b="21865"/>
            <a:stretch/>
          </p:blipFill>
          <p:spPr bwMode="auto">
            <a:xfrm>
              <a:off x="7938499" y="4543114"/>
              <a:ext cx="1883917" cy="165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3096" b="22605"/>
            <a:stretch/>
          </p:blipFill>
          <p:spPr bwMode="auto">
            <a:xfrm>
              <a:off x="9845430" y="4514539"/>
              <a:ext cx="1867112" cy="168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1" b="14688"/>
            <a:stretch/>
          </p:blipFill>
          <p:spPr bwMode="auto">
            <a:xfrm>
              <a:off x="7938499" y="1232582"/>
              <a:ext cx="3767834" cy="322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07210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Déroulement du programme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D6DEA7-069E-4592-95B5-518460BC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736" y="3428999"/>
            <a:ext cx="10586720" cy="2784133"/>
          </a:xfrm>
        </p:spPr>
        <p:txBody>
          <a:bodyPr/>
          <a:lstStyle/>
          <a:p>
            <a:r>
              <a:rPr lang="fr-FR" dirty="0"/>
              <a:t>Enveloppe financière 2012 – 2017: 18 millions CHF</a:t>
            </a:r>
          </a:p>
          <a:p>
            <a:r>
              <a:rPr lang="fr-FR" dirty="0"/>
              <a:t>Coopération avec la Commission pour la technologie et l'innovation (</a:t>
            </a:r>
            <a:r>
              <a:rPr lang="fr-FR" dirty="0" err="1"/>
              <a:t>CTI→Innosuisse</a:t>
            </a:r>
            <a:r>
              <a:rPr lang="fr-FR" dirty="0"/>
              <a:t>)</a:t>
            </a:r>
          </a:p>
          <a:p>
            <a:r>
              <a:rPr lang="fr-FR" dirty="0"/>
              <a:t>2 phases de recherche: phase I 2012 - 2014 (bases), phase II 2015 - 2016 (approfondissement / mise en œuvre)</a:t>
            </a:r>
          </a:p>
          <a:p>
            <a:r>
              <a:rPr lang="fr-FR" dirty="0"/>
              <a:t>126 chercheurs/</a:t>
            </a:r>
            <a:r>
              <a:rPr lang="fr-FR" dirty="0" err="1"/>
              <a:t>euses</a:t>
            </a:r>
            <a:r>
              <a:rPr lang="fr-FR" dirty="0"/>
              <a:t> et 75 requérant-e-s soutenus – plus de 25 nationalités</a:t>
            </a:r>
          </a:p>
          <a:p>
            <a:r>
              <a:rPr lang="fr-FR" dirty="0"/>
              <a:t>2 « universités d'été » avec env. 80 participant-e-s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8329F7C-9878-482E-BA59-77092E67C8DF}"/>
              </a:ext>
            </a:extLst>
          </p:cNvPr>
          <p:cNvGrpSpPr/>
          <p:nvPr/>
        </p:nvGrpSpPr>
        <p:grpSpPr>
          <a:xfrm>
            <a:off x="1108736" y="1349961"/>
            <a:ext cx="7164577" cy="338554"/>
            <a:chOff x="1910104" y="1653664"/>
            <a:chExt cx="7164577" cy="338554"/>
          </a:xfrm>
        </p:grpSpPr>
        <p:sp>
          <p:nvSpPr>
            <p:cNvPr id="6" name="Textfeld 12">
              <a:extLst>
                <a:ext uri="{FF2B5EF4-FFF2-40B4-BE49-F238E27FC236}">
                  <a16:creationId xmlns:a16="http://schemas.microsoft.com/office/drawing/2014/main" id="{3BD4CFD4-4826-4976-87F4-638C911FB5FE}"/>
                </a:ext>
              </a:extLst>
            </p:cNvPr>
            <p:cNvSpPr txBox="1"/>
            <p:nvPr/>
          </p:nvSpPr>
          <p:spPr>
            <a:xfrm>
              <a:off x="1910104" y="1653664"/>
              <a:ext cx="4284576" cy="338554"/>
            </a:xfrm>
            <a:prstGeom prst="rect">
              <a:avLst/>
            </a:prstGeom>
            <a:gradFill flip="none" rotWithShape="1">
              <a:gsLst>
                <a:gs pos="80000">
                  <a:srgbClr val="85A028"/>
                </a:gs>
                <a:gs pos="60000">
                  <a:srgbClr val="85A028">
                    <a:alpha val="49804"/>
                  </a:srgbClr>
                </a:gs>
              </a:gsLst>
              <a:lin ang="0" scaled="1"/>
              <a:tileRect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CH" sz="1600" b="1">
                  <a:solidFill>
                    <a:schemeClr val="bg1"/>
                  </a:solidFill>
                </a:rPr>
                <a:t>1</a:t>
              </a:r>
              <a:r>
                <a:rPr lang="fr-CH" sz="1600" b="1" baseline="30000">
                  <a:solidFill>
                    <a:schemeClr val="bg1"/>
                  </a:solidFill>
                </a:rPr>
                <a:t>ère</a:t>
              </a:r>
              <a:r>
                <a:rPr lang="fr-CH" sz="1600" b="1">
                  <a:solidFill>
                    <a:schemeClr val="bg1"/>
                  </a:solidFill>
                </a:rPr>
                <a:t> période de recherche</a:t>
              </a:r>
            </a:p>
          </p:txBody>
        </p:sp>
        <p:sp>
          <p:nvSpPr>
            <p:cNvPr id="7" name="Textfeld 13">
              <a:extLst>
                <a:ext uri="{FF2B5EF4-FFF2-40B4-BE49-F238E27FC236}">
                  <a16:creationId xmlns:a16="http://schemas.microsoft.com/office/drawing/2014/main" id="{44DAF31D-A596-40AB-AB01-A2062538AD6B}"/>
                </a:ext>
              </a:extLst>
            </p:cNvPr>
            <p:cNvSpPr txBox="1"/>
            <p:nvPr/>
          </p:nvSpPr>
          <p:spPr>
            <a:xfrm>
              <a:off x="6230681" y="1661358"/>
              <a:ext cx="2844000" cy="323165"/>
            </a:xfrm>
            <a:prstGeom prst="rect">
              <a:avLst/>
            </a:prstGeom>
            <a:solidFill>
              <a:srgbClr val="85A028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CH" sz="1500" b="1">
                  <a:solidFill>
                    <a:schemeClr val="bg1"/>
                  </a:solidFill>
                </a:rPr>
                <a:t>2</a:t>
              </a:r>
              <a:r>
                <a:rPr lang="fr-CH" sz="1500" b="1" baseline="30000">
                  <a:solidFill>
                    <a:schemeClr val="bg1"/>
                  </a:solidFill>
                </a:rPr>
                <a:t>e</a:t>
              </a:r>
              <a:r>
                <a:rPr lang="fr-CH" sz="1500" b="1">
                  <a:solidFill>
                    <a:schemeClr val="bg1"/>
                  </a:solidFill>
                </a:rPr>
                <a:t> période de recherche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F52969D-9082-4DFD-95AF-D1A5C503D164}"/>
              </a:ext>
            </a:extLst>
          </p:cNvPr>
          <p:cNvGrpSpPr/>
          <p:nvPr/>
        </p:nvGrpSpPr>
        <p:grpSpPr>
          <a:xfrm>
            <a:off x="1108736" y="1946328"/>
            <a:ext cx="8604576" cy="346568"/>
            <a:chOff x="1910104" y="3410329"/>
            <a:chExt cx="8604576" cy="346568"/>
          </a:xfrm>
        </p:grpSpPr>
        <p:sp>
          <p:nvSpPr>
            <p:cNvPr id="9" name="Textfeld 21">
              <a:extLst>
                <a:ext uri="{FF2B5EF4-FFF2-40B4-BE49-F238E27FC236}">
                  <a16:creationId xmlns:a16="http://schemas.microsoft.com/office/drawing/2014/main" id="{093B8848-405C-469E-8A0D-4D0E61A2E4C6}"/>
                </a:ext>
              </a:extLst>
            </p:cNvPr>
            <p:cNvSpPr txBox="1"/>
            <p:nvPr/>
          </p:nvSpPr>
          <p:spPr>
            <a:xfrm>
              <a:off x="1910104" y="3418068"/>
              <a:ext cx="1404000" cy="338554"/>
            </a:xfrm>
            <a:prstGeom prst="rect">
              <a:avLst/>
            </a:prstGeom>
            <a:solidFill>
              <a:srgbClr val="85A028">
                <a:alpha val="5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600" b="1" dirty="0">
                  <a:solidFill>
                    <a:schemeClr val="bg1"/>
                  </a:solidFill>
                </a:rPr>
                <a:t>2012</a:t>
              </a:r>
            </a:p>
          </p:txBody>
        </p:sp>
        <p:sp>
          <p:nvSpPr>
            <p:cNvPr id="10" name="Textfeld 22">
              <a:extLst>
                <a:ext uri="{FF2B5EF4-FFF2-40B4-BE49-F238E27FC236}">
                  <a16:creationId xmlns:a16="http://schemas.microsoft.com/office/drawing/2014/main" id="{15858456-ECC3-401A-BC88-35AD75ED446B}"/>
                </a:ext>
              </a:extLst>
            </p:cNvPr>
            <p:cNvSpPr txBox="1"/>
            <p:nvPr/>
          </p:nvSpPr>
          <p:spPr>
            <a:xfrm>
              <a:off x="3350680" y="3416746"/>
              <a:ext cx="1404000" cy="338554"/>
            </a:xfrm>
            <a:prstGeom prst="rect">
              <a:avLst/>
            </a:prstGeom>
            <a:solidFill>
              <a:srgbClr val="85A028">
                <a:alpha val="5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600" b="1">
                  <a:solidFill>
                    <a:schemeClr val="bg1"/>
                  </a:solidFill>
                </a:rPr>
                <a:t>2013</a:t>
              </a:r>
            </a:p>
          </p:txBody>
        </p:sp>
        <p:sp>
          <p:nvSpPr>
            <p:cNvPr id="11" name="Textfeld 23">
              <a:extLst>
                <a:ext uri="{FF2B5EF4-FFF2-40B4-BE49-F238E27FC236}">
                  <a16:creationId xmlns:a16="http://schemas.microsoft.com/office/drawing/2014/main" id="{0A986C5A-6D2A-4FD9-B417-2BFFDF0673D1}"/>
                </a:ext>
              </a:extLst>
            </p:cNvPr>
            <p:cNvSpPr txBox="1"/>
            <p:nvPr/>
          </p:nvSpPr>
          <p:spPr>
            <a:xfrm>
              <a:off x="4790680" y="3418343"/>
              <a:ext cx="1404000" cy="338554"/>
            </a:xfrm>
            <a:prstGeom prst="rect">
              <a:avLst/>
            </a:prstGeom>
            <a:solidFill>
              <a:srgbClr val="85A028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600" b="1">
                  <a:solidFill>
                    <a:schemeClr val="bg1"/>
                  </a:solidFill>
                </a:rPr>
                <a:t>2014</a:t>
              </a:r>
            </a:p>
          </p:txBody>
        </p:sp>
        <p:sp>
          <p:nvSpPr>
            <p:cNvPr id="12" name="Textfeld 24">
              <a:extLst>
                <a:ext uri="{FF2B5EF4-FFF2-40B4-BE49-F238E27FC236}">
                  <a16:creationId xmlns:a16="http://schemas.microsoft.com/office/drawing/2014/main" id="{9981695E-5B9F-4D73-9BD8-EBA2EAC6158F}"/>
                </a:ext>
              </a:extLst>
            </p:cNvPr>
            <p:cNvSpPr txBox="1"/>
            <p:nvPr/>
          </p:nvSpPr>
          <p:spPr>
            <a:xfrm>
              <a:off x="6230680" y="3417956"/>
              <a:ext cx="1404000" cy="338554"/>
            </a:xfrm>
            <a:prstGeom prst="rect">
              <a:avLst/>
            </a:prstGeom>
            <a:solidFill>
              <a:srgbClr val="85A028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600" b="1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13" name="Textfeld 25">
              <a:extLst>
                <a:ext uri="{FF2B5EF4-FFF2-40B4-BE49-F238E27FC236}">
                  <a16:creationId xmlns:a16="http://schemas.microsoft.com/office/drawing/2014/main" id="{D97DBFAC-D5FD-4542-AB08-00637737876B}"/>
                </a:ext>
              </a:extLst>
            </p:cNvPr>
            <p:cNvSpPr txBox="1"/>
            <p:nvPr/>
          </p:nvSpPr>
          <p:spPr>
            <a:xfrm>
              <a:off x="7670680" y="3410329"/>
              <a:ext cx="1404000" cy="338554"/>
            </a:xfrm>
            <a:prstGeom prst="rect">
              <a:avLst/>
            </a:prstGeom>
            <a:solidFill>
              <a:srgbClr val="85A028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600" b="1">
                  <a:solidFill>
                    <a:schemeClr val="bg1"/>
                  </a:solidFill>
                </a:rPr>
                <a:t>2016</a:t>
              </a:r>
            </a:p>
          </p:txBody>
        </p:sp>
        <p:sp>
          <p:nvSpPr>
            <p:cNvPr id="14" name="Textfeld 26">
              <a:extLst>
                <a:ext uri="{FF2B5EF4-FFF2-40B4-BE49-F238E27FC236}">
                  <a16:creationId xmlns:a16="http://schemas.microsoft.com/office/drawing/2014/main" id="{3FDF73B3-AE46-497C-88EA-07F6E7A1B7D7}"/>
                </a:ext>
              </a:extLst>
            </p:cNvPr>
            <p:cNvSpPr txBox="1"/>
            <p:nvPr/>
          </p:nvSpPr>
          <p:spPr>
            <a:xfrm>
              <a:off x="9110680" y="3410329"/>
              <a:ext cx="1404000" cy="338554"/>
            </a:xfrm>
            <a:prstGeom prst="rect">
              <a:avLst/>
            </a:prstGeom>
            <a:solidFill>
              <a:srgbClr val="85A028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600" b="1">
                  <a:solidFill>
                    <a:schemeClr val="bg1"/>
                  </a:solidFill>
                </a:rPr>
                <a:t>2017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D1DDFD-61FB-4ED0-818C-46E1EAB942E0}"/>
              </a:ext>
            </a:extLst>
          </p:cNvPr>
          <p:cNvGrpSpPr/>
          <p:nvPr/>
        </p:nvGrpSpPr>
        <p:grpSpPr>
          <a:xfrm>
            <a:off x="4377783" y="2156092"/>
            <a:ext cx="6931552" cy="1183226"/>
            <a:chOff x="5061164" y="4366672"/>
            <a:chExt cx="6931552" cy="1183226"/>
          </a:xfrm>
        </p:grpSpPr>
        <p:sp>
          <p:nvSpPr>
            <p:cNvPr id="16" name="Rechteck 5">
              <a:extLst>
                <a:ext uri="{FF2B5EF4-FFF2-40B4-BE49-F238E27FC236}">
                  <a16:creationId xmlns:a16="http://schemas.microsoft.com/office/drawing/2014/main" id="{48A1F627-5E9D-47D2-BF8E-9990DC884DE2}"/>
                </a:ext>
              </a:extLst>
            </p:cNvPr>
            <p:cNvSpPr/>
            <p:nvPr/>
          </p:nvSpPr>
          <p:spPr bwMode="auto">
            <a:xfrm>
              <a:off x="5061164" y="4366672"/>
              <a:ext cx="630045" cy="3392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90500" marR="0" indent="-190500" algn="l" defTabSz="914400" rtl="0" eaLnBrk="1" fontAlgn="base" latinLnBrk="0" hangingPunct="1">
                <a:lnSpc>
                  <a:spcPts val="26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Times" pitchFamily="18" charset="0"/>
                <a:buNone/>
                <a:tabLst>
                  <a:tab pos="190500" algn="l"/>
                  <a:tab pos="195263" algn="l"/>
                  <a:tab pos="762000" algn="l"/>
                  <a:tab pos="8001000" algn="r"/>
                </a:tabLst>
              </a:pPr>
              <a:endParaRPr kumimoji="0" lang="fr-CH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" name="Textfeld 41">
              <a:extLst>
                <a:ext uri="{FF2B5EF4-FFF2-40B4-BE49-F238E27FC236}">
                  <a16:creationId xmlns:a16="http://schemas.microsoft.com/office/drawing/2014/main" id="{EA554D6A-A8DB-45BB-94CB-DA6EB7152545}"/>
                </a:ext>
              </a:extLst>
            </p:cNvPr>
            <p:cNvSpPr txBox="1"/>
            <p:nvPr/>
          </p:nvSpPr>
          <p:spPr>
            <a:xfrm>
              <a:off x="5071846" y="4803065"/>
              <a:ext cx="5292113" cy="451277"/>
            </a:xfrm>
            <a:prstGeom prst="rect">
              <a:avLst/>
            </a:prstGeom>
            <a:gradFill flip="none" rotWithShape="1">
              <a:gsLst>
                <a:gs pos="80000">
                  <a:srgbClr val="85A028"/>
                </a:gs>
                <a:gs pos="60000">
                  <a:srgbClr val="85A028">
                    <a:alpha val="50000"/>
                  </a:srgbClr>
                </a:gs>
              </a:gsLst>
              <a:lin ang="0" scaled="1"/>
              <a:tileRect/>
            </a:gradFill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4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CH" sz="1200" b="1">
                  <a:solidFill>
                    <a:schemeClr val="accent3"/>
                  </a:solidFill>
                  <a:ea typeface="Verdana"/>
                  <a:cs typeface="Verdana"/>
                </a:rPr>
                <a:t>Plateformes de dialogue</a:t>
              </a:r>
              <a:endParaRPr lang="fr-CH" sz="1200" b="1">
                <a:solidFill>
                  <a:schemeClr val="accent3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" name="Textfeld 42">
              <a:extLst>
                <a:ext uri="{FF2B5EF4-FFF2-40B4-BE49-F238E27FC236}">
                  <a16:creationId xmlns:a16="http://schemas.microsoft.com/office/drawing/2014/main" id="{01C611C3-2329-41FB-B1CC-C412351E004F}"/>
                </a:ext>
              </a:extLst>
            </p:cNvPr>
            <p:cNvSpPr txBox="1"/>
            <p:nvPr/>
          </p:nvSpPr>
          <p:spPr>
            <a:xfrm>
              <a:off x="7519958" y="4864169"/>
              <a:ext cx="1404000" cy="346505"/>
            </a:xfrm>
            <a:prstGeom prst="rect">
              <a:avLst/>
            </a:prstGeom>
            <a:solidFill>
              <a:srgbClr val="85A028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fr-CH" sz="1600" b="1">
                  <a:solidFill>
                    <a:schemeClr val="bg1"/>
                  </a:solidFill>
                </a:rPr>
                <a:t>Synthèse</a:t>
              </a:r>
            </a:p>
          </p:txBody>
        </p:sp>
        <p:sp>
          <p:nvSpPr>
            <p:cNvPr id="19" name="Textfeld 43">
              <a:extLst>
                <a:ext uri="{FF2B5EF4-FFF2-40B4-BE49-F238E27FC236}">
                  <a16:creationId xmlns:a16="http://schemas.microsoft.com/office/drawing/2014/main" id="{EACEE61B-C8AA-4E1B-9179-416B505391DA}"/>
                </a:ext>
              </a:extLst>
            </p:cNvPr>
            <p:cNvSpPr txBox="1"/>
            <p:nvPr/>
          </p:nvSpPr>
          <p:spPr>
            <a:xfrm>
              <a:off x="8959958" y="4873310"/>
              <a:ext cx="1554722" cy="346505"/>
            </a:xfrm>
            <a:prstGeom prst="rect">
              <a:avLst/>
            </a:prstGeom>
            <a:solidFill>
              <a:srgbClr val="85A028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fr-CH" sz="1600" b="1">
                  <a:solidFill>
                    <a:schemeClr val="bg1"/>
                  </a:solidFill>
                </a:rPr>
                <a:t>Innovation</a:t>
              </a:r>
            </a:p>
          </p:txBody>
        </p:sp>
        <p:sp>
          <p:nvSpPr>
            <p:cNvPr id="20" name="Pfeil nach rechts 44">
              <a:extLst>
                <a:ext uri="{FF2B5EF4-FFF2-40B4-BE49-F238E27FC236}">
                  <a16:creationId xmlns:a16="http://schemas.microsoft.com/office/drawing/2014/main" id="{FD8A1241-9A72-48C4-ABA7-1E6F7BC32CAE}"/>
                </a:ext>
              </a:extLst>
            </p:cNvPr>
            <p:cNvSpPr/>
            <p:nvPr/>
          </p:nvSpPr>
          <p:spPr bwMode="auto">
            <a:xfrm>
              <a:off x="10383916" y="4515704"/>
              <a:ext cx="1608800" cy="1034194"/>
            </a:xfrm>
            <a:prstGeom prst="rightArrow">
              <a:avLst/>
            </a:prstGeom>
            <a:solidFill>
              <a:srgbClr val="7DB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190500" marR="0" indent="-190500" algn="ctr" defTabSz="914400" rtl="0" eaLnBrk="1" fontAlgn="base" latinLnBrk="0" hangingPunct="1">
                <a:lnSpc>
                  <a:spcPts val="26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Times" pitchFamily="1" charset="0"/>
                <a:buNone/>
                <a:tabLst>
                  <a:tab pos="190500" algn="l"/>
                  <a:tab pos="195263" algn="l"/>
                  <a:tab pos="762000" algn="l"/>
                  <a:tab pos="8001000" algn="r"/>
                </a:tabLst>
              </a:pPr>
              <a:r>
                <a:rPr kumimoji="0" lang="fr-CH" sz="2200" b="1" i="0" u="none" strike="noStrike" cap="none" normalizeH="0" baseline="0">
                  <a:ln>
                    <a:noFill/>
                  </a:ln>
                  <a:solidFill>
                    <a:schemeClr val="accent3"/>
                  </a:solidFill>
                  <a:effectLst/>
                  <a:latin typeface="Verdana"/>
                  <a:ea typeface="Times New Roman"/>
                  <a:cs typeface="Times New Roman"/>
                </a:rPr>
                <a:t>S-WIN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53395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des projets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1" y="2016168"/>
            <a:ext cx="6785702" cy="3166961"/>
          </a:xfrm>
        </p:spPr>
        <p:txBody>
          <a:bodyPr/>
          <a:lstStyle/>
          <a:p>
            <a:r>
              <a:rPr lang="fr-CH" noProof="0" dirty="0"/>
              <a:t>Faisabilité démontrée d’un procédé de fabrication continu de panneaux d’aggloméré ultralégers à base biologique avec cœur en mousse extrudable.</a:t>
            </a:r>
          </a:p>
          <a:p>
            <a:r>
              <a:rPr lang="fr-CH" noProof="0" dirty="0"/>
              <a:t>Mise au point d’un processus d’extraction des tanins à partir de l’écorce d’arbres indigènes. Intégration possible dans les procédés existants des scieries et de l’industrie de transformation du bois.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1976" y="1124744"/>
            <a:ext cx="6659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Optimisation des panneaux</a:t>
            </a:r>
            <a:endParaRPr lang="fr-CH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3" r="47559" b="5957"/>
          <a:stretch/>
        </p:blipFill>
        <p:spPr bwMode="auto">
          <a:xfrm>
            <a:off x="7927040" y="1400087"/>
            <a:ext cx="2984115" cy="219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040" y="3810991"/>
            <a:ext cx="2984115" cy="25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22955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des projets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865369"/>
            <a:ext cx="6073988" cy="4002474"/>
          </a:xfrm>
        </p:spPr>
        <p:txBody>
          <a:bodyPr/>
          <a:lstStyle/>
          <a:p>
            <a:r>
              <a:rPr lang="fr-CH" noProof="0" dirty="0"/>
              <a:t>Amélioration des propriétés des revêtements pour surfaces en bois et des matériaux composites.</a:t>
            </a:r>
          </a:p>
          <a:p>
            <a:r>
              <a:rPr lang="fr-CH" noProof="0" dirty="0"/>
              <a:t>Les revêtements pour surfaces en bois sont moins susceptibles de se fissurer.</a:t>
            </a:r>
          </a:p>
          <a:p>
            <a:r>
              <a:rPr lang="fr-CH" noProof="0" dirty="0"/>
              <a:t>Répartition homogène des particules absorbant les UV dans le revêtement.</a:t>
            </a:r>
          </a:p>
          <a:p>
            <a:r>
              <a:rPr lang="fr-CH" noProof="0" dirty="0"/>
              <a:t>Transformation selon des processus robustes, universaux et aisément exploitables à plus grande échelle pour la production de nanocomposites de cellulose.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1976" y="1109922"/>
            <a:ext cx="31040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Nanocellulose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11" y="1719530"/>
            <a:ext cx="47434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8"/>
          <a:stretch/>
        </p:blipFill>
        <p:spPr bwMode="auto">
          <a:xfrm>
            <a:off x="7248311" y="3369922"/>
            <a:ext cx="4743450" cy="249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783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752120" y="4065480"/>
            <a:ext cx="9599760" cy="1992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CH" sz="2800" strike="noStrike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Nouvelles voies dans le </a:t>
            </a:r>
            <a:r>
              <a:rPr lang="fr-CH" sz="2800" strike="noStrike" spc="-1" dirty="0" err="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bioraffinage</a:t>
            </a:r>
            <a:r>
              <a:rPr lang="fr-CH" sz="2800" strike="noStrike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du bois
</a:t>
            </a:r>
            <a:r>
              <a:rPr lang="fr-CH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Michael Studer et Pieter Poldervaart</a:t>
            </a:r>
            <a:endParaRPr lang="fr-CH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132" name="Picture Placeholder 1"/>
          <p:cNvPicPr/>
          <p:nvPr/>
        </p:nvPicPr>
        <p:blipFill>
          <a:blip r:embed="rId2"/>
          <a:srcRect t="24038" b="24038"/>
          <a:stretch/>
        </p:blipFill>
        <p:spPr>
          <a:xfrm>
            <a:off x="1780200" y="0"/>
            <a:ext cx="10415520" cy="3599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6343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2"/>
          <p:cNvSpPr txBox="1"/>
          <p:nvPr/>
        </p:nvSpPr>
        <p:spPr>
          <a:xfrm>
            <a:off x="1157736" y="2119686"/>
            <a:ext cx="10586721" cy="33129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fr-CH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É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laboration de </a:t>
            </a: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nouveaux procédés 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à base de bois pour produire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743040" lvl="1" indent="-28548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des substances chimiques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743040" lvl="1" indent="-28548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de l’énergie sous forme liquide ou gazeuse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743040" lvl="1" indent="-28548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de la chaleur et de l’électricité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36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Instruments d’</a:t>
            </a: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évaluation de la rentabilité et de l’impact environnemental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des options de valorisation envisageables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</a:pP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9ADC9046-7AE2-434F-BB26-E757CAE2A48A}"/>
              </a:ext>
            </a:extLst>
          </p:cNvPr>
          <p:cNvSpPr txBox="1">
            <a:spLocks/>
          </p:cNvSpPr>
          <p:nvPr/>
        </p:nvSpPr>
        <p:spPr>
          <a:xfrm>
            <a:off x="1097280" y="622300"/>
            <a:ext cx="10586721" cy="896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lang="fr-CH" kern="0" dirty="0"/>
              <a:t>Objectifs du domaine</a:t>
            </a:r>
            <a:br>
              <a:rPr lang="fr-CH" kern="0" dirty="0"/>
            </a:br>
            <a:r>
              <a:rPr lang="fr-CH" kern="0" dirty="0"/>
              <a:t>« Nouvelles voies dans le </a:t>
            </a:r>
            <a:r>
              <a:rPr lang="fr-CH" kern="0" dirty="0" err="1"/>
              <a:t>bioraffinage</a:t>
            </a:r>
            <a:r>
              <a:rPr lang="fr-CH" kern="0" dirty="0"/>
              <a:t> du bois »</a:t>
            </a:r>
          </a:p>
        </p:txBody>
      </p:sp>
    </p:spTree>
    <p:extLst>
      <p:ext uri="{BB962C8B-B14F-4D97-AF65-F5344CB8AC3E}">
        <p14:creationId xmlns:p14="http://schemas.microsoft.com/office/powerpoint/2010/main" val="13040270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2"/>
          <p:cNvSpPr txBox="1"/>
          <p:nvPr/>
        </p:nvSpPr>
        <p:spPr>
          <a:xfrm>
            <a:off x="1206393" y="1650960"/>
            <a:ext cx="7265871" cy="43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Plateforme gaz synthétique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De nouveaux procédés ultra-sensibles de détection des impuretés dans le gaz de synthèse favorisent le développement d’un procédé d'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épuration des gaz à haute température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Des modèles informatiques très réalistes de méthanisation du gaz de synthèse dans un réacteur à lit fluidisé facilitent l’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application des processus à l’échelle industrielle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Le nouveau procédé redox permet la production décentralisée d’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hydrogène de grande pureté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à partir de bois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825" y="1650960"/>
            <a:ext cx="3029975" cy="454191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FD39CCD-BDFE-4E50-90A3-C2570BC4AE60}"/>
              </a:ext>
            </a:extLst>
          </p:cNvPr>
          <p:cNvSpPr txBox="1">
            <a:spLocks/>
          </p:cNvSpPr>
          <p:nvPr/>
        </p:nvSpPr>
        <p:spPr>
          <a:xfrm>
            <a:off x="1097280" y="622300"/>
            <a:ext cx="10586721" cy="896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lang="fr-CH" kern="0"/>
              <a:t>Résultats des projets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33034942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2"/>
          <p:cNvSpPr txBox="1"/>
          <p:nvPr/>
        </p:nvSpPr>
        <p:spPr>
          <a:xfrm>
            <a:off x="1167973" y="1650960"/>
            <a:ext cx="5144051" cy="43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Plateforme Huile pyrolytique</a:t>
            </a:r>
            <a:endParaRPr lang="fr-CH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La méthode d’extraction de la lignine et la température de la pyrolyse sont déterminantes pour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le rendement et la variété des produits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, l’origine botanique de la lignine ne jouant ici qu’un rôle secondaire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04" y="2276872"/>
            <a:ext cx="5821696" cy="396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8DC72F3-ED8D-4B5F-B791-1C413C8BEC39}"/>
              </a:ext>
            </a:extLst>
          </p:cNvPr>
          <p:cNvSpPr txBox="1">
            <a:spLocks/>
          </p:cNvSpPr>
          <p:nvPr/>
        </p:nvSpPr>
        <p:spPr>
          <a:xfrm>
            <a:off x="1097280" y="622300"/>
            <a:ext cx="10586721" cy="896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lang="fr-CH" kern="0"/>
              <a:t>Résultats des projets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10593566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2"/>
          <p:cNvSpPr txBox="1"/>
          <p:nvPr/>
        </p:nvSpPr>
        <p:spPr>
          <a:xfrm>
            <a:off x="1206393" y="1268760"/>
            <a:ext cx="7855611" cy="473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Plateforme </a:t>
            </a:r>
            <a:r>
              <a:rPr lang="fr-CH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Lignocellulose</a:t>
            </a:r>
            <a:endParaRPr lang="fr-CH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L’ajout de 2-naphtol lors du prétraitement à la vapeur du bois de résineux a pour effet de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multiplier par trois le rendement en sucre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lors de la dépolymérisation enzymatique de la cellulose 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L’utilisation de liquides ioniques élaborés sur mesure permet la production directe à haut rendement de la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molécule plateforme 5-HMF à partir de la cellulose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L’association de la délignification, de la saccharification et de la fermentation en un seul nouveau réacteur constitue une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solution alternative moins coûteuse et moins complexe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r>
              <a:rPr lang="fr-CH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que les processus conventionnels de production d’éthanol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004" y="1772816"/>
            <a:ext cx="2645893" cy="448094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18E76E6-7512-41C2-97E3-BBB0197248BE}"/>
              </a:ext>
            </a:extLst>
          </p:cNvPr>
          <p:cNvSpPr txBox="1">
            <a:spLocks/>
          </p:cNvSpPr>
          <p:nvPr/>
        </p:nvSpPr>
        <p:spPr>
          <a:xfrm>
            <a:off x="1097280" y="622300"/>
            <a:ext cx="10586721" cy="896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lang="fr-CH" kern="0"/>
              <a:t>Résultats des projets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13615845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2"/>
          <p:cNvSpPr txBox="1"/>
          <p:nvPr/>
        </p:nvSpPr>
        <p:spPr>
          <a:xfrm>
            <a:off x="1206393" y="1650960"/>
            <a:ext cx="10504767" cy="43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Plateforme </a:t>
            </a:r>
            <a:r>
              <a:rPr lang="fr-CH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Lignocellulose</a:t>
            </a:r>
            <a:endParaRPr lang="fr-CH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Les processus chimiques et enzymatiques de transformation de la lignine font de cette substance une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matière première utilisable pour l’élaboration de produits chimiques aromatiques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L’optimisation d’un nouveau type d’enzyme pouvant casser les liaisons stables, C-H se révèle être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un outil pratique pour la production de protéines modifiées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Le recours à un milieu de réaction </a:t>
            </a:r>
            <a:r>
              <a:rPr lang="fr-CH" sz="20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biphasique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augmente le rendement en vanilline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lors de la dépolymérisation oxydative de la lignine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spcBef>
                <a:spcPts val="1200"/>
              </a:spcBef>
            </a:pP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772223C-00A1-4994-BB37-5D6E6441F909}"/>
              </a:ext>
            </a:extLst>
          </p:cNvPr>
          <p:cNvSpPr txBox="1">
            <a:spLocks/>
          </p:cNvSpPr>
          <p:nvPr/>
        </p:nvSpPr>
        <p:spPr>
          <a:xfrm>
            <a:off x="1097280" y="622300"/>
            <a:ext cx="10586721" cy="896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lang="fr-CH" kern="0"/>
              <a:t>Résultats des projets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1503907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2"/>
          <p:cNvSpPr txBox="1"/>
          <p:nvPr/>
        </p:nvSpPr>
        <p:spPr>
          <a:xfrm>
            <a:off x="1197911" y="1665648"/>
            <a:ext cx="5561029" cy="43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Plateforme chaleur et électricité</a:t>
            </a:r>
            <a:endParaRPr lang="fr-CH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L’amélioration des techniques de chauffage à grille permet de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brûler du bois de qualité inférieure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tout en minimisant les émissions polluantes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6" r="-1"/>
          <a:stretch/>
        </p:blipFill>
        <p:spPr>
          <a:xfrm>
            <a:off x="7025640" y="1490363"/>
            <a:ext cx="4566917" cy="467733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78D9576-4FD1-48F3-9991-BD6404A7967D}"/>
              </a:ext>
            </a:extLst>
          </p:cNvPr>
          <p:cNvSpPr txBox="1">
            <a:spLocks/>
          </p:cNvSpPr>
          <p:nvPr/>
        </p:nvSpPr>
        <p:spPr>
          <a:xfrm>
            <a:off x="1097280" y="622300"/>
            <a:ext cx="10586721" cy="896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lang="fr-CH" kern="0"/>
              <a:t>Résultats des projets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7545414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2"/>
          <p:cNvSpPr txBox="1"/>
          <p:nvPr/>
        </p:nvSpPr>
        <p:spPr>
          <a:xfrm>
            <a:off x="1124439" y="1650960"/>
            <a:ext cx="10586721" cy="435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r>
              <a:rPr lang="fr-CH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Analyse des options de transformation</a:t>
            </a:r>
            <a:endParaRPr lang="fr-CH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1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La plateforme informatique sert d’instrument destiné à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la conception d’une bioraffinerie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tenant compte des aspects énergétique, économique et écologique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2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Performance économique :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production combinée d’acide succinique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par l’intermédiaire de la plateforme </a:t>
            </a:r>
            <a:r>
              <a:rPr lang="fr-CH" sz="20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lignocellulosique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et de </a:t>
            </a:r>
            <a:r>
              <a:rPr lang="fr-CH" sz="200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diméthyléther</a:t>
            </a: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par l’intermédiaire de la plateforme gaz de synthèse 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88000" lvl="2" indent="-2880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•"/>
            </a:pPr>
            <a:r>
              <a:rPr lang="fr-CH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Performance écologique : le potentiel de réduction des gaz à effet  de serre atteint son niveau le plus élevé dans la production de </a:t>
            </a:r>
            <a:r>
              <a:rPr lang="fr-CH" sz="20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substances chimiques et de carburants</a:t>
            </a: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fr-CH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048" y="77696"/>
            <a:ext cx="2929243" cy="188963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8CB6969-91E9-40B5-9891-6A239E736D9D}"/>
              </a:ext>
            </a:extLst>
          </p:cNvPr>
          <p:cNvSpPr txBox="1">
            <a:spLocks/>
          </p:cNvSpPr>
          <p:nvPr/>
        </p:nvSpPr>
        <p:spPr>
          <a:xfrm>
            <a:off x="1097280" y="622300"/>
            <a:ext cx="10586721" cy="896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2pPr>
            <a:lvl3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3pPr>
            <a:lvl4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4pPr>
            <a:lvl5pPr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Verdana" pitchFamily="-110" charset="0"/>
                <a:ea typeface="ヒラギノ角ゴ Pro W3" pitchFamily="-110" charset="-128"/>
                <a:cs typeface="Verdana" pitchFamily="-110" charset="0"/>
              </a:defRPr>
            </a:lvl5pPr>
            <a:lvl6pPr marL="4572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6pPr>
            <a:lvl7pPr marL="9144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7pPr>
            <a:lvl8pPr marL="13716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8pPr>
            <a:lvl9pPr marL="1828800"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Verdana" pitchFamily="-110" charset="0"/>
              </a:defRPr>
            </a:lvl9pPr>
          </a:lstStyle>
          <a:p>
            <a:r>
              <a:rPr lang="fr-CH" kern="0"/>
              <a:t>Résultats des projets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6618386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buts du PNR 66 « Ressource bois »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68D89AF-28D8-4351-B0AD-4A43DA5B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797" y="1519239"/>
            <a:ext cx="10586721" cy="4832324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Augmenter l'attractivité de l'emploi du </a:t>
            </a:r>
            <a:r>
              <a:rPr lang="fr-CH" b="1" dirty="0"/>
              <a:t>bois dans la construction</a:t>
            </a:r>
          </a:p>
          <a:p>
            <a:pPr lvl="1">
              <a:spcAft>
                <a:spcPts val="1200"/>
              </a:spcAft>
            </a:pPr>
            <a:r>
              <a:rPr lang="fr-CH" dirty="0"/>
              <a:t>Processus de fabrication et propriétés des matériaux (7 projets)</a:t>
            </a:r>
          </a:p>
          <a:p>
            <a:pPr marL="0" indent="0">
              <a:buNone/>
            </a:pPr>
            <a:r>
              <a:rPr lang="fr-CH" dirty="0"/>
              <a:t>Développer de </a:t>
            </a:r>
            <a:r>
              <a:rPr lang="fr-CH" b="1" dirty="0"/>
              <a:t>matériaux innovants </a:t>
            </a:r>
            <a:r>
              <a:rPr lang="fr-CH" dirty="0"/>
              <a:t>à base de bois pour de nouvelles applications</a:t>
            </a:r>
          </a:p>
          <a:p>
            <a:pPr lvl="1">
              <a:spcAft>
                <a:spcPts val="1200"/>
              </a:spcAft>
            </a:pPr>
            <a:r>
              <a:rPr lang="fr-CH" dirty="0"/>
              <a:t>Excellentes propriétés et procédés techniques industriels (8 projets)</a:t>
            </a:r>
          </a:p>
          <a:p>
            <a:pPr marL="0" indent="0">
              <a:buNone/>
            </a:pPr>
            <a:r>
              <a:rPr lang="fr-CH" dirty="0"/>
              <a:t>Renforcer les bases et les technologies pour le </a:t>
            </a:r>
            <a:r>
              <a:rPr lang="fr-CH" b="1" dirty="0"/>
              <a:t>bioraffinage</a:t>
            </a:r>
            <a:r>
              <a:rPr lang="fr-CH" dirty="0"/>
              <a:t> du bois</a:t>
            </a:r>
          </a:p>
          <a:p>
            <a:pPr lvl="1">
              <a:spcAft>
                <a:spcPts val="1200"/>
              </a:spcAft>
            </a:pPr>
            <a:r>
              <a:rPr lang="fr-CH" dirty="0"/>
              <a:t>Produits chimiques et carburants tirés du bois (11 projets)</a:t>
            </a:r>
          </a:p>
          <a:p>
            <a:pPr marL="0" indent="0">
              <a:buNone/>
            </a:pPr>
            <a:r>
              <a:rPr lang="fr-CH" dirty="0"/>
              <a:t>Acquérir une connaissance approfondie (1) des </a:t>
            </a:r>
            <a:r>
              <a:rPr lang="fr-CH" b="1" dirty="0"/>
              <a:t>flux de matières</a:t>
            </a:r>
            <a:r>
              <a:rPr lang="fr-CH" dirty="0"/>
              <a:t> autour du bois et (2) du </a:t>
            </a:r>
            <a:r>
              <a:rPr lang="fr-CH" b="1" dirty="0"/>
              <a:t>marché</a:t>
            </a:r>
            <a:r>
              <a:rPr lang="fr-CH" dirty="0"/>
              <a:t> du bois</a:t>
            </a:r>
          </a:p>
          <a:p>
            <a:pPr lvl="1"/>
            <a:r>
              <a:rPr lang="fr-CH" dirty="0"/>
              <a:t>Meilleure disponibilité et utilisation plus durable du bois (4 projets)</a:t>
            </a:r>
          </a:p>
        </p:txBody>
      </p:sp>
    </p:spTree>
    <p:extLst>
      <p:ext uri="{BB962C8B-B14F-4D97-AF65-F5344CB8AC3E}">
        <p14:creationId xmlns:p14="http://schemas.microsoft.com/office/powerpoint/2010/main" val="8904898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 b="1957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80117" y="4389628"/>
            <a:ext cx="9882716" cy="896938"/>
          </a:xfrm>
        </p:spPr>
        <p:txBody>
          <a:bodyPr/>
          <a:lstStyle/>
          <a:p>
            <a:r>
              <a:rPr lang="fr-CH" dirty="0"/>
              <a:t>Approvisionnement et utilisation durable du bois</a:t>
            </a:r>
            <a:br>
              <a:rPr lang="de-CH" dirty="0"/>
            </a:br>
            <a:br>
              <a:rPr lang="de-CH" dirty="0"/>
            </a:br>
            <a:r>
              <a:rPr lang="fr-CH" sz="2400" b="1" dirty="0">
                <a:solidFill>
                  <a:schemeClr val="bg2"/>
                </a:solidFill>
              </a:rPr>
              <a:t>Lucienne Rey et Philippe Thalmann</a:t>
            </a:r>
            <a:endParaRPr lang="de-CH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9465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Objectifs du domaine </a:t>
            </a:r>
            <a:br>
              <a:rPr lang="fr-CH" dirty="0"/>
            </a:br>
            <a:r>
              <a:rPr lang="fr-FR" dirty="0"/>
              <a:t>« </a:t>
            </a:r>
            <a:r>
              <a:rPr lang="fr-CH" dirty="0"/>
              <a:t>Approvisionnement et utilisation durable du bois »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097280" y="1905000"/>
            <a:ext cx="10614239" cy="4102100"/>
          </a:xfrm>
        </p:spPr>
        <p:txBody>
          <a:bodyPr/>
          <a:lstStyle/>
          <a:p>
            <a:r>
              <a:rPr lang="fr-CH" dirty="0"/>
              <a:t>Contribuer à répondre aux exigences de la </a:t>
            </a:r>
            <a:r>
              <a:rPr lang="fr-CH" b="1" dirty="0"/>
              <a:t>politique forestière suisse</a:t>
            </a:r>
          </a:p>
          <a:p>
            <a:r>
              <a:rPr lang="fr-CH" dirty="0"/>
              <a:t>Expliquer </a:t>
            </a:r>
            <a:r>
              <a:rPr lang="fr-CH" b="1" dirty="0"/>
              <a:t>pourquoi le bois suisse n'est pas davantage exploité</a:t>
            </a:r>
          </a:p>
          <a:p>
            <a:r>
              <a:rPr lang="fr-CH" dirty="0"/>
              <a:t>Décrire les </a:t>
            </a:r>
            <a:r>
              <a:rPr lang="fr-CH" b="1" dirty="0"/>
              <a:t>conditions</a:t>
            </a:r>
            <a:r>
              <a:rPr lang="fr-CH" dirty="0"/>
              <a:t> à réunir pour une </a:t>
            </a:r>
            <a:r>
              <a:rPr lang="fr-CH" b="1" dirty="0"/>
              <a:t>exploitation accrue</a:t>
            </a:r>
            <a:r>
              <a:rPr lang="fr-CH" dirty="0"/>
              <a:t> de la forêt et du bois suisse et proposer des pistes de solutions</a:t>
            </a:r>
          </a:p>
          <a:p>
            <a:r>
              <a:rPr lang="fr-CH" dirty="0"/>
              <a:t>Identifier des questions en suspens et des lacunes de connaissances</a:t>
            </a:r>
          </a:p>
        </p:txBody>
      </p:sp>
    </p:spTree>
    <p:extLst>
      <p:ext uri="{BB962C8B-B14F-4D97-AF65-F5344CB8AC3E}">
        <p14:creationId xmlns:p14="http://schemas.microsoft.com/office/powerpoint/2010/main" val="35468100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Liste des </a:t>
            </a:r>
            <a:r>
              <a:rPr lang="de-CH" dirty="0" err="1"/>
              <a:t>projets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b="1" dirty="0">
                <a:solidFill>
                  <a:schemeClr val="accent2">
                    <a:lumMod val="75000"/>
                  </a:schemeClr>
                </a:solidFill>
              </a:rPr>
              <a:t>« Comprendre le marché du bois : entre approvisionnement et multifonctionnalité 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H" i="1" dirty="0"/>
              <a:t>Responsables </a:t>
            </a:r>
            <a:r>
              <a:rPr lang="fr-CH" dirty="0"/>
              <a:t>: </a:t>
            </a:r>
            <a:r>
              <a:rPr lang="fr-CH" b="1" dirty="0" err="1"/>
              <a:t>Milad</a:t>
            </a:r>
            <a:r>
              <a:rPr lang="fr-CH" b="1" dirty="0"/>
              <a:t> </a:t>
            </a:r>
            <a:r>
              <a:rPr lang="fr-CH" b="1" dirty="0" err="1"/>
              <a:t>Zarin</a:t>
            </a:r>
            <a:r>
              <a:rPr lang="fr-CH" dirty="0"/>
              <a:t>, Andrea Baranzini, Mehdi Farsi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CH" b="1" dirty="0">
                <a:solidFill>
                  <a:schemeClr val="accent2">
                    <a:lumMod val="75000"/>
                  </a:schemeClr>
                </a:solidFill>
              </a:rPr>
              <a:t>« MOBSTRAT : stratégies de mobilisation du bois issu des forêts suisses 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H" i="1" dirty="0"/>
              <a:t>Responsables</a:t>
            </a:r>
            <a:r>
              <a:rPr lang="fr-CH" dirty="0"/>
              <a:t> : </a:t>
            </a:r>
            <a:r>
              <a:rPr lang="fr-CH" b="1" dirty="0"/>
              <a:t>Peter </a:t>
            </a:r>
            <a:r>
              <a:rPr lang="fr-CH" b="1" dirty="0" err="1"/>
              <a:t>Brang</a:t>
            </a:r>
            <a:r>
              <a:rPr lang="fr-CH" dirty="0"/>
              <a:t>, Edgar Kaufmann, Roman </a:t>
            </a:r>
            <a:r>
              <a:rPr lang="fr-CH" dirty="0" err="1"/>
              <a:t>Rudel</a:t>
            </a:r>
            <a:r>
              <a:rPr lang="fr-CH" dirty="0"/>
              <a:t>, Esther </a:t>
            </a:r>
            <a:r>
              <a:rPr lang="fr-CH" dirty="0" err="1"/>
              <a:t>Thürig</a:t>
            </a:r>
            <a:endParaRPr lang="fr-CH" dirty="0"/>
          </a:p>
          <a:p>
            <a:pPr marL="0" indent="0">
              <a:spcBef>
                <a:spcPts val="1800"/>
              </a:spcBef>
              <a:buNone/>
            </a:pPr>
            <a:r>
              <a:rPr lang="fr-CH" b="1" dirty="0">
                <a:solidFill>
                  <a:schemeClr val="accent2">
                    <a:lumMod val="75000"/>
                  </a:schemeClr>
                </a:solidFill>
              </a:rPr>
              <a:t>« Analyse économique du marché du bois en Suisse 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H" i="1" dirty="0"/>
              <a:t>Responsables</a:t>
            </a:r>
            <a:r>
              <a:rPr lang="fr-CH" dirty="0"/>
              <a:t> : </a:t>
            </a:r>
            <a:r>
              <a:rPr lang="fr-CH" b="1" dirty="0"/>
              <a:t>Roland </a:t>
            </a:r>
            <a:r>
              <a:rPr lang="fr-CH" b="1" dirty="0" err="1"/>
              <a:t>Olschewski</a:t>
            </a:r>
            <a:r>
              <a:rPr lang="fr-CH" dirty="0"/>
              <a:t>, Oliver </a:t>
            </a:r>
            <a:r>
              <a:rPr lang="fr-CH" dirty="0" err="1"/>
              <a:t>Thees</a:t>
            </a:r>
            <a:r>
              <a:rPr lang="fr-CH" dirty="0"/>
              <a:t>, Urs </a:t>
            </a:r>
            <a:r>
              <a:rPr lang="fr-CH" dirty="0" err="1"/>
              <a:t>Fischbacher</a:t>
            </a:r>
            <a:r>
              <a:rPr lang="fr-CH" dirty="0"/>
              <a:t>, Lorenz Hilty, Bernhard Pauli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CH" b="1" dirty="0">
                <a:solidFill>
                  <a:schemeClr val="accent2">
                    <a:lumMod val="75000"/>
                  </a:schemeClr>
                </a:solidFill>
              </a:rPr>
              <a:t>« Exploitation écologique des ressources de bois en Suisse 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H" i="1" dirty="0"/>
              <a:t>Responsables</a:t>
            </a:r>
            <a:r>
              <a:rPr lang="fr-CH" dirty="0"/>
              <a:t> : </a:t>
            </a:r>
            <a:r>
              <a:rPr lang="fr-CH" b="1" dirty="0"/>
              <a:t>Stefanie Hellweg</a:t>
            </a:r>
            <a:r>
              <a:rPr lang="fr-CH" dirty="0"/>
              <a:t>, Michael </a:t>
            </a:r>
            <a:r>
              <a:rPr lang="fr-CH" dirty="0" err="1"/>
              <a:t>Bösch</a:t>
            </a:r>
            <a:r>
              <a:rPr lang="fr-CH" dirty="0"/>
              <a:t>, An De </a:t>
            </a:r>
            <a:r>
              <a:rPr lang="fr-CH" dirty="0" err="1"/>
              <a:t>Schryver</a:t>
            </a:r>
            <a:r>
              <a:rPr lang="fr-CH" dirty="0"/>
              <a:t>, Peter Hofer, Holger </a:t>
            </a:r>
            <a:r>
              <a:rPr lang="fr-CH" dirty="0" err="1"/>
              <a:t>Wallbaum</a:t>
            </a:r>
            <a:endParaRPr lang="fr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133363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dirty="0"/>
              <a:t>Résultats et constatations principales des projets:</a:t>
            </a:r>
            <a:br>
              <a:rPr lang="fr-CH" dirty="0"/>
            </a:br>
            <a:r>
              <a:rPr lang="fr-CH" dirty="0"/>
              <a:t>La sous-exploitation des forêts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651000"/>
            <a:ext cx="6367821" cy="4356100"/>
          </a:xfrm>
        </p:spPr>
        <p:txBody>
          <a:bodyPr/>
          <a:lstStyle/>
          <a:p>
            <a:r>
              <a:rPr lang="fr-CH" dirty="0"/>
              <a:t>Réserves de bois considérables à exploiter</a:t>
            </a:r>
          </a:p>
          <a:p>
            <a:r>
              <a:rPr lang="fr-CH" dirty="0"/>
              <a:t>La sous-exploitation de la forêt peut tout aussi bien favoriser que défavoriser la biodiversité et le stockage de CO</a:t>
            </a:r>
            <a:r>
              <a:rPr lang="fr-CH" baseline="-25000" dirty="0"/>
              <a:t>2</a:t>
            </a:r>
            <a:endParaRPr lang="fr-CH" dirty="0"/>
          </a:p>
          <a:p>
            <a:r>
              <a:rPr lang="fr-CH" dirty="0"/>
              <a:t>Difficile d'exploiter les forêts en gagnant de l'argent surtout si les forêts doivent être exploitées de manière à garantir le principe de multifonctionnalité</a:t>
            </a:r>
            <a:endParaRPr lang="de-CH" dirty="0"/>
          </a:p>
          <a:p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259" y="875844"/>
            <a:ext cx="3962743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79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dirty="0"/>
              <a:t>Résultats et constatations principales des projets:</a:t>
            </a:r>
            <a:br>
              <a:rPr lang="fr-CH" dirty="0"/>
            </a:br>
            <a:r>
              <a:rPr lang="fr-CH" dirty="0"/>
              <a:t>La valeur des forêts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651000"/>
            <a:ext cx="5483401" cy="4356100"/>
          </a:xfrm>
        </p:spPr>
        <p:txBody>
          <a:bodyPr/>
          <a:lstStyle/>
          <a:p>
            <a:r>
              <a:rPr lang="fr-CH" dirty="0"/>
              <a:t>La population est prête à payer pour protéger les forêts</a:t>
            </a:r>
          </a:p>
          <a:p>
            <a:r>
              <a:rPr lang="fr-CH" dirty="0"/>
              <a:t>Les forêts protectrices fournissent des prestations de valeur quantifiables</a:t>
            </a:r>
          </a:p>
          <a:p>
            <a:r>
              <a:rPr lang="fr-CH" dirty="0"/>
              <a:t>Pour les autres forêts il faut des processus d'exploitation plus efficaces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965" y="1585527"/>
            <a:ext cx="467603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9405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2520" y="342900"/>
            <a:ext cx="10571482" cy="1176338"/>
          </a:xfrm>
        </p:spPr>
        <p:txBody>
          <a:bodyPr/>
          <a:lstStyle/>
          <a:p>
            <a:r>
              <a:rPr lang="fr-CH" sz="2400" dirty="0"/>
              <a:t>Résultats et constatations principales des projets:</a:t>
            </a:r>
            <a:br>
              <a:rPr lang="fr-CH" dirty="0"/>
            </a:br>
            <a:r>
              <a:rPr lang="fr-CH" dirty="0"/>
              <a:t>Propriété forestière fragmentée et peu orientée vers le marché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2520" y="2034962"/>
            <a:ext cx="6146377" cy="3812540"/>
          </a:xfrm>
        </p:spPr>
        <p:txBody>
          <a:bodyPr/>
          <a:lstStyle/>
          <a:p>
            <a:r>
              <a:rPr lang="fr-CH" dirty="0"/>
              <a:t>La propriété forestière suisse est extrêmement morcelée</a:t>
            </a:r>
          </a:p>
          <a:p>
            <a:r>
              <a:rPr lang="fr-CH" dirty="0"/>
              <a:t>A cela s'ajoute une orientation insuffisante sur le marché, des attentes de prix élevées et des exigences contradictoires envers la forêt</a:t>
            </a:r>
          </a:p>
          <a:p>
            <a:r>
              <a:rPr lang="fr-CH" dirty="0"/>
              <a:t>Avec les entreprises forestières se présente un potentiel de rationalisation</a:t>
            </a:r>
          </a:p>
          <a:p>
            <a:r>
              <a:rPr lang="fr-CH" dirty="0"/>
              <a:t>Il ne faudrait pas que les restructurations nécessaires soient freinées par des soutiens financiers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341326" y="1650999"/>
            <a:ext cx="4692630" cy="4580467"/>
          </a:xfrm>
          <a:prstGeom prst="rect">
            <a:avLst/>
          </a:prstGeom>
          <a:solidFill>
            <a:schemeClr val="accent5">
              <a:lumMod val="90000"/>
              <a:alpha val="40000"/>
            </a:schemeClr>
          </a:solidFill>
          <a:ln>
            <a:noFill/>
          </a:ln>
          <a:ex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chemeClr val="tx1"/>
                </a:solidFill>
                <a:latin typeface="Verdana"/>
                <a:ea typeface="ヒラギノ角ゴ Pro W3" pitchFamily="-110" charset="-128"/>
                <a:cs typeface="Verdana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chemeClr val="tx1"/>
                </a:solidFill>
                <a:latin typeface="Verdana"/>
                <a:ea typeface="ヒラギノ角ゴ Pro W3" pitchFamily="-110" charset="-128"/>
                <a:cs typeface="Verdana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chemeClr val="tx1"/>
                </a:solidFill>
                <a:latin typeface="Verdana"/>
                <a:ea typeface="ヒラギノ角ゴ Pro W3" pitchFamily="-110" charset="-128"/>
                <a:cs typeface="Verdana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chemeClr val="tx1"/>
                </a:solidFill>
                <a:latin typeface="Verdana"/>
                <a:ea typeface="ヒラギノ角ゴ Pro W3" pitchFamily="-110" charset="-128"/>
                <a:cs typeface="Verdana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chemeClr val="tx1"/>
                </a:solidFill>
                <a:latin typeface="Verdana"/>
                <a:ea typeface="ヒラギノ角ゴ Pro W3" pitchFamily="-110" charset="-128"/>
                <a:cs typeface="Verdana"/>
              </a:defRPr>
            </a:lvl5pPr>
            <a:lvl6pPr marL="1985963" indent="185738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  <a:ea typeface="ヒラギノ角ゴ Pro W3" pitchFamily="-110" charset="-128"/>
              </a:defRPr>
            </a:lvl6pPr>
            <a:lvl7pPr marL="2443163" indent="185738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  <a:ea typeface="ヒラギノ角ゴ Pro W3" pitchFamily="-110" charset="-128"/>
              </a:defRPr>
            </a:lvl7pPr>
            <a:lvl8pPr marL="2900363" indent="185738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  <a:ea typeface="ヒラギノ角ゴ Pro W3" pitchFamily="-110" charset="-128"/>
              </a:defRPr>
            </a:lvl8pPr>
            <a:lvl9pPr marL="3357563" indent="185738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  <a:ea typeface="ヒラギノ角ゴ Pro W3" pitchFamily="-110" charset="-128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CH" sz="1800" b="1" kern="0" dirty="0"/>
              <a:t>A qui appartiennent les forêts?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H" sz="1800" kern="0" dirty="0"/>
              <a:t>98,5% des propriétaires sont des personnes privées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H" sz="1800" kern="0" dirty="0"/>
              <a:t>Qui ne possèdent que 29,4% de la surface forestière totale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H" sz="1800" kern="0" dirty="0"/>
              <a:t>Communes politiques: 29,5% Communes bourgeoises: 29,0%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H" sz="1800" kern="0" dirty="0"/>
              <a:t>Le propriétaire privé moyen possède 1,5 ha, le propriétaire public moyen 255 ha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H" sz="1800" kern="0" dirty="0"/>
              <a:t>Les exploitations forestières assurent la gestion pour les grands propriétaires forestiers (ou pour plusieurs propriétaires qui se sont regroupés) </a:t>
            </a:r>
          </a:p>
        </p:txBody>
      </p:sp>
    </p:spTree>
    <p:extLst>
      <p:ext uri="{BB962C8B-B14F-4D97-AF65-F5344CB8AC3E}">
        <p14:creationId xmlns:p14="http://schemas.microsoft.com/office/powerpoint/2010/main" val="411300083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dirty="0"/>
              <a:t>Résultats et constatations principales des projets:</a:t>
            </a:r>
            <a:br>
              <a:rPr lang="fr-CH" dirty="0"/>
            </a:br>
            <a:r>
              <a:rPr lang="fr-CH" dirty="0"/>
              <a:t>Le bois et son marché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651000"/>
            <a:ext cx="5903127" cy="4356100"/>
          </a:xfrm>
        </p:spPr>
        <p:txBody>
          <a:bodyPr/>
          <a:lstStyle/>
          <a:p>
            <a:r>
              <a:rPr lang="fr-CH" dirty="0"/>
              <a:t>Des mesures s’imposent aussi bien du côté de la demande que de l’offre</a:t>
            </a:r>
          </a:p>
          <a:p>
            <a:r>
              <a:rPr lang="fr-CH" dirty="0"/>
              <a:t>Avantages écologiques et techniques du bois</a:t>
            </a:r>
          </a:p>
          <a:p>
            <a:r>
              <a:rPr lang="fr-CH" dirty="0"/>
              <a:t>Valoriser énergétiquement les résidus uniquement</a:t>
            </a:r>
          </a:p>
          <a:p>
            <a:r>
              <a:rPr lang="fr-CH" dirty="0"/>
              <a:t>Utiliser le bois en cascade </a:t>
            </a:r>
            <a:r>
              <a:rPr lang="fr-CH" sz="1600" dirty="0"/>
              <a:t>(slide suivant)</a:t>
            </a:r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961" y="1519238"/>
            <a:ext cx="379204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0577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3" y="1651000"/>
            <a:ext cx="6907011" cy="48247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dirty="0"/>
              <a:t>Résultats et constatations principales des projets:</a:t>
            </a:r>
            <a:br>
              <a:rPr lang="fr-CH" dirty="0"/>
            </a:br>
            <a:r>
              <a:rPr lang="fr-CH" dirty="0"/>
              <a:t>L'utilisation en cascade</a:t>
            </a:r>
            <a:r>
              <a:rPr lang="fr-CH" sz="2000" dirty="0"/>
              <a:t> (projet Hellweg)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67450" y="1651000"/>
            <a:ext cx="4316551" cy="4603044"/>
          </a:xfrm>
        </p:spPr>
        <p:txBody>
          <a:bodyPr/>
          <a:lstStyle/>
          <a:p>
            <a:r>
              <a:rPr lang="fr-CH" dirty="0"/>
              <a:t>Les avantages écologiques de l’utilisation en cascade du bois sont bien réels</a:t>
            </a:r>
          </a:p>
          <a:p>
            <a:r>
              <a:rPr lang="fr-CH" dirty="0"/>
              <a:t>L’utilisation en cascade pose des défis économiques de taille</a:t>
            </a:r>
          </a:p>
          <a:p>
            <a:r>
              <a:rPr lang="fr-CH" dirty="0"/>
              <a:t>Il faudrait plus d'acheteurs importants à plusieurs étapes d’utilisation </a:t>
            </a:r>
          </a:p>
        </p:txBody>
      </p:sp>
    </p:spTree>
    <p:extLst>
      <p:ext uri="{BB962C8B-B14F-4D97-AF65-F5344CB8AC3E}">
        <p14:creationId xmlns:p14="http://schemas.microsoft.com/office/powerpoint/2010/main" val="354494000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9" t="19906" r="18377" b="-99"/>
          <a:stretch/>
        </p:blipFill>
        <p:spPr>
          <a:xfrm>
            <a:off x="2869827" y="-8246"/>
            <a:ext cx="1512169" cy="50131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8" t="9444" r="52363" b="18570"/>
          <a:stretch/>
        </p:blipFill>
        <p:spPr bwMode="auto">
          <a:xfrm>
            <a:off x="4418930" y="-8247"/>
            <a:ext cx="1522800" cy="501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0" t="28026" r="47341" b="13078"/>
          <a:stretch/>
        </p:blipFill>
        <p:spPr bwMode="auto">
          <a:xfrm>
            <a:off x="5978664" y="-9870"/>
            <a:ext cx="1538064" cy="50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8" t="26783" r="37539" b="37235"/>
          <a:stretch/>
        </p:blipFill>
        <p:spPr bwMode="auto">
          <a:xfrm>
            <a:off x="7553662" y="-9870"/>
            <a:ext cx="1540043" cy="50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1" t="-11" r="53772" b="15975"/>
          <a:stretch/>
        </p:blipFill>
        <p:spPr bwMode="auto">
          <a:xfrm>
            <a:off x="9130639" y="-8246"/>
            <a:ext cx="15228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9" r="33277" b="496"/>
          <a:stretch/>
        </p:blipFill>
        <p:spPr bwMode="auto">
          <a:xfrm>
            <a:off x="10690371" y="-13890"/>
            <a:ext cx="1501629" cy="50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807535" y="5539967"/>
            <a:ext cx="9440394" cy="72261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fr-CH" sz="2400" b="1" dirty="0">
                <a:solidFill>
                  <a:srgbClr val="333399"/>
                </a:solidFill>
              </a:rPr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175964190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dans le domaine</a:t>
            </a:r>
            <a:br>
              <a:rPr lang="fr-CH" noProof="0" dirty="0"/>
            </a:br>
            <a:r>
              <a:rPr lang="fr-CH" noProof="0" dirty="0"/>
              <a:t>« Construction en bois »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B351242-CDE7-4AA9-9CE6-BF71AE87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7038"/>
            <a:ext cx="10605611" cy="4532372"/>
          </a:xfrm>
        </p:spPr>
        <p:txBody>
          <a:bodyPr/>
          <a:lstStyle/>
          <a:p>
            <a:r>
              <a:rPr lang="fr-CH" noProof="0" dirty="0"/>
              <a:t>La construction en bois a le vent en poupe ; elle demeure la principale industrie consommatrice de bois</a:t>
            </a:r>
          </a:p>
          <a:p>
            <a:r>
              <a:rPr lang="fr-CH" noProof="0" dirty="0"/>
              <a:t>La révolution numérique engendre de nouveaux domaines d’activité</a:t>
            </a:r>
          </a:p>
          <a:p>
            <a:r>
              <a:rPr lang="fr-CH" noProof="0" dirty="0"/>
              <a:t>La planification et la construction numériques (BIM) nécessitent toutefois une adaptation des contenus et formes de cours dans les écoles</a:t>
            </a:r>
          </a:p>
          <a:p>
            <a:r>
              <a:rPr lang="fr-CH" noProof="0" dirty="0"/>
              <a:t>Orientés vers la pratique, les divers résultats des projets du PNR 66 favorisent largement l’industrialisation des processus liés aux matériaux et à la construction</a:t>
            </a:r>
          </a:p>
          <a:p>
            <a:r>
              <a:rPr lang="fr-CH" noProof="0" dirty="0"/>
              <a:t>Le potentiel du bois reste toutefois sous-exploité ; d’autres innovations sont nécessaires</a:t>
            </a:r>
          </a:p>
          <a:p>
            <a:r>
              <a:rPr lang="fr-CH" noProof="0" dirty="0"/>
              <a:t>Pour cela, il faut développer le secteur de la construction en bois dans les hautes écoles </a:t>
            </a:r>
          </a:p>
        </p:txBody>
      </p:sp>
      <p:pic>
        <p:nvPicPr>
          <p:cNvPr id="4" name="Bildplatzhalter 7">
            <a:extLst>
              <a:ext uri="{FF2B5EF4-FFF2-40B4-BE49-F238E27FC236}">
                <a16:creationId xmlns:a16="http://schemas.microsoft.com/office/drawing/2014/main" id="{3371166A-CA43-4B69-BB1A-59189479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" r="50"/>
          <a:stretch>
            <a:fillRect/>
          </a:stretch>
        </p:blipFill>
        <p:spPr bwMode="auto">
          <a:xfrm>
            <a:off x="8025602" y="0"/>
            <a:ext cx="416639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6611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54622" y="5211725"/>
            <a:ext cx="847146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>
              <a:lnSpc>
                <a:spcPts val="3800"/>
              </a:lnSpc>
            </a:pPr>
            <a:endParaRPr lang="fr-CH" sz="2400" b="1" dirty="0">
              <a:solidFill>
                <a:srgbClr val="333399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CD6E339-0DC7-49C7-AC01-D89857519E60}"/>
              </a:ext>
            </a:extLst>
          </p:cNvPr>
          <p:cNvGrpSpPr/>
          <p:nvPr/>
        </p:nvGrpSpPr>
        <p:grpSpPr>
          <a:xfrm>
            <a:off x="2633807" y="0"/>
            <a:ext cx="9144000" cy="4989600"/>
            <a:chOff x="1765127" y="0"/>
            <a:chExt cx="9144000" cy="49896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127" y="0"/>
              <a:ext cx="9144000" cy="4989600"/>
            </a:xfrm>
            <a:prstGeom prst="rect">
              <a:avLst/>
            </a:prstGeom>
          </p:spPr>
        </p:pic>
        <p:grpSp>
          <p:nvGrpSpPr>
            <p:cNvPr id="6" name="Gruppieren 5"/>
            <p:cNvGrpSpPr/>
            <p:nvPr/>
          </p:nvGrpSpPr>
          <p:grpSpPr>
            <a:xfrm>
              <a:off x="2283612" y="456106"/>
              <a:ext cx="8299450" cy="4482578"/>
              <a:chOff x="539750" y="369580"/>
              <a:chExt cx="8299450" cy="4482578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2246" y="3251958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553" y="3785358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8421" y="2045121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50" y="893843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2115" y="2264753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784" y="1821760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437" y="3512691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4" name="Grafik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9525" y="398563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5" name="Grafik 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2152" y="591906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2349" y="1125306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750" y="2191006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8" name="Grafik 1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3190" y="2445891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19" name="Grafik 1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6413" y="1919750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0" name="Grafik 1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6563" y="1798638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1" name="Grafik 2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100" y="1028700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2" name="Grafik 2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784" y="533400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1511" y="3512691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0184" y="3662281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5" name="Grafik 24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513" y="369580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3491" y="540297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7" name="Grafik 26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3048" y="3512691"/>
                <a:ext cx="800100" cy="1066800"/>
              </a:xfrm>
              <a:prstGeom prst="rect">
                <a:avLst/>
              </a:prstGeom>
            </p:spPr>
          </p:pic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375" y="3162854"/>
                <a:ext cx="800100" cy="1066800"/>
              </a:xfrm>
              <a:prstGeom prst="rect">
                <a:avLst/>
              </a:prstGeom>
            </p:spPr>
          </p:pic>
        </p:grp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A706FF-3E77-429A-8EBE-E107B0904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51000"/>
            <a:ext cx="10680527" cy="4356100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r>
              <a:rPr dirty="0"/>
              <a:t>EPFZ, EPFL, E</a:t>
            </a:r>
            <a:r>
              <a:rPr lang="de-CH" dirty="0" err="1"/>
              <a:t>mpa</a:t>
            </a:r>
            <a:r>
              <a:rPr dirty="0"/>
              <a:t>, WSL, PSI, </a:t>
            </a:r>
            <a:r>
              <a:rPr dirty="0" err="1"/>
              <a:t>Uni</a:t>
            </a:r>
            <a:r>
              <a:rPr dirty="0"/>
              <a:t> </a:t>
            </a:r>
            <a:r>
              <a:rPr dirty="0" err="1"/>
              <a:t>Bâle</a:t>
            </a:r>
            <a:r>
              <a:rPr dirty="0"/>
              <a:t>, </a:t>
            </a:r>
            <a:r>
              <a:rPr dirty="0" err="1"/>
              <a:t>Uni</a:t>
            </a:r>
            <a:r>
              <a:rPr dirty="0"/>
              <a:t> Fribourg, </a:t>
            </a:r>
            <a:r>
              <a:rPr dirty="0" err="1"/>
              <a:t>Uni</a:t>
            </a:r>
            <a:r>
              <a:rPr dirty="0"/>
              <a:t> Neuchâtel, BFH, HES Fribourg, FHNW, HES Lucerne, </a:t>
            </a:r>
            <a:r>
              <a:rPr dirty="0" err="1"/>
              <a:t>Soundtherm</a:t>
            </a:r>
            <a:r>
              <a:rPr dirty="0"/>
              <a:t> SARL</a:t>
            </a:r>
          </a:p>
        </p:txBody>
      </p:sp>
    </p:spTree>
    <p:extLst>
      <p:ext uri="{BB962C8B-B14F-4D97-AF65-F5344CB8AC3E}">
        <p14:creationId xmlns:p14="http://schemas.microsoft.com/office/powerpoint/2010/main" val="240553157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dans le domaine</a:t>
            </a:r>
            <a:br>
              <a:rPr lang="fr-CH" noProof="0" dirty="0"/>
            </a:br>
            <a:r>
              <a:rPr lang="fr-CH" noProof="0" dirty="0"/>
              <a:t>« Matériaux à base de bois »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B0AE0A5-6904-4FA2-AC23-436F09B15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37038"/>
            <a:ext cx="10905250" cy="4322121"/>
          </a:xfrm>
        </p:spPr>
        <p:txBody>
          <a:bodyPr/>
          <a:lstStyle/>
          <a:p>
            <a:r>
              <a:rPr lang="fr-CH" noProof="0" dirty="0"/>
              <a:t>Fondements destinés à une nouvelle génération de matériaux à base de bois</a:t>
            </a:r>
          </a:p>
          <a:p>
            <a:r>
              <a:rPr lang="fr-CH" noProof="0" dirty="0"/>
              <a:t>Vaste potentiel pour une utilisation accrue, convenant aux applications à forte création de valeur (technologies de pointe)</a:t>
            </a:r>
          </a:p>
          <a:p>
            <a:r>
              <a:rPr lang="fr-CH" noProof="0" dirty="0"/>
              <a:t>Rôle crucial du bois comme matière première pour remplacer les matériaux à base de pétrole par des produits à base biologique</a:t>
            </a:r>
          </a:p>
          <a:p>
            <a:r>
              <a:rPr lang="fr-CH" noProof="0" dirty="0"/>
              <a:t>Outre d’excellentes propriétés, des procédés techniques efficaces sont essentiels en vue d’un succès commercial et sont au centre des recherches poursuivies</a:t>
            </a:r>
          </a:p>
          <a:p>
            <a:r>
              <a:rPr lang="fr-CH" noProof="0" dirty="0"/>
              <a:t>Pour une prompte mise en application des résultats scientifiques, la recherche et l’économie sont d’égale importance</a:t>
            </a:r>
          </a:p>
        </p:txBody>
      </p:sp>
      <p:pic>
        <p:nvPicPr>
          <p:cNvPr id="4" name="Bildplatzhalter 5">
            <a:extLst>
              <a:ext uri="{FF2B5EF4-FFF2-40B4-BE49-F238E27FC236}">
                <a16:creationId xmlns:a16="http://schemas.microsoft.com/office/drawing/2014/main" id="{C53644BB-0598-4030-A0A2-3573BCF0C2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46" b="14746"/>
          <a:stretch>
            <a:fillRect/>
          </a:stretch>
        </p:blipFill>
        <p:spPr>
          <a:xfrm>
            <a:off x="8025600" y="0"/>
            <a:ext cx="41664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2523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Résultats </a:t>
            </a:r>
            <a:r>
              <a:rPr lang="fr-CH" dirty="0"/>
              <a:t>dans le domaine</a:t>
            </a:r>
            <a:br>
              <a:rPr lang="fr-CH" noProof="0" dirty="0"/>
            </a:br>
            <a:r>
              <a:rPr lang="fr-CH" noProof="0" dirty="0"/>
              <a:t>« </a:t>
            </a:r>
            <a:r>
              <a:rPr lang="fr-CH" noProof="0" dirty="0" err="1"/>
              <a:t>Bioraffinage</a:t>
            </a:r>
            <a:r>
              <a:rPr lang="fr-CH" noProof="0" dirty="0"/>
              <a:t> du bois »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6BAD347-8995-4297-BD97-98C0502F1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50711"/>
            <a:ext cx="10970029" cy="4356100"/>
          </a:xfrm>
        </p:spPr>
        <p:txBody>
          <a:bodyPr/>
          <a:lstStyle/>
          <a:p>
            <a:r>
              <a:rPr lang="fr-CH" noProof="0" dirty="0"/>
              <a:t>Bases théoriques et pratiques élaborées pour divers procédés de transformation </a:t>
            </a:r>
          </a:p>
          <a:p>
            <a:r>
              <a:rPr lang="fr-CH" noProof="0" dirty="0"/>
              <a:t>Outil de dimensionnement / d’optimisation pour le bioraffinage du bois</a:t>
            </a:r>
          </a:p>
          <a:p>
            <a:r>
              <a:rPr lang="fr-CH" noProof="0" dirty="0"/>
              <a:t>L’industrie chimique a commencé à remplacer les plateformes fossiles par des plateformes à base bio</a:t>
            </a:r>
          </a:p>
          <a:p>
            <a:r>
              <a:rPr lang="fr-CH" noProof="0" dirty="0"/>
              <a:t>Possibilité de combler les lacunes de valorisation entre la construction en bois et la combustion, particulièrement intéressante pour le bois de feuillus</a:t>
            </a:r>
          </a:p>
          <a:p>
            <a:r>
              <a:rPr lang="fr-CH" noProof="0" dirty="0"/>
              <a:t>Installations décentralisées envisageables dans les régions où les exploitations classiques du bois sont insuffisantes</a:t>
            </a:r>
          </a:p>
          <a:p>
            <a:r>
              <a:rPr lang="fr-CH" noProof="0" dirty="0"/>
              <a:t>Création d’associations professionnelles et de commissions au-delà de l’industrie du bois</a:t>
            </a:r>
          </a:p>
          <a:p>
            <a:r>
              <a:rPr lang="fr-CH" noProof="0" dirty="0"/>
              <a:t>Cycle de formation Bioraffinage, accent sur l’encouragement de la recherche</a:t>
            </a:r>
          </a:p>
          <a:p>
            <a:endParaRPr lang="fr-CH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F3AC48-8D8D-47E3-A7C6-438FDCEAE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93" y="0"/>
            <a:ext cx="417050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2183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4185" y="471226"/>
            <a:ext cx="10574607" cy="896938"/>
          </a:xfrm>
        </p:spPr>
        <p:txBody>
          <a:bodyPr/>
          <a:lstStyle/>
          <a:p>
            <a:r>
              <a:rPr lang="fr-CH" noProof="0" dirty="0"/>
              <a:t>Résultats </a:t>
            </a:r>
            <a:r>
              <a:rPr lang="fr-CH" dirty="0"/>
              <a:t>dans le domaine</a:t>
            </a:r>
            <a:br>
              <a:rPr lang="fr-CH" noProof="0" dirty="0"/>
            </a:br>
            <a:r>
              <a:rPr lang="fr-CH" noProof="0" dirty="0"/>
              <a:t>« Approvisionnement et utilisation </a:t>
            </a:r>
            <a:br>
              <a:rPr lang="fr-CH" noProof="0" dirty="0"/>
            </a:br>
            <a:r>
              <a:rPr lang="fr-CH" noProof="0" dirty="0"/>
              <a:t>durable »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533EDD4-98D3-4760-A6FB-0CFD3C5D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185" y="2021936"/>
            <a:ext cx="10574607" cy="4356100"/>
          </a:xfrm>
        </p:spPr>
        <p:txBody>
          <a:bodyPr/>
          <a:lstStyle/>
          <a:p>
            <a:r>
              <a:rPr lang="fr-CH" noProof="0" dirty="0"/>
              <a:t>L’analyse de toute la chaîne de création de valeur et de l’intégralité du cycle de vie met en évidence les formidables atouts écologiques du bois</a:t>
            </a:r>
          </a:p>
          <a:p>
            <a:r>
              <a:rPr lang="fr-CH" noProof="0" dirty="0"/>
              <a:t>Connaissances approfondies du marché du bois, de l’influence pouvant être exercée sur les acteurs et des réalités de la forêt suisse</a:t>
            </a:r>
          </a:p>
          <a:p>
            <a:r>
              <a:rPr lang="fr-CH" noProof="0" dirty="0"/>
              <a:t>Le changement structurel de l’économie forestière doit impérativement se poursuivre </a:t>
            </a:r>
          </a:p>
          <a:p>
            <a:r>
              <a:rPr lang="fr-CH" noProof="0" dirty="0"/>
              <a:t>Les innovations et l’utilisation accrue du bois doivent engendrer une création de valeur supérieure et ainsi accentuer l’appel d’air nécessaire à la ressource bois</a:t>
            </a:r>
          </a:p>
          <a:p>
            <a:r>
              <a:rPr lang="fr-CH" noProof="0" dirty="0"/>
              <a:t>L’utilisation systématique en cascade du bois nécessite d’autres usages de la matière, d’où l’importance du bioraffinage</a:t>
            </a:r>
          </a:p>
        </p:txBody>
      </p:sp>
      <p:pic>
        <p:nvPicPr>
          <p:cNvPr id="4" name="Bildplatzhalter 5">
            <a:extLst>
              <a:ext uri="{FF2B5EF4-FFF2-40B4-BE49-F238E27FC236}">
                <a16:creationId xmlns:a16="http://schemas.microsoft.com/office/drawing/2014/main" id="{AFA19299-347E-48D7-80B3-314C2D7B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64" b="20164"/>
          <a:stretch>
            <a:fillRect/>
          </a:stretch>
        </p:blipFill>
        <p:spPr>
          <a:xfrm>
            <a:off x="8025599" y="0"/>
            <a:ext cx="416640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462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 dirty="0"/>
              <a:t>Messages du PNR 66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1285" y="1356104"/>
            <a:ext cx="10293732" cy="4705911"/>
          </a:xfrm>
        </p:spPr>
        <p:txBody>
          <a:bodyPr/>
          <a:lstStyle/>
          <a:p>
            <a:r>
              <a:rPr lang="fr-CH" sz="1850" noProof="0" dirty="0"/>
              <a:t>Meilleure disponibilité du bois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50" noProof="0" dirty="0"/>
              <a:t>Exploitation accrue compatible avec la biodiversité et les autres services de la forêt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50" noProof="0" dirty="0"/>
              <a:t>Insuffler l’esprit d’entreprise et agrandir les unités de gestion de la forêt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1850" noProof="0" dirty="0"/>
              <a:t>L’innovation et la forte création de valeur dans des industries de transformation </a:t>
            </a:r>
            <a:r>
              <a:rPr lang="fr-CH" sz="1850" dirty="0"/>
              <a:t>diversifiées stimulent la croissance de la demande de bois </a:t>
            </a:r>
            <a:endParaRPr lang="fr-CH" sz="1850" noProof="0" dirty="0"/>
          </a:p>
          <a:p>
            <a:r>
              <a:rPr lang="fr-CH" sz="1850" noProof="0" dirty="0"/>
              <a:t>Meilleure utilisation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50" noProof="0" dirty="0"/>
              <a:t>Continuer de promouvoir la construction en bois, véritable locomotive de la filière (industrialisation/numérisation)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50" noProof="0" dirty="0"/>
              <a:t>Les matériaux innovants à base de bois percent dans les technologies de pointe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50" noProof="0" dirty="0"/>
              <a:t>Le bois devient une ressource importante pour l’élaboration de produits chimiques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1850" noProof="0" dirty="0"/>
              <a:t>L’utilisation accrue du bois comme matériau permet une utilisation en cascade</a:t>
            </a:r>
          </a:p>
          <a:p>
            <a:r>
              <a:rPr lang="fr-CH" sz="1850" noProof="0" dirty="0"/>
              <a:t>Profiter des opportunités encore inexploitées en Suisse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50" noProof="0" dirty="0"/>
              <a:t>Mise en œuvre des recommandations par la recherche, l’économie et la politique</a:t>
            </a:r>
          </a:p>
          <a:p>
            <a:r>
              <a:rPr lang="fr-CH" noProof="0" dirty="0"/>
              <a:t>	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fr-CH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70E97F-7215-4AF7-B6A2-5F0CC068A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92" y="0"/>
            <a:ext cx="417050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691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Synthèse du programme</a:t>
            </a:r>
            <a:endParaRPr lang="en-GB" dirty="0"/>
          </a:p>
        </p:txBody>
      </p:sp>
      <p:sp>
        <p:nvSpPr>
          <p:cNvPr id="4" name="Inhaltsplatzhalter 3"/>
          <p:cNvSpPr txBox="1">
            <a:spLocks/>
          </p:cNvSpPr>
          <p:nvPr/>
        </p:nvSpPr>
        <p:spPr>
          <a:xfrm>
            <a:off x="1097280" y="2305242"/>
            <a:ext cx="8999689" cy="4334000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0975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80975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3pPr>
            <a:lvl4pPr marL="1257300" indent="-180975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1619250" indent="-180975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1985963" indent="185738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2443163" indent="185738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2900363" indent="185738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3357563" indent="185738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Times" pitchFamily="18" charset="0"/>
              <a:buChar char="_"/>
              <a:tabLst>
                <a:tab pos="8001000" algn="r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Font typeface="Times" pitchFamily="18" charset="0"/>
              <a:buNone/>
              <a:tabLst>
                <a:tab pos="360363" algn="l"/>
                <a:tab pos="714375" algn="l"/>
                <a:tab pos="8001000" algn="r"/>
              </a:tabLst>
            </a:pPr>
            <a:r>
              <a:rPr lang="fr-CH" kern="0" dirty="0"/>
              <a:t>Résultats scientifiques de chaque projet</a:t>
            </a:r>
          </a:p>
          <a:p>
            <a:pPr marL="0" indent="0">
              <a:spcBef>
                <a:spcPts val="1200"/>
              </a:spcBef>
              <a:buFont typeface="Times" pitchFamily="18" charset="0"/>
              <a:buNone/>
              <a:tabLst>
                <a:tab pos="360363" algn="l"/>
                <a:tab pos="714375" algn="l"/>
                <a:tab pos="8001000" algn="r"/>
              </a:tabLst>
            </a:pPr>
            <a:r>
              <a:rPr lang="fr-CH" kern="0" dirty="0"/>
              <a:t>+ connaissances issues des ateliers des plateformes de dialogue</a:t>
            </a:r>
          </a:p>
          <a:p>
            <a:pPr marL="0" indent="0">
              <a:spcBef>
                <a:spcPts val="1200"/>
              </a:spcBef>
              <a:buFont typeface="Times" pitchFamily="18" charset="0"/>
              <a:buNone/>
              <a:tabLst>
                <a:tab pos="360363" algn="l"/>
                <a:tab pos="714375" algn="l"/>
                <a:tab pos="8001000" algn="r"/>
              </a:tabLst>
            </a:pPr>
            <a:r>
              <a:rPr lang="fr-CH" kern="0" dirty="0"/>
              <a:t>+ contexte politique, économique et scientifique</a:t>
            </a:r>
          </a:p>
          <a:p>
            <a:pPr marL="0" indent="0">
              <a:buFont typeface="Times" pitchFamily="18" charset="0"/>
              <a:buNone/>
              <a:tabLst>
                <a:tab pos="360363" algn="l"/>
                <a:tab pos="8001000" algn="r"/>
              </a:tabLst>
            </a:pPr>
            <a:r>
              <a:rPr lang="fr-CH" b="1" kern="0" dirty="0"/>
              <a:t>=	synthèse du PNR 66</a:t>
            </a:r>
          </a:p>
          <a:p>
            <a:pPr marL="0" indent="0">
              <a:spcBef>
                <a:spcPts val="2400"/>
              </a:spcBef>
              <a:buFont typeface="Times" pitchFamily="18" charset="0"/>
              <a:buNone/>
            </a:pPr>
            <a:r>
              <a:rPr lang="fr-CH" kern="0" dirty="0"/>
              <a:t>4 rapports de synthèse thématiques en ont résulté:</a:t>
            </a:r>
          </a:p>
          <a:p>
            <a:r>
              <a:rPr lang="fr-CH" kern="0" dirty="0"/>
              <a:t>Avancées technologiques dans la construction en bois</a:t>
            </a:r>
          </a:p>
          <a:p>
            <a:r>
              <a:rPr lang="fr-CH" kern="0" dirty="0"/>
              <a:t>Nouvelles voies dans le </a:t>
            </a:r>
            <a:r>
              <a:rPr lang="fr-CH" kern="0" dirty="0" err="1"/>
              <a:t>bioraffinage</a:t>
            </a:r>
            <a:r>
              <a:rPr lang="fr-CH" kern="0" dirty="0"/>
              <a:t> du bois</a:t>
            </a:r>
          </a:p>
          <a:p>
            <a:r>
              <a:rPr lang="fr-CH" kern="0" dirty="0"/>
              <a:t>Innovations dans les matériaux à base de bois</a:t>
            </a:r>
          </a:p>
          <a:p>
            <a:r>
              <a:rPr lang="fr-CH" kern="0" dirty="0"/>
              <a:t>Approvisionnement et utilisation durable du bois</a:t>
            </a:r>
            <a:endParaRPr lang="fr-CH" kern="0" dirty="0">
              <a:solidFill>
                <a:srgbClr val="FF0000"/>
              </a:solidFill>
            </a:endParaRPr>
          </a:p>
          <a:p>
            <a:endParaRPr lang="fr-FR" kern="0" dirty="0"/>
          </a:p>
          <a:p>
            <a:endParaRPr lang="en-GB" kern="0" dirty="0"/>
          </a:p>
        </p:txBody>
      </p:sp>
      <p:pic>
        <p:nvPicPr>
          <p:cNvPr id="5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865">
            <a:off x="10551350" y="389447"/>
            <a:ext cx="1366520" cy="19939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306">
            <a:off x="9207690" y="221807"/>
            <a:ext cx="1376045" cy="20015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Grafi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30" y="169102"/>
            <a:ext cx="1374140" cy="20008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Grafi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717">
            <a:off x="6494970" y="237047"/>
            <a:ext cx="1375410" cy="20002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Grafik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437">
            <a:off x="10460519" y="2829196"/>
            <a:ext cx="1374140" cy="19989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989525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3" b="24453"/>
          <a:stretch>
            <a:fillRect/>
          </a:stretch>
        </p:blipFill>
        <p:spPr/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751999" y="3810000"/>
            <a:ext cx="10440001" cy="2247900"/>
          </a:xfrm>
        </p:spPr>
        <p:txBody>
          <a:bodyPr/>
          <a:lstStyle/>
          <a:p>
            <a:pPr>
              <a:spcBef>
                <a:spcPts val="1200"/>
              </a:spcBef>
            </a:pPr>
            <a:br>
              <a:rPr lang="fr-CH" b="1" dirty="0"/>
            </a:br>
            <a:br>
              <a:rPr lang="fr-CH" b="1" dirty="0"/>
            </a:br>
            <a:r>
              <a:rPr lang="fr-CH" b="1" dirty="0"/>
              <a:t>Merci pour votre attention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hteck 6"/>
          <p:cNvSpPr>
            <a:spLocks noChangeArrowheads="1"/>
          </p:cNvSpPr>
          <p:nvPr/>
        </p:nvSpPr>
        <p:spPr bwMode="auto">
          <a:xfrm>
            <a:off x="1776000" y="0"/>
            <a:ext cx="1080000" cy="179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None/>
            </a:pPr>
            <a:endParaRPr lang="fr-FR" altLang="de-DE" sz="220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838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 descr="Bildergebnis für Logo S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7" name="AutoShape 7" descr="Bildergebnis für Logo S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74" y="3404429"/>
            <a:ext cx="870175" cy="75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 descr="Bildergebnis für Logo IKE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9" name="AutoShape 12" descr="Bildergebnis für Logo IKE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3086" name="Picture 14" descr="Bildergebnis für Logo IK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2" y="1245306"/>
            <a:ext cx="1478224" cy="53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Ähnliches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67" y="4691799"/>
            <a:ext cx="1377074" cy="3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0" descr="Bildergebnis für Purbo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" name="AutoShape 22" descr="Bildergebnis für Purbon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" name="AutoShape 24" descr="Bildergebnis für Purbond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3098" name="Picture 26" descr="Bildergebnis für Purbo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58" y="2742431"/>
            <a:ext cx="1519032" cy="10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Bildergebnis für Logo Givauda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1" b="41303"/>
          <a:stretch/>
        </p:blipFill>
        <p:spPr bwMode="auto">
          <a:xfrm>
            <a:off x="7198372" y="3501153"/>
            <a:ext cx="2065175" cy="5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801285" y="622300"/>
            <a:ext cx="9882716" cy="896938"/>
          </a:xfrm>
        </p:spPr>
        <p:txBody>
          <a:bodyPr/>
          <a:lstStyle/>
          <a:p>
            <a:r>
              <a:rPr lang="de-CH" dirty="0" err="1"/>
              <a:t>Entreprises</a:t>
            </a:r>
            <a:r>
              <a:rPr lang="de-CH" dirty="0"/>
              <a:t> </a:t>
            </a:r>
            <a:r>
              <a:rPr lang="de-CH" dirty="0" err="1"/>
              <a:t>privées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802" y="4882933"/>
            <a:ext cx="1272476" cy="36118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9"/>
          <a:stretch/>
        </p:blipFill>
        <p:spPr>
          <a:xfrm>
            <a:off x="8722565" y="4925361"/>
            <a:ext cx="1371792" cy="8944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959" y="3404429"/>
            <a:ext cx="1200318" cy="51442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93" y="1579382"/>
            <a:ext cx="1541105" cy="4998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56" y="3016386"/>
            <a:ext cx="2133898" cy="57158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18" y="572454"/>
            <a:ext cx="2033688" cy="60697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95" y="978499"/>
            <a:ext cx="1211076" cy="67282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2"/>
          <a:stretch/>
        </p:blipFill>
        <p:spPr>
          <a:xfrm>
            <a:off x="694401" y="3534429"/>
            <a:ext cx="2067213" cy="62824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294" y="2681628"/>
            <a:ext cx="994282" cy="55819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37" y="5604502"/>
            <a:ext cx="2124371" cy="60968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18" y="4163567"/>
            <a:ext cx="1867161" cy="44773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06" y="2408805"/>
            <a:ext cx="1346698" cy="712497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81" y="6047497"/>
            <a:ext cx="2686425" cy="29531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7" y="5893720"/>
            <a:ext cx="1924319" cy="39058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22" y="1179432"/>
            <a:ext cx="2007667" cy="35429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63" y="1755845"/>
            <a:ext cx="2180587" cy="40037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356579"/>
            <a:ext cx="1028844" cy="100979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59" y="3881661"/>
            <a:ext cx="1005228" cy="46880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4399604"/>
            <a:ext cx="2698061" cy="53821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39" y="1941412"/>
            <a:ext cx="1463725" cy="608009"/>
          </a:xfrm>
          <a:prstGeom prst="rect">
            <a:avLst/>
          </a:prstGeom>
          <a:ln>
            <a:solidFill>
              <a:srgbClr val="CDDBC3"/>
            </a:solidFill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90" y="2568681"/>
            <a:ext cx="2514951" cy="257211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12" y="5073493"/>
            <a:ext cx="1438476" cy="438211"/>
          </a:xfrm>
          <a:prstGeom prst="rect">
            <a:avLst/>
          </a:prstGeom>
        </p:spPr>
      </p:pic>
      <p:pic>
        <p:nvPicPr>
          <p:cNvPr id="3072" name="Grafik 307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48" y="4195994"/>
            <a:ext cx="1819529" cy="523948"/>
          </a:xfrm>
          <a:prstGeom prst="rect">
            <a:avLst/>
          </a:prstGeom>
        </p:spPr>
      </p:pic>
      <p:pic>
        <p:nvPicPr>
          <p:cNvPr id="3073" name="Grafik 307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30" y="5731713"/>
            <a:ext cx="909765" cy="745843"/>
          </a:xfrm>
          <a:prstGeom prst="rect">
            <a:avLst/>
          </a:prstGeom>
        </p:spPr>
      </p:pic>
      <p:pic>
        <p:nvPicPr>
          <p:cNvPr id="3074" name="Grafik 307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31" y="5690652"/>
            <a:ext cx="1583466" cy="604063"/>
          </a:xfrm>
          <a:prstGeom prst="rect">
            <a:avLst/>
          </a:prstGeom>
        </p:spPr>
      </p:pic>
      <p:pic>
        <p:nvPicPr>
          <p:cNvPr id="3075" name="Grafik 307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5" y="5149473"/>
            <a:ext cx="2313225" cy="286252"/>
          </a:xfrm>
          <a:prstGeom prst="rect">
            <a:avLst/>
          </a:prstGeom>
        </p:spPr>
      </p:pic>
      <p:pic>
        <p:nvPicPr>
          <p:cNvPr id="3076" name="Grafik 3075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"/>
          <a:stretch/>
        </p:blipFill>
        <p:spPr>
          <a:xfrm>
            <a:off x="7066021" y="2208067"/>
            <a:ext cx="1526782" cy="397255"/>
          </a:xfrm>
          <a:prstGeom prst="rect">
            <a:avLst/>
          </a:prstGeom>
        </p:spPr>
      </p:pic>
      <p:pic>
        <p:nvPicPr>
          <p:cNvPr id="3078" name="Grafik 307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161" y="2132292"/>
            <a:ext cx="1143160" cy="590632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44" y="4290146"/>
            <a:ext cx="1460846" cy="509175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95" y="2681628"/>
            <a:ext cx="1242303" cy="608679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891" y="1210279"/>
            <a:ext cx="1135077" cy="74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32002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 descr="Bildergebnis für Logo S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7" name="AutoShape 7" descr="Bildergebnis für Logo S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8" name="AutoShape 10" descr="Bildergebnis für Logo IKE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9" name="AutoShape 12" descr="Bildergebnis für Logo IKE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0" name="AutoShape 20" descr="Bildergebnis für Purbo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" name="AutoShape 22" descr="Bildergebnis für Purbon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" name="AutoShape 24" descr="Bildergebnis für Purbond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801285" y="622300"/>
            <a:ext cx="9882716" cy="896938"/>
          </a:xfrm>
        </p:spPr>
        <p:txBody>
          <a:bodyPr/>
          <a:lstStyle/>
          <a:p>
            <a:r>
              <a:rPr lang="de-CH" dirty="0" err="1"/>
              <a:t>Associations</a:t>
            </a:r>
            <a:r>
              <a:rPr lang="de-CH" dirty="0"/>
              <a:t> + </a:t>
            </a:r>
            <a:r>
              <a:rPr lang="de-CH" dirty="0" err="1"/>
              <a:t>Autorités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529" y="5009479"/>
            <a:ext cx="924054" cy="9335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2491780"/>
            <a:ext cx="1541838" cy="65937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09" y="5567421"/>
            <a:ext cx="2333951" cy="51442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1" y="4523643"/>
            <a:ext cx="1095528" cy="153373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43" y="3396236"/>
            <a:ext cx="2032211" cy="72441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04" y="5210091"/>
            <a:ext cx="3408653" cy="61454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49" y="1252561"/>
            <a:ext cx="3039878" cy="96207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1019620"/>
            <a:ext cx="2376049" cy="109663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81" y="3066900"/>
            <a:ext cx="2354723" cy="1086795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3457640"/>
            <a:ext cx="2461517" cy="876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45" y="2195472"/>
            <a:ext cx="2219635" cy="58110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01" y="4120652"/>
            <a:ext cx="1074759" cy="94831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32" y="2008252"/>
            <a:ext cx="1825317" cy="123983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5" y="1066820"/>
            <a:ext cx="2238687" cy="64779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83" y="4630056"/>
            <a:ext cx="2057687" cy="43821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481" y="4333940"/>
            <a:ext cx="2386097" cy="521742"/>
          </a:xfrm>
          <a:prstGeom prst="rect">
            <a:avLst/>
          </a:prstGeom>
        </p:spPr>
      </p:pic>
      <p:pic>
        <p:nvPicPr>
          <p:cNvPr id="3074" name="Picture 2" descr="Bildergebnis für Forstbetrieb der Burgergemeinde Ber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91" y="2294841"/>
            <a:ext cx="2278409" cy="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6044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52000" y="4065400"/>
            <a:ext cx="9600000" cy="1992500"/>
          </a:xfrm>
        </p:spPr>
        <p:txBody>
          <a:bodyPr/>
          <a:lstStyle/>
          <a:p>
            <a:r>
              <a:rPr dirty="0" err="1"/>
              <a:t>Résultats</a:t>
            </a:r>
            <a:r>
              <a:rPr dirty="0"/>
              <a:t> d</a:t>
            </a:r>
            <a:r>
              <a:rPr lang="fr-CH" dirty="0"/>
              <a:t>ans les quatre domaines d</a:t>
            </a:r>
            <a:r>
              <a:rPr dirty="0"/>
              <a:t>u PNR 66</a:t>
            </a:r>
            <a:br>
              <a:rPr dirty="0"/>
            </a:br>
            <a:endParaRPr lang="de-CH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7" name="Bildplatzhalter 6"/>
          <p:cNvSpPr>
            <a:spLocks noGrp="1"/>
          </p:cNvSpPr>
          <p:nvPr>
            <p:ph type="pic" idx="13"/>
          </p:nvPr>
        </p:nvSpPr>
        <p:spPr/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16" y="0"/>
            <a:ext cx="10416540" cy="3596640"/>
          </a:xfrm>
          <a:prstGeom prst="rect">
            <a:avLst/>
          </a:prstGeom>
        </p:spPr>
      </p:pic>
      <p:sp>
        <p:nvSpPr>
          <p:cNvPr id="9" name="Rechteck 6"/>
          <p:cNvSpPr>
            <a:spLocks noChangeArrowheads="1"/>
          </p:cNvSpPr>
          <p:nvPr/>
        </p:nvSpPr>
        <p:spPr bwMode="auto">
          <a:xfrm>
            <a:off x="1776000" y="0"/>
            <a:ext cx="1080000" cy="179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0500" algn="l"/>
                <a:tab pos="195263" algn="l"/>
                <a:tab pos="762000" algn="l"/>
                <a:tab pos="8001000" algn="r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-112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None/>
            </a:pPr>
            <a:endParaRPr lang="fr-FR" altLang="de-DE" sz="220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895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3853" y="4353052"/>
            <a:ext cx="9882716" cy="896938"/>
          </a:xfrm>
        </p:spPr>
        <p:txBody>
          <a:bodyPr/>
          <a:lstStyle/>
          <a:p>
            <a:r>
              <a:rPr lang="fr-CH" noProof="0" dirty="0"/>
              <a:t>Avancées dans la </a:t>
            </a:r>
            <a:r>
              <a:rPr lang="fr-CH" dirty="0"/>
              <a:t>construction en bois</a:t>
            </a:r>
            <a:br>
              <a:rPr lang="fr-CH" noProof="0" dirty="0"/>
            </a:br>
            <a:br>
              <a:rPr lang="fr-CH" noProof="0" dirty="0"/>
            </a:br>
            <a:r>
              <a:rPr lang="fr-CH" sz="2400" b="1" noProof="0" dirty="0">
                <a:solidFill>
                  <a:schemeClr val="bg2"/>
                </a:solidFill>
              </a:rPr>
              <a:t>Andrea Frangi et Jutta Glanzmann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22644" r="25503" b="17573"/>
          <a:stretch/>
        </p:blipFill>
        <p:spPr>
          <a:xfrm flipH="1">
            <a:off x="4104569" y="761209"/>
            <a:ext cx="3995399" cy="2880000"/>
          </a:xfrm>
          <a:prstGeom prst="rect">
            <a:avLst/>
          </a:prstGeom>
        </p:spPr>
      </p:pic>
      <p:pic>
        <p:nvPicPr>
          <p:cNvPr id="13" name="Grafik 12"/>
          <p:cNvPicPr/>
          <p:nvPr/>
        </p:nvPicPr>
        <p:blipFill rotWithShape="1">
          <a:blip r:embed="rId3" cstate="print"/>
          <a:srcRect b="4947"/>
          <a:stretch/>
        </p:blipFill>
        <p:spPr bwMode="auto">
          <a:xfrm>
            <a:off x="8359389" y="761209"/>
            <a:ext cx="3762375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/>
          <p:nvPr/>
        </p:nvPicPr>
        <p:blipFill rotWithShape="1">
          <a:blip r:embed="rId4"/>
          <a:srcRect l="14786" r="9531"/>
          <a:stretch/>
        </p:blipFill>
        <p:spPr>
          <a:xfrm>
            <a:off x="545357" y="761209"/>
            <a:ext cx="329979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080000" y="622300"/>
            <a:ext cx="10607823" cy="896938"/>
          </a:xfrm>
        </p:spPr>
        <p:txBody>
          <a:bodyPr/>
          <a:lstStyle/>
          <a:p>
            <a:r>
              <a:rPr lang="fr-FR" dirty="0"/>
              <a:t>Objectifs du domaine « Construction en bois »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080000" y="1549276"/>
            <a:ext cx="8624414" cy="4457824"/>
          </a:xfrm>
        </p:spPr>
        <p:txBody>
          <a:bodyPr/>
          <a:lstStyle/>
          <a:p>
            <a:r>
              <a:rPr lang="fr-FR" dirty="0"/>
              <a:t>Poser des </a:t>
            </a:r>
            <a:r>
              <a:rPr lang="fr-FR" b="1" dirty="0"/>
              <a:t>bases scientifiques </a:t>
            </a:r>
            <a:r>
              <a:rPr lang="fr-FR" dirty="0"/>
              <a:t>menant à de nouvelles approches et solutions en étroite collaboration avec les partenaires industriels</a:t>
            </a:r>
          </a:p>
          <a:p>
            <a:r>
              <a:rPr lang="fr-FR" dirty="0"/>
              <a:t>Développer les </a:t>
            </a:r>
            <a:r>
              <a:rPr lang="fr-FR" b="1" dirty="0"/>
              <a:t>techniques de collage et d’assemblage</a:t>
            </a:r>
            <a:r>
              <a:rPr lang="fr-FR" dirty="0"/>
              <a:t>, essentielles pour la construction en bois moderne</a:t>
            </a:r>
          </a:p>
          <a:p>
            <a:r>
              <a:rPr lang="fr-FR" dirty="0"/>
              <a:t>Élaborer des </a:t>
            </a:r>
            <a:r>
              <a:rPr lang="fr-FR" b="1" dirty="0"/>
              <a:t>produits de haute qualité en bois de feuillus</a:t>
            </a:r>
            <a:r>
              <a:rPr lang="fr-FR" dirty="0"/>
              <a:t>  </a:t>
            </a:r>
          </a:p>
          <a:p>
            <a:r>
              <a:rPr lang="fr-FR" dirty="0"/>
              <a:t>Évaluer le potentiel de la </a:t>
            </a:r>
            <a:r>
              <a:rPr lang="fr-FR" b="1" dirty="0"/>
              <a:t>fabrication numérique </a:t>
            </a:r>
            <a:r>
              <a:rPr lang="fr-FR" dirty="0"/>
              <a:t>dans la construction en bois</a:t>
            </a:r>
          </a:p>
          <a:p>
            <a:r>
              <a:rPr lang="fr-FR" dirty="0"/>
              <a:t>Améliorer la </a:t>
            </a:r>
            <a:r>
              <a:rPr lang="fr-FR" b="1" dirty="0"/>
              <a:t>fiabilité et la rentabilité</a:t>
            </a:r>
            <a:r>
              <a:rPr lang="fr-FR" dirty="0"/>
              <a:t> du bois comme matériau de construction pour les applications existantes </a:t>
            </a:r>
          </a:p>
          <a:p>
            <a:r>
              <a:rPr lang="fr-FR" dirty="0"/>
              <a:t>Ouvrir de </a:t>
            </a:r>
            <a:r>
              <a:rPr lang="fr-FR" b="1" dirty="0"/>
              <a:t>nouveaux champs d’application</a:t>
            </a:r>
            <a:r>
              <a:rPr lang="fr-FR" dirty="0"/>
              <a:t> pour la construction en bois grâce à des pièces et processus novateurs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r="37964"/>
          <a:stretch/>
        </p:blipFill>
        <p:spPr>
          <a:xfrm>
            <a:off x="9804827" y="1046263"/>
            <a:ext cx="2387173" cy="534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1293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Folien_Thun_März15">
  <a:themeElements>
    <a:clrScheme name="SNF_Vorlage_d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NF_Vorlage_d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190500" marR="0" indent="-190500" algn="l" defTabSz="914400" rtl="0" eaLnBrk="1" fontAlgn="base" latinLnBrk="0" hangingPunct="1">
          <a:lnSpc>
            <a:spcPts val="2600"/>
          </a:lnSpc>
          <a:spcBef>
            <a:spcPts val="400"/>
          </a:spcBef>
          <a:spcAft>
            <a:spcPct val="0"/>
          </a:spcAft>
          <a:buClr>
            <a:schemeClr val="tx1"/>
          </a:buClr>
          <a:buSzTx/>
          <a:buFont typeface="Times" pitchFamily="1" charset="0"/>
          <a:buNone/>
          <a:tabLst>
            <a:tab pos="190500" algn="l"/>
            <a:tab pos="195263" algn="l"/>
            <a:tab pos="762000" algn="l"/>
            <a:tab pos="8001000" algn="r"/>
          </a:tabLst>
          <a:defRPr kumimoji="0" lang="de-DE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0" charset="0"/>
            <a:ea typeface="Times New Roman" pitchFamily="-110" charset="0"/>
            <a:cs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190500" marR="0" indent="-190500" algn="l" defTabSz="914400" rtl="0" eaLnBrk="1" fontAlgn="base" latinLnBrk="0" hangingPunct="1">
          <a:lnSpc>
            <a:spcPts val="2600"/>
          </a:lnSpc>
          <a:spcBef>
            <a:spcPts val="400"/>
          </a:spcBef>
          <a:spcAft>
            <a:spcPct val="0"/>
          </a:spcAft>
          <a:buClr>
            <a:schemeClr val="tx1"/>
          </a:buClr>
          <a:buSzTx/>
          <a:buFont typeface="Times" pitchFamily="1" charset="0"/>
          <a:buNone/>
          <a:tabLst>
            <a:tab pos="190500" algn="l"/>
            <a:tab pos="195263" algn="l"/>
            <a:tab pos="762000" algn="l"/>
            <a:tab pos="8001000" algn="r"/>
          </a:tabLst>
          <a:defRPr kumimoji="0" lang="de-DE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0" charset="0"/>
            <a:ea typeface="Times New Roman" pitchFamily="-110" charset="0"/>
            <a:cs typeface="Times New Roman" pitchFamily="-110" charset="0"/>
          </a:defRPr>
        </a:defPPr>
      </a:lstStyle>
    </a:lnDef>
  </a:objectDefaults>
  <a:extraClrSchemeLst>
    <a:extraClrScheme>
      <a:clrScheme name="SNF_Vorlage_d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F_Vorlage_d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F_Vorlage_d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F_Vorlage_d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F_Vorlage_d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F_Vorlage_d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F_Vorlage_d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F_Vorlage_d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F_Vorlage_d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F_Vorlage_d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F_Vorlage_d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F_Vorlage_d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_Thun_März15.potx" id="{9A3CCCA9-6E61-40A1-AE78-4CE4B099CD26}" vid="{8F03B676-F895-4B93-ABED-182456B35396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A071925451E740AD983A92D266ECF7" ma:contentTypeVersion="0" ma:contentTypeDescription="Create a new document." ma:contentTypeScope="" ma:versionID="c2b05173123acc1252f910bb252a3e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8060AE-42C6-4DB0-896C-733D2E15B6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264C7E-083C-4E54-9CEA-0BEC32E5A50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D73E01-1765-4D64-8BC3-B2C55E525C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Folien_Thun_März15</Template>
  <TotalTime>0</TotalTime>
  <Words>2313</Words>
  <Application>Microsoft Office PowerPoint</Application>
  <PresentationFormat>Widescreen</PresentationFormat>
  <Paragraphs>263</Paragraphs>
  <Slides>45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Times</vt:lpstr>
      <vt:lpstr>Times New Roman</vt:lpstr>
      <vt:lpstr>Verdana</vt:lpstr>
      <vt:lpstr>ヒラギノ角ゴ Pro W3</vt:lpstr>
      <vt:lpstr>Folien_Thun_März15</vt:lpstr>
      <vt:lpstr>Image</vt:lpstr>
      <vt:lpstr>La recherche fondamentale dans le cadre du Programme national de recherche PNR 66 «Ressource bois» Philippe Thalmann Membre du comité de direction</vt:lpstr>
      <vt:lpstr>Déroulement du programme</vt:lpstr>
      <vt:lpstr>Les buts du PNR 66 « Ressource bois »</vt:lpstr>
      <vt:lpstr>PowerPoint Presentation</vt:lpstr>
      <vt:lpstr>Entreprises privées</vt:lpstr>
      <vt:lpstr>Associations + Autorités</vt:lpstr>
      <vt:lpstr>Résultats dans les quatre domaines du PNR 66 </vt:lpstr>
      <vt:lpstr>Avancées dans la construction en bois  Andrea Frangi et Jutta Glanzmann</vt:lpstr>
      <vt:lpstr>Objectifs du domaine « Construction en bois »</vt:lpstr>
      <vt:lpstr>PowerPoint Presentation</vt:lpstr>
      <vt:lpstr>Résultats des projets</vt:lpstr>
      <vt:lpstr>Résultats des projets</vt:lpstr>
      <vt:lpstr>Résultats des projets </vt:lpstr>
      <vt:lpstr>Application pratique</vt:lpstr>
      <vt:lpstr>Innovations dans les matériaux à base de bois  Ingo Burgert et Oliver Klaffke</vt:lpstr>
      <vt:lpstr>Objectifs du domaine « Innovations dans les matériaux à base de bois »</vt:lpstr>
      <vt:lpstr>Liste des projets</vt:lpstr>
      <vt:lpstr>Résultats des projets</vt:lpstr>
      <vt:lpstr>Résultats des projets</vt:lpstr>
      <vt:lpstr>Résultats des projets</vt:lpstr>
      <vt:lpstr>Résultats des projets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Approvisionnement et utilisation durable du bois  Lucienne Rey et Philippe Thalmann</vt:lpstr>
      <vt:lpstr>Objectifs du domaine  « Approvisionnement et utilisation durable du bois »</vt:lpstr>
      <vt:lpstr>Liste des projets</vt:lpstr>
      <vt:lpstr>Résultats et constatations principales des projets: La sous-exploitation des forêts</vt:lpstr>
      <vt:lpstr>Résultats et constatations principales des projets: La valeur des forêts</vt:lpstr>
      <vt:lpstr>Résultats et constatations principales des projets: Propriété forestière fragmentée et peu orientée vers le marché</vt:lpstr>
      <vt:lpstr>Résultats et constatations principales des projets: Le bois et son marché</vt:lpstr>
      <vt:lpstr>Résultats et constatations principales des projets: L'utilisation en cascade (projet Hellweg)</vt:lpstr>
      <vt:lpstr>PowerPoint Presentation</vt:lpstr>
      <vt:lpstr>Résultats dans le domaine « Construction en bois »</vt:lpstr>
      <vt:lpstr>Résultats dans le domaine « Matériaux à base de bois »</vt:lpstr>
      <vt:lpstr>Résultats dans le domaine « Bioraffinage du bois »</vt:lpstr>
      <vt:lpstr>Résultats dans le domaine « Approvisionnement et utilisation  durable »</vt:lpstr>
      <vt:lpstr>Messages du PNR 66</vt:lpstr>
      <vt:lpstr>Synthèse du programme</vt:lpstr>
      <vt:lpstr>  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Meeting  April 2015, Thun</dc:title>
  <dc:creator>Barbara Flückiger Schwarzenbach</dc:creator>
  <cp:lastModifiedBy>Reviewer</cp:lastModifiedBy>
  <cp:revision>306</cp:revision>
  <cp:lastPrinted>2017-11-06T12:23:18Z</cp:lastPrinted>
  <dcterms:created xsi:type="dcterms:W3CDTF">2015-03-19T10:36:24Z</dcterms:created>
  <dcterms:modified xsi:type="dcterms:W3CDTF">2019-01-14T12:22:10Z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0x0101005EA071925451E740AD983A92D266ECF7</vt:lpwstr>
  </property>
  <property fmtid="{D5CDD505-2E9C-101B-9397-08002B2CF9AE}" pid="3" name="_dlc_DocIdItemGuid">
    <vt:lpwstr>4c90a0b3-98e7-4114-b306-b2b0c31bcc74</vt:lpwstr>
  </property>
  <property fmtid="{D5CDD505-2E9C-101B-9397-08002B2CF9AE}" pid="4" name="TaxKeyword">
    <vt:lpwstr/>
  </property>
  <property fmtid="{D5CDD505-2E9C-101B-9397-08002B2CF9AE}" pid="5" name="SNFDocClassification">
    <vt:lpwstr>2;#Interne|2098cfe7-2597-4f0f-a7af-aa727bff47ef</vt:lpwstr>
  </property>
  <property fmtid="{D5CDD505-2E9C-101B-9397-08002B2CF9AE}" pid="6" name="SNFDocLanguage">
    <vt:lpwstr>1;#DE|e1cb7533-064d-4376-a67f-7d95a669e7a5</vt:lpwstr>
  </property>
  <property fmtid="{D5CDD505-2E9C-101B-9397-08002B2CF9AE}" pid="7" name="SNFFreeTerms">
    <vt:lpwstr/>
  </property>
  <property fmtid="{D5CDD505-2E9C-101B-9397-08002B2CF9AE}" pid="8" name="SNFSiteWords1">
    <vt:lpwstr/>
  </property>
  <property fmtid="{D5CDD505-2E9C-101B-9397-08002B2CF9AE}" pid="9" name="SNFDocType">
    <vt:lpwstr>57;#Presentation|cdfe5fd5-5a22-4562-9a70-422682ee8e98</vt:lpwstr>
  </property>
  <property fmtid="{D5CDD505-2E9C-101B-9397-08002B2CF9AE}" pid="10" name="SNFSiteWords2">
    <vt:lpwstr/>
  </property>
</Properties>
</file>