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626" r:id="rId2"/>
    <p:sldId id="658" r:id="rId3"/>
    <p:sldId id="603" r:id="rId4"/>
    <p:sldId id="604" r:id="rId5"/>
    <p:sldId id="606" r:id="rId6"/>
    <p:sldId id="605" r:id="rId7"/>
    <p:sldId id="607" r:id="rId8"/>
    <p:sldId id="382" r:id="rId9"/>
    <p:sldId id="659" r:id="rId10"/>
    <p:sldId id="660" r:id="rId11"/>
    <p:sldId id="661" r:id="rId12"/>
    <p:sldId id="662" r:id="rId13"/>
    <p:sldId id="663" r:id="rId14"/>
    <p:sldId id="664" r:id="rId15"/>
    <p:sldId id="665" r:id="rId16"/>
    <p:sldId id="610" r:id="rId17"/>
    <p:sldId id="666" r:id="rId18"/>
    <p:sldId id="667" r:id="rId19"/>
    <p:sldId id="668" r:id="rId20"/>
    <p:sldId id="551" r:id="rId21"/>
    <p:sldId id="556" r:id="rId22"/>
    <p:sldId id="557" r:id="rId23"/>
    <p:sldId id="535" r:id="rId24"/>
    <p:sldId id="536" r:id="rId25"/>
    <p:sldId id="461" r:id="rId26"/>
    <p:sldId id="669" r:id="rId27"/>
    <p:sldId id="478" r:id="rId28"/>
    <p:sldId id="479" r:id="rId29"/>
    <p:sldId id="476" r:id="rId30"/>
    <p:sldId id="481" r:id="rId31"/>
    <p:sldId id="483" r:id="rId32"/>
    <p:sldId id="484" r:id="rId33"/>
    <p:sldId id="485" r:id="rId34"/>
    <p:sldId id="670" r:id="rId35"/>
    <p:sldId id="671" r:id="rId36"/>
    <p:sldId id="672" r:id="rId37"/>
    <p:sldId id="673" r:id="rId38"/>
    <p:sldId id="674" r:id="rId39"/>
    <p:sldId id="675" r:id="rId40"/>
    <p:sldId id="676" r:id="rId41"/>
    <p:sldId id="677" r:id="rId42"/>
    <p:sldId id="678" r:id="rId43"/>
    <p:sldId id="679" r:id="rId44"/>
    <p:sldId id="680" r:id="rId45"/>
    <p:sldId id="681" r:id="rId46"/>
    <p:sldId id="633" r:id="rId47"/>
    <p:sldId id="558" r:id="rId48"/>
    <p:sldId id="641" r:id="rId49"/>
    <p:sldId id="642" r:id="rId50"/>
    <p:sldId id="644" r:id="rId51"/>
    <p:sldId id="646" r:id="rId52"/>
    <p:sldId id="627" r:id="rId53"/>
    <p:sldId id="653" r:id="rId54"/>
    <p:sldId id="649" r:id="rId55"/>
    <p:sldId id="655" r:id="rId56"/>
    <p:sldId id="682" r:id="rId57"/>
  </p:sldIdLst>
  <p:sldSz cx="12192000" cy="6858000"/>
  <p:notesSz cx="20928013" cy="298196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  <p15:guide id="5" orient="horz" pos="2341" userDrawn="1">
          <p15:clr>
            <a:srgbClr val="A4A3A4"/>
          </p15:clr>
        </p15:guide>
        <p15:guide id="7" pos="3114" userDrawn="1">
          <p15:clr>
            <a:srgbClr val="A4A3A4"/>
          </p15:clr>
        </p15:guide>
        <p15:guide id="8" pos="4793" userDrawn="1">
          <p15:clr>
            <a:srgbClr val="A4A3A4"/>
          </p15:clr>
        </p15:guide>
        <p15:guide id="9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9390" userDrawn="1">
          <p15:clr>
            <a:srgbClr val="A4A3A4"/>
          </p15:clr>
        </p15:guide>
        <p15:guide id="2" pos="659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86"/>
    <a:srgbClr val="969696"/>
    <a:srgbClr val="FFCC66"/>
    <a:srgbClr val="002474"/>
    <a:srgbClr val="00216C"/>
    <a:srgbClr val="003399"/>
    <a:srgbClr val="00339F"/>
    <a:srgbClr val="0000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46" autoAdjust="0"/>
    <p:restoredTop sz="94732" autoAdjust="0"/>
  </p:normalViewPr>
  <p:slideViewPr>
    <p:cSldViewPr>
      <p:cViewPr varScale="1">
        <p:scale>
          <a:sx n="109" d="100"/>
          <a:sy n="109" d="100"/>
        </p:scale>
        <p:origin x="78" y="450"/>
      </p:cViewPr>
      <p:guideLst>
        <p:guide orient="horz" pos="799"/>
        <p:guide pos="302"/>
        <p:guide orient="horz" pos="572"/>
        <p:guide orient="horz" pos="4156"/>
        <p:guide orient="horz" pos="2341"/>
        <p:guide pos="3114"/>
        <p:guide pos="4793"/>
        <p:guide orient="horz" pos="9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118" y="-102"/>
      </p:cViewPr>
      <p:guideLst>
        <p:guide orient="horz" pos="9390"/>
        <p:guide pos="659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0"/>
            <a:ext cx="9069430" cy="148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89909" tIns="144958" rIns="289909" bIns="144958" numCol="1" anchor="t" anchorCtr="0" compatLnSpc="1">
            <a:prstTxWarp prst="textNoShape">
              <a:avLst/>
            </a:prstTxWarp>
          </a:bodyPr>
          <a:lstStyle>
            <a:lvl1pPr defTabSz="2899419">
              <a:defRPr sz="39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1853919" y="20"/>
            <a:ext cx="9069430" cy="148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89909" tIns="144958" rIns="289909" bIns="144958" numCol="1" anchor="t" anchorCtr="0" compatLnSpc="1">
            <a:prstTxWarp prst="textNoShape">
              <a:avLst/>
            </a:prstTxWarp>
          </a:bodyPr>
          <a:lstStyle>
            <a:lvl1pPr algn="r" defTabSz="2899419">
              <a:defRPr sz="39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28325632"/>
            <a:ext cx="9069430" cy="148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89909" tIns="144958" rIns="289909" bIns="144958" numCol="1" anchor="b" anchorCtr="0" compatLnSpc="1">
            <a:prstTxWarp prst="textNoShape">
              <a:avLst/>
            </a:prstTxWarp>
          </a:bodyPr>
          <a:lstStyle>
            <a:lvl1pPr defTabSz="2899419">
              <a:defRPr sz="39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1853919" y="28325632"/>
            <a:ext cx="9069430" cy="148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89909" tIns="144958" rIns="289909" bIns="144958" numCol="1" anchor="b" anchorCtr="0" compatLnSpc="1">
            <a:prstTxWarp prst="textNoShape">
              <a:avLst/>
            </a:prstTxWarp>
          </a:bodyPr>
          <a:lstStyle>
            <a:lvl1pPr algn="r" defTabSz="2899419">
              <a:defRPr sz="3900" smtClean="0"/>
            </a:lvl1pPr>
          </a:lstStyle>
          <a:p>
            <a:pPr>
              <a:defRPr/>
            </a:pPr>
            <a:fld id="{24353444-837F-4044-81C2-23903F3BE3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019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" y="20"/>
            <a:ext cx="9069430" cy="1489361"/>
          </a:xfrm>
          <a:prstGeom prst="rect">
            <a:avLst/>
          </a:prstGeom>
        </p:spPr>
        <p:txBody>
          <a:bodyPr vert="horz" lIns="267640" tIns="133819" rIns="267640" bIns="133819" rtlCol="0"/>
          <a:lstStyle>
            <a:lvl1pPr algn="l">
              <a:defRPr sz="36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1853919" y="20"/>
            <a:ext cx="9069430" cy="1489361"/>
          </a:xfrm>
          <a:prstGeom prst="rect">
            <a:avLst/>
          </a:prstGeom>
        </p:spPr>
        <p:txBody>
          <a:bodyPr vert="horz" lIns="267640" tIns="133819" rIns="267640" bIns="133819" rtlCol="0"/>
          <a:lstStyle>
            <a:lvl1pPr algn="r">
              <a:defRPr sz="3600" smtClean="0"/>
            </a:lvl1pPr>
          </a:lstStyle>
          <a:p>
            <a:pPr>
              <a:defRPr/>
            </a:pPr>
            <a:fld id="{B0DEBF6E-34EE-49EC-9BE0-A8EFEDC5AA3F}" type="datetimeFigureOut">
              <a:rPr lang="de-DE"/>
              <a:pPr>
                <a:defRPr/>
              </a:pPr>
              <a:t>16.01.2019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23875" y="2236788"/>
            <a:ext cx="19880263" cy="1118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67640" tIns="133819" rIns="267640" bIns="133819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091879" y="14162808"/>
            <a:ext cx="16744282" cy="13418126"/>
          </a:xfrm>
          <a:prstGeom prst="rect">
            <a:avLst/>
          </a:prstGeom>
        </p:spPr>
        <p:txBody>
          <a:bodyPr vert="horz" lIns="267640" tIns="133819" rIns="267640" bIns="133819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" y="28325632"/>
            <a:ext cx="9069430" cy="1489361"/>
          </a:xfrm>
          <a:prstGeom prst="rect">
            <a:avLst/>
          </a:prstGeom>
        </p:spPr>
        <p:txBody>
          <a:bodyPr vert="horz" lIns="267640" tIns="133819" rIns="267640" bIns="133819" rtlCol="0" anchor="b"/>
          <a:lstStyle>
            <a:lvl1pPr algn="l">
              <a:defRPr sz="36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1853919" y="28325632"/>
            <a:ext cx="9069430" cy="1489361"/>
          </a:xfrm>
          <a:prstGeom prst="rect">
            <a:avLst/>
          </a:prstGeom>
        </p:spPr>
        <p:txBody>
          <a:bodyPr vert="horz" lIns="267640" tIns="133819" rIns="267640" bIns="133819" rtlCol="0" anchor="b"/>
          <a:lstStyle>
            <a:lvl1pPr algn="r">
              <a:defRPr sz="3600" smtClean="0"/>
            </a:lvl1pPr>
          </a:lstStyle>
          <a:p>
            <a:pPr>
              <a:defRPr/>
            </a:pPr>
            <a:fld id="{5B884BFA-056D-45BF-B6D7-DF411D9FF66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092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23875" y="2236788"/>
            <a:ext cx="19880263" cy="11182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84BFA-056D-45BF-B6D7-DF411D9FF66F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969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54651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53985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smtClean="0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174322" indent="-83627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345112" indent="-66902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683154" indent="-66902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21198" indent="-66902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359243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8697284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0035331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1373379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9C9C19-BA3D-4131-9032-EDB47F1068E8}" type="slidenum">
              <a:rPr lang="de-CH"/>
              <a:pPr eaLnBrk="1" hangingPunct="1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3361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620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5984" indent="-259994" defTabSz="82620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39976" indent="-207995" defTabSz="82620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5966" indent="-207995" defTabSz="82620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71955" indent="-207995" defTabSz="82620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7946" indent="-207995" defTabSz="826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03936" indent="-207995" defTabSz="826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19926" indent="-207995" defTabSz="826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35916" indent="-207995" defTabSz="8262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B06A65-0A10-42E1-BE61-5D0DF96251C1}" type="slidenum">
              <a:rPr lang="de-CH"/>
              <a:pPr eaLnBrk="1" hangingPunct="1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8604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 smtClean="0"/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75821"/>
            <a:fld id="{17346CB8-4253-4290-BB71-045B920FCA19}" type="slidenum">
              <a:rPr lang="de-CH" smtClean="0">
                <a:latin typeface="Arial" pitchFamily="34" charset="0"/>
              </a:rPr>
              <a:pPr defTabSz="875821"/>
              <a:t>18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87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0725" indent="-269510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8039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09254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0469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71685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02900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34115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65331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B06A65-0A10-42E1-BE61-5D0DF96251C1}" type="slidenum">
              <a:rPr lang="de-CH"/>
              <a:pPr eaLnBrk="1" hangingPunct="1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217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 dirty="0"/>
              <a:t>Übersicht für den Umfang der Prüfungen</a:t>
            </a: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657504"/>
            <a:fld id="{17346CB8-4253-4290-BB71-045B920FCA19}" type="slidenum">
              <a:rPr lang="de-CH" smtClean="0">
                <a:latin typeface="Arial" pitchFamily="34" charset="0"/>
              </a:rPr>
              <a:pPr defTabSz="2657504"/>
              <a:t>20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38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 dirty="0"/>
              <a:t>Übersicht für den Umfang der Prüfungen</a:t>
            </a: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657504"/>
            <a:fld id="{17346CB8-4253-4290-BB71-045B920FCA19}" type="slidenum">
              <a:rPr lang="de-CH" smtClean="0">
                <a:latin typeface="Arial" pitchFamily="34" charset="0"/>
              </a:rPr>
              <a:pPr defTabSz="2657504"/>
              <a:t>21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32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 dirty="0"/>
              <a:t>Übersicht für den Umfang der Prüfungen</a:t>
            </a: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657504"/>
            <a:fld id="{17346CB8-4253-4290-BB71-045B920FCA19}" type="slidenum">
              <a:rPr lang="de-CH" smtClean="0">
                <a:latin typeface="Arial" pitchFamily="34" charset="0"/>
              </a:rPr>
              <a:pPr defTabSz="2657504"/>
              <a:t>22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61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0725" indent="-269510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8039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09254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0469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71685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02900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34115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65331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B06A65-0A10-42E1-BE61-5D0DF96251C1}" type="slidenum">
              <a:rPr lang="de-CH"/>
              <a:pPr eaLnBrk="1" hangingPunct="1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339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23875" y="2236788"/>
            <a:ext cx="19880263" cy="11182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84BFA-056D-45BF-B6D7-DF411D9FF66F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2955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0725" indent="-269510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8039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09254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0469" indent="-215608" defTabSz="85644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71685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02900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34115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65331" indent="-215608" defTabSz="8564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B06A65-0A10-42E1-BE61-5D0DF96251C1}" type="slidenum">
              <a:rPr lang="de-CH"/>
              <a:pPr eaLnBrk="1" hangingPunct="1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9978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36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41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37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38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7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39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45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40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1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41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41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42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85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43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74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44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9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65724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174115" indent="-836192" defTabSz="265724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344794" indent="-668960" defTabSz="265724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682708" indent="-668960" defTabSz="265724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20622" indent="-668960" defTabSz="265724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358539" indent="-668960" defTabSz="26572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8696449" indent="-668960" defTabSz="26572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0034372" indent="-668960" defTabSz="26572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1372292" indent="-668960" defTabSz="26572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B06A65-0A10-42E1-BE61-5D0DF96251C1}" type="slidenum">
              <a:rPr lang="de-CH"/>
              <a:pPr eaLnBrk="1" hangingPunct="1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9780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105"/>
            <a:fld id="{2F13EF77-B400-4E24-B462-E15241951821}" type="slidenum">
              <a:rPr lang="de-CH" smtClean="0">
                <a:latin typeface="Arial" pitchFamily="34" charset="0"/>
              </a:rPr>
              <a:pPr defTabSz="941105"/>
              <a:t>45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022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46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55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47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59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48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953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49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593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50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95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51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307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52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07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53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132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2754771"/>
            <a:fld id="{2F13EF77-B400-4E24-B462-E15241951821}" type="slidenum">
              <a:rPr lang="de-CH" smtClean="0">
                <a:latin typeface="Arial" pitchFamily="34" charset="0"/>
              </a:rPr>
              <a:pPr defTabSz="2754771"/>
              <a:t>54</a:t>
            </a:fld>
            <a:endParaRPr lang="de-C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1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75" y="2236788"/>
            <a:ext cx="19880263" cy="11182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smtClean="0"/>
          </a:p>
        </p:txBody>
      </p:sp>
      <p:sp>
        <p:nvSpPr>
          <p:cNvPr id="788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174322" indent="-83627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345112" indent="-66902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683154" indent="-66902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021198" indent="-669024" defTabSz="265750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359243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8697284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0035331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1373379" indent="-669024" defTabSz="26575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06D03A-EEB2-4E6A-94CB-A0A875800607}" type="slidenum">
              <a:rPr lang="de-CH"/>
              <a:pPr eaLnBrk="1" hangingPunct="1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60827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23875" y="2236788"/>
            <a:ext cx="19880263" cy="11182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84BFA-056D-45BF-B6D7-DF411D9FF66F}" type="slidenum">
              <a:rPr lang="de-CH" smtClean="0"/>
              <a:pPr>
                <a:defRPr/>
              </a:pPr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083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7977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3936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2171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95983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4855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28.07.2011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AEC7E2C0-D701-4E4E-A0EA-409402D3737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84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C02279-AA6D-4FA6-9C09-6A94E1B8F45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10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28.07.2011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AEC7E2C0-D701-4E4E-A0EA-409402D3737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71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28.07.2011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AEC7E2C0-D701-4E4E-A0EA-409402D3737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64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615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28.07.2011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AEC7E2C0-D701-4E4E-A0EA-409402D3737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41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337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95251" y="571500"/>
            <a:ext cx="11089315" cy="0"/>
          </a:xfrm>
          <a:prstGeom prst="line">
            <a:avLst/>
          </a:prstGeom>
          <a:noFill/>
          <a:ln w="6350">
            <a:solidFill>
              <a:srgbClr val="00298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95250" y="325280"/>
            <a:ext cx="96985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 err="1" smtClean="0">
                <a:solidFill>
                  <a:schemeClr val="tx1"/>
                </a:solidFill>
              </a:rPr>
              <a:t>Timber</a:t>
            </a:r>
            <a:r>
              <a:rPr lang="de-CH" sz="1200" dirty="0" smtClean="0">
                <a:solidFill>
                  <a:schemeClr val="tx1"/>
                </a:solidFill>
              </a:rPr>
              <a:t> </a:t>
            </a:r>
            <a:r>
              <a:rPr lang="de-CH" sz="1200" dirty="0" err="1" smtClean="0">
                <a:solidFill>
                  <a:schemeClr val="tx1"/>
                </a:solidFill>
              </a:rPr>
              <a:t>Structures</a:t>
            </a:r>
            <a:r>
              <a:rPr lang="de-CH" sz="1200" dirty="0" smtClean="0">
                <a:solidFill>
                  <a:schemeClr val="tx1"/>
                </a:solidFill>
              </a:rPr>
              <a:t> 3.0 </a:t>
            </a:r>
            <a:r>
              <a:rPr lang="de-CH" sz="1200" baseline="0" dirty="0" smtClean="0">
                <a:solidFill>
                  <a:schemeClr val="tx1"/>
                </a:solidFill>
              </a:rPr>
              <a:t>AG </a:t>
            </a:r>
            <a:r>
              <a:rPr lang="de-CH" sz="1200" dirty="0" smtClean="0">
                <a:solidFill>
                  <a:schemeClr val="tx1"/>
                </a:solidFill>
                <a:latin typeface="Arial"/>
                <a:cs typeface="Arial"/>
              </a:rPr>
              <a:t>• </a:t>
            </a:r>
            <a:r>
              <a:rPr lang="de-CH" sz="1200" dirty="0" smtClean="0">
                <a:solidFill>
                  <a:schemeClr val="tx1"/>
                </a:solidFill>
              </a:rPr>
              <a:t>The </a:t>
            </a:r>
            <a:r>
              <a:rPr lang="de-CH" sz="1200" dirty="0" err="1" smtClean="0">
                <a:solidFill>
                  <a:schemeClr val="tx1"/>
                </a:solidFill>
              </a:rPr>
              <a:t>next</a:t>
            </a:r>
            <a:r>
              <a:rPr lang="de-CH" sz="1200" dirty="0" smtClean="0">
                <a:solidFill>
                  <a:schemeClr val="tx1"/>
                </a:solidFill>
              </a:rPr>
              <a:t> </a:t>
            </a:r>
            <a:r>
              <a:rPr lang="de-CH" sz="1200" dirty="0" err="1" smtClean="0">
                <a:solidFill>
                  <a:schemeClr val="tx1"/>
                </a:solidFill>
              </a:rPr>
              <a:t>generation</a:t>
            </a:r>
            <a:r>
              <a:rPr lang="de-CH" sz="1200" dirty="0" smtClean="0">
                <a:solidFill>
                  <a:schemeClr val="tx1"/>
                </a:solidFill>
              </a:rPr>
              <a:t> </a:t>
            </a:r>
            <a:r>
              <a:rPr lang="de-CH" sz="1200" dirty="0" err="1" smtClean="0">
                <a:solidFill>
                  <a:schemeClr val="tx1"/>
                </a:solidFill>
              </a:rPr>
              <a:t>of</a:t>
            </a:r>
            <a:r>
              <a:rPr lang="de-CH" sz="1200" dirty="0" smtClean="0">
                <a:solidFill>
                  <a:schemeClr val="tx1"/>
                </a:solidFill>
              </a:rPr>
              <a:t> </a:t>
            </a:r>
            <a:r>
              <a:rPr lang="de-CH" sz="1200" dirty="0" err="1" smtClean="0">
                <a:solidFill>
                  <a:schemeClr val="tx1"/>
                </a:solidFill>
              </a:rPr>
              <a:t>Timber</a:t>
            </a:r>
            <a:r>
              <a:rPr lang="de-CH" sz="1200" dirty="0" smtClean="0">
                <a:solidFill>
                  <a:schemeClr val="tx1"/>
                </a:solidFill>
              </a:rPr>
              <a:t> </a:t>
            </a:r>
            <a:r>
              <a:rPr lang="de-CH" sz="1200" dirty="0" err="1" smtClean="0">
                <a:solidFill>
                  <a:schemeClr val="tx1"/>
                </a:solidFill>
              </a:rPr>
              <a:t>Construction</a:t>
            </a:r>
            <a:r>
              <a:rPr lang="de-CH" sz="1200" baseline="0" dirty="0" smtClean="0">
                <a:solidFill>
                  <a:schemeClr val="tx1"/>
                </a:solidFill>
              </a:rPr>
              <a:t> </a:t>
            </a:r>
            <a:r>
              <a:rPr lang="de-CH" sz="1200" baseline="0" dirty="0" err="1" smtClean="0">
                <a:solidFill>
                  <a:schemeClr val="tx1"/>
                </a:solidFill>
              </a:rPr>
              <a:t>has</a:t>
            </a:r>
            <a:r>
              <a:rPr lang="de-CH" sz="1200" baseline="0" dirty="0" smtClean="0">
                <a:solidFill>
                  <a:schemeClr val="tx1"/>
                </a:solidFill>
              </a:rPr>
              <a:t> </a:t>
            </a:r>
            <a:r>
              <a:rPr lang="de-CH" sz="1200" baseline="0" dirty="0" err="1" smtClean="0">
                <a:solidFill>
                  <a:schemeClr val="tx1"/>
                </a:solidFill>
              </a:rPr>
              <a:t>arrived</a:t>
            </a:r>
            <a:r>
              <a:rPr lang="de-CH" sz="1200" baseline="0" dirty="0" smtClean="0">
                <a:solidFill>
                  <a:schemeClr val="tx1"/>
                </a:solidFill>
              </a:rPr>
              <a:t>!</a:t>
            </a:r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1057" name="Line 33"/>
          <p:cNvSpPr>
            <a:spLocks noChangeShapeType="1"/>
          </p:cNvSpPr>
          <p:nvPr userDrawn="1"/>
        </p:nvSpPr>
        <p:spPr bwMode="auto">
          <a:xfrm flipV="1">
            <a:off x="95251" y="571500"/>
            <a:ext cx="0" cy="6191250"/>
          </a:xfrm>
          <a:prstGeom prst="line">
            <a:avLst/>
          </a:prstGeom>
          <a:noFill/>
          <a:ln w="9525">
            <a:solidFill>
              <a:srgbClr val="00298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56700" y="6524626"/>
            <a:ext cx="2844800" cy="33337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0EC02279-AA6D-4FA6-9C09-6A94E1B8F45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7336" y="203581"/>
            <a:ext cx="881312" cy="4896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5" r:id="rId3"/>
    <p:sldLayoutId id="2147483657" r:id="rId4"/>
    <p:sldLayoutId id="2147483658" r:id="rId5"/>
    <p:sldLayoutId id="2147483659" r:id="rId6"/>
    <p:sldLayoutId id="2147483661" r:id="rId7"/>
    <p:sldLayoutId id="2147483663" r:id="rId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chilliger.ch/apps/joomla/index.php?option=com_content&amp;view=article&amp;id=95:platten&amp;catid=40&amp;Itemid=62&amp;lang=de" TargetMode="External"/><Relationship Id="rId5" Type="http://schemas.openxmlformats.org/officeDocument/2006/relationships/image" Target="../media/image68.jpeg"/><Relationship Id="rId10" Type="http://schemas.openxmlformats.org/officeDocument/2006/relationships/image" Target="../media/image71.jpeg"/><Relationship Id="rId4" Type="http://schemas.openxmlformats.org/officeDocument/2006/relationships/image" Target="../media/image67.jpeg"/><Relationship Id="rId9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mailto:silvia.stucki@timbatec.ch" TargetMode="External"/><Relationship Id="rId3" Type="http://schemas.openxmlformats.org/officeDocument/2006/relationships/image" Target="../media/image6.png"/><Relationship Id="rId7" Type="http://schemas.openxmlformats.org/officeDocument/2006/relationships/hyperlink" Target="mailto:katharina.mueller@ts3.biz" TargetMode="External"/><Relationship Id="rId12" Type="http://schemas.openxmlformats.org/officeDocument/2006/relationships/hyperlink" Target="mailto:sonja.andrist@timbatec.c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rcel.muster@ts3.biz" TargetMode="External"/><Relationship Id="rId11" Type="http://schemas.openxmlformats.org/officeDocument/2006/relationships/hyperlink" Target="mailto:simon.meier@timbatec.ch" TargetMode="External"/><Relationship Id="rId5" Type="http://schemas.openxmlformats.org/officeDocument/2006/relationships/hyperlink" Target="http://www.ts3.biz/de/ueber-uns/menschen/index.php#wEmpty" TargetMode="External"/><Relationship Id="rId10" Type="http://schemas.openxmlformats.org/officeDocument/2006/relationships/image" Target="../media/image8.png"/><Relationship Id="rId4" Type="http://schemas.openxmlformats.org/officeDocument/2006/relationships/hyperlink" Target="mailto:stefan.zoellig@ts3.biz" TargetMode="External"/><Relationship Id="rId9" Type="http://schemas.openxmlformats.org/officeDocument/2006/relationships/hyperlink" Target="mailto:rene.wicki@ts3.biz" TargetMode="External"/><Relationship Id="rId14" Type="http://schemas.openxmlformats.org/officeDocument/2006/relationships/hyperlink" Target="mailto:nadja.zahnd@timbatec.ch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emf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emf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emf"/><Relationship Id="rId4" Type="http://schemas.openxmlformats.org/officeDocument/2006/relationships/image" Target="../media/image13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73"/>
            <a:ext cx="12504712" cy="68474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51984" y="2204864"/>
            <a:ext cx="472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chemeClr val="bg1"/>
                </a:solidFill>
                <a:latin typeface="+mn-lt"/>
              </a:rPr>
              <a:t>Colonnes</a:t>
            </a:r>
            <a:r>
              <a:rPr lang="de-DE" sz="2800" b="1" dirty="0">
                <a:solidFill>
                  <a:schemeClr val="bg1"/>
                </a:solidFill>
                <a:latin typeface="+mn-lt"/>
              </a:rPr>
              <a:t> - </a:t>
            </a:r>
            <a:r>
              <a:rPr lang="de-DE" sz="2800" b="1" dirty="0" err="1">
                <a:solidFill>
                  <a:schemeClr val="bg1"/>
                </a:solidFill>
                <a:latin typeface="+mn-lt"/>
              </a:rPr>
              <a:t>Dalles</a:t>
            </a:r>
            <a:r>
              <a:rPr lang="de-DE" sz="2800" b="1" dirty="0">
                <a:solidFill>
                  <a:schemeClr val="bg1"/>
                </a:solidFill>
                <a:latin typeface="+mn-lt"/>
              </a:rPr>
              <a:t> - </a:t>
            </a:r>
            <a:r>
              <a:rPr lang="de-DE" sz="2800" b="1" dirty="0" err="1" smtClean="0">
                <a:solidFill>
                  <a:schemeClr val="bg1"/>
                </a:solidFill>
                <a:latin typeface="+mn-lt"/>
              </a:rPr>
              <a:t>Prêt</a:t>
            </a:r>
            <a:r>
              <a:rPr lang="de-DE" sz="2800" b="1" dirty="0" smtClean="0">
                <a:solidFill>
                  <a:schemeClr val="bg1"/>
                </a:solidFill>
                <a:latin typeface="+mn-lt"/>
              </a:rPr>
              <a:t>!</a:t>
            </a:r>
            <a:endParaRPr lang="de-DE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8" y="-14960"/>
            <a:ext cx="12191301" cy="687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36" y="185567"/>
            <a:ext cx="7330807" cy="4743463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4871864" y="692696"/>
            <a:ext cx="1224136" cy="1440160"/>
            <a:chOff x="4871864" y="692696"/>
            <a:chExt cx="1224136" cy="1440160"/>
          </a:xfrm>
        </p:grpSpPr>
        <p:cxnSp>
          <p:nvCxnSpPr>
            <p:cNvPr id="8" name="Gerader Verbinder 7"/>
            <p:cNvCxnSpPr/>
            <p:nvPr/>
          </p:nvCxnSpPr>
          <p:spPr>
            <a:xfrm>
              <a:off x="4871864" y="8367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4871864" y="19888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 flipV="1">
              <a:off x="5951984" y="6926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V="1">
              <a:off x="5879976" y="19170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5879976" y="7648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5"/>
          <p:cNvSpPr>
            <a:spLocks noChangeArrowheads="1"/>
          </p:cNvSpPr>
          <p:nvPr/>
        </p:nvSpPr>
        <p:spPr bwMode="auto">
          <a:xfrm>
            <a:off x="217916" y="188640"/>
            <a:ext cx="7691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de-DE" sz="2400" b="1" dirty="0"/>
              <a:t>Le marché demande des bâtiments à usage flexible</a:t>
            </a:r>
            <a:endParaRPr lang="de-CH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7895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8" y="-14960"/>
            <a:ext cx="12191301" cy="687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36" y="185567"/>
            <a:ext cx="7330807" cy="47434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89" y="-99392"/>
            <a:ext cx="4701207" cy="4097532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4871864" y="692696"/>
            <a:ext cx="1224136" cy="1440160"/>
            <a:chOff x="4871864" y="692696"/>
            <a:chExt cx="1224136" cy="1440160"/>
          </a:xfrm>
        </p:grpSpPr>
        <p:cxnSp>
          <p:nvCxnSpPr>
            <p:cNvPr id="8" name="Gerader Verbinder 7"/>
            <p:cNvCxnSpPr/>
            <p:nvPr/>
          </p:nvCxnSpPr>
          <p:spPr>
            <a:xfrm>
              <a:off x="4871864" y="8367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4871864" y="19888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 flipV="1">
              <a:off x="5951984" y="6926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V="1">
              <a:off x="5879976" y="19170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5879976" y="7648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>
          <a:xfrm>
            <a:off x="10704512" y="620688"/>
            <a:ext cx="1224136" cy="1440160"/>
            <a:chOff x="5096272" y="845096"/>
            <a:chExt cx="1224136" cy="1440160"/>
          </a:xfrm>
        </p:grpSpPr>
        <p:cxnSp>
          <p:nvCxnSpPr>
            <p:cNvPr id="23" name="Gerader Verbinder 22"/>
            <p:cNvCxnSpPr/>
            <p:nvPr/>
          </p:nvCxnSpPr>
          <p:spPr>
            <a:xfrm>
              <a:off x="5096272" y="9891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>
              <a:off x="5096272" y="21412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 flipV="1">
              <a:off x="6176392" y="8450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 flipV="1">
              <a:off x="6104384" y="20694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 flipV="1">
              <a:off x="6104384" y="9172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r Verbinder 29"/>
          <p:cNvCxnSpPr/>
          <p:nvPr/>
        </p:nvCxnSpPr>
        <p:spPr>
          <a:xfrm flipV="1">
            <a:off x="6168008" y="764829"/>
            <a:ext cx="5200873" cy="71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10704512" y="476672"/>
            <a:ext cx="1224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11784632" y="332656"/>
            <a:ext cx="0" cy="4320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11712624" y="404789"/>
            <a:ext cx="135632" cy="143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5"/>
          <p:cNvSpPr>
            <a:spLocks noChangeArrowheads="1"/>
          </p:cNvSpPr>
          <p:nvPr/>
        </p:nvSpPr>
        <p:spPr bwMode="auto">
          <a:xfrm>
            <a:off x="217916" y="188640"/>
            <a:ext cx="7691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de-DE" sz="2400" b="1" dirty="0"/>
              <a:t>Le marché demande des bâtiments à usage flexible</a:t>
            </a:r>
            <a:endParaRPr lang="de-CH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1888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8" y="-14960"/>
            <a:ext cx="12191301" cy="687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36" y="185567"/>
            <a:ext cx="7330807" cy="47434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89" y="-99392"/>
            <a:ext cx="4701207" cy="40975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8" y="3663326"/>
            <a:ext cx="4535700" cy="3297986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4871864" y="692696"/>
            <a:ext cx="1224136" cy="1440160"/>
            <a:chOff x="4871864" y="692696"/>
            <a:chExt cx="1224136" cy="1440160"/>
          </a:xfrm>
        </p:grpSpPr>
        <p:cxnSp>
          <p:nvCxnSpPr>
            <p:cNvPr id="8" name="Gerader Verbinder 7"/>
            <p:cNvCxnSpPr/>
            <p:nvPr/>
          </p:nvCxnSpPr>
          <p:spPr>
            <a:xfrm>
              <a:off x="4871864" y="8367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4871864" y="19888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 flipV="1">
              <a:off x="5951984" y="6926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V="1">
              <a:off x="5879976" y="19170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5879976" y="7648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>
          <a:xfrm>
            <a:off x="10704512" y="620688"/>
            <a:ext cx="1224136" cy="1440160"/>
            <a:chOff x="5096272" y="845096"/>
            <a:chExt cx="1224136" cy="1440160"/>
          </a:xfrm>
        </p:grpSpPr>
        <p:cxnSp>
          <p:nvCxnSpPr>
            <p:cNvPr id="23" name="Gerader Verbinder 22"/>
            <p:cNvCxnSpPr/>
            <p:nvPr/>
          </p:nvCxnSpPr>
          <p:spPr>
            <a:xfrm>
              <a:off x="5096272" y="9891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>
              <a:off x="5096272" y="21412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 flipV="1">
              <a:off x="6176392" y="8450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 flipV="1">
              <a:off x="6104384" y="20694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 flipV="1">
              <a:off x="6104384" y="9172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r Verbinder 29"/>
          <p:cNvCxnSpPr/>
          <p:nvPr/>
        </p:nvCxnSpPr>
        <p:spPr>
          <a:xfrm flipV="1">
            <a:off x="6168008" y="764829"/>
            <a:ext cx="5200873" cy="71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10704512" y="476672"/>
            <a:ext cx="1224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11784632" y="332656"/>
            <a:ext cx="0" cy="4320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11712624" y="404789"/>
            <a:ext cx="135632" cy="143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/>
          <p:cNvGrpSpPr/>
          <p:nvPr/>
        </p:nvGrpSpPr>
        <p:grpSpPr>
          <a:xfrm>
            <a:off x="4871864" y="4005064"/>
            <a:ext cx="1224136" cy="1440160"/>
            <a:chOff x="4871864" y="692696"/>
            <a:chExt cx="1224136" cy="1440160"/>
          </a:xfrm>
        </p:grpSpPr>
        <p:cxnSp>
          <p:nvCxnSpPr>
            <p:cNvPr id="37" name="Gerader Verbinder 36"/>
            <p:cNvCxnSpPr/>
            <p:nvPr/>
          </p:nvCxnSpPr>
          <p:spPr>
            <a:xfrm>
              <a:off x="4871864" y="8367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4871864" y="19888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>
            <a:xfrm flipV="1">
              <a:off x="5951984" y="6926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 flipV="1">
              <a:off x="5879976" y="19170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 flipV="1">
              <a:off x="5879976" y="7648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hteck 5"/>
          <p:cNvSpPr>
            <a:spLocks noChangeArrowheads="1"/>
          </p:cNvSpPr>
          <p:nvPr/>
        </p:nvSpPr>
        <p:spPr bwMode="auto">
          <a:xfrm>
            <a:off x="217916" y="188640"/>
            <a:ext cx="7691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de-DE" sz="2400" b="1" dirty="0"/>
              <a:t>Le marché demande des bâtiments à usage flexible</a:t>
            </a:r>
            <a:endParaRPr lang="de-CH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1338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8" y="-14960"/>
            <a:ext cx="12191301" cy="687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36" y="185567"/>
            <a:ext cx="7330807" cy="47434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89" y="-99392"/>
            <a:ext cx="4701207" cy="40975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345" y="3765942"/>
            <a:ext cx="4173625" cy="34074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8" y="3663326"/>
            <a:ext cx="4535700" cy="3297986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4871864" y="692696"/>
            <a:ext cx="1224136" cy="1440160"/>
            <a:chOff x="4871864" y="692696"/>
            <a:chExt cx="1224136" cy="1440160"/>
          </a:xfrm>
        </p:grpSpPr>
        <p:cxnSp>
          <p:nvCxnSpPr>
            <p:cNvPr id="8" name="Gerader Verbinder 7"/>
            <p:cNvCxnSpPr/>
            <p:nvPr/>
          </p:nvCxnSpPr>
          <p:spPr>
            <a:xfrm>
              <a:off x="4871864" y="8367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4871864" y="19888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 flipV="1">
              <a:off x="5951984" y="6926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V="1">
              <a:off x="5879976" y="19170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5879976" y="7648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>
          <a:xfrm>
            <a:off x="10704512" y="620688"/>
            <a:ext cx="1224136" cy="1440160"/>
            <a:chOff x="5096272" y="845096"/>
            <a:chExt cx="1224136" cy="1440160"/>
          </a:xfrm>
        </p:grpSpPr>
        <p:cxnSp>
          <p:nvCxnSpPr>
            <p:cNvPr id="23" name="Gerader Verbinder 22"/>
            <p:cNvCxnSpPr/>
            <p:nvPr/>
          </p:nvCxnSpPr>
          <p:spPr>
            <a:xfrm>
              <a:off x="5096272" y="9891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>
              <a:off x="5096272" y="21412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 flipV="1">
              <a:off x="6176392" y="8450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 flipV="1">
              <a:off x="6104384" y="20694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 flipV="1">
              <a:off x="6104384" y="9172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r Verbinder 29"/>
          <p:cNvCxnSpPr/>
          <p:nvPr/>
        </p:nvCxnSpPr>
        <p:spPr>
          <a:xfrm flipV="1">
            <a:off x="6168008" y="764829"/>
            <a:ext cx="5200873" cy="71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10704512" y="476672"/>
            <a:ext cx="1224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11784632" y="332656"/>
            <a:ext cx="0" cy="4320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11712624" y="404789"/>
            <a:ext cx="135632" cy="143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/>
          <p:cNvGrpSpPr/>
          <p:nvPr/>
        </p:nvGrpSpPr>
        <p:grpSpPr>
          <a:xfrm>
            <a:off x="4871864" y="4005064"/>
            <a:ext cx="1224136" cy="1440160"/>
            <a:chOff x="4871864" y="692696"/>
            <a:chExt cx="1224136" cy="1440160"/>
          </a:xfrm>
        </p:grpSpPr>
        <p:cxnSp>
          <p:nvCxnSpPr>
            <p:cNvPr id="37" name="Gerader Verbinder 36"/>
            <p:cNvCxnSpPr/>
            <p:nvPr/>
          </p:nvCxnSpPr>
          <p:spPr>
            <a:xfrm>
              <a:off x="4871864" y="8367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4871864" y="19888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>
            <a:xfrm flipV="1">
              <a:off x="5951984" y="6926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 flipV="1">
              <a:off x="5879976" y="19170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 flipV="1">
              <a:off x="5879976" y="7648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>
          <a:xfrm>
            <a:off x="10704512" y="4005064"/>
            <a:ext cx="1224136" cy="1440160"/>
            <a:chOff x="4871864" y="692696"/>
            <a:chExt cx="1224136" cy="1440160"/>
          </a:xfrm>
        </p:grpSpPr>
        <p:cxnSp>
          <p:nvCxnSpPr>
            <p:cNvPr id="43" name="Gerader Verbinder 42"/>
            <p:cNvCxnSpPr/>
            <p:nvPr/>
          </p:nvCxnSpPr>
          <p:spPr>
            <a:xfrm>
              <a:off x="4871864" y="836712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/>
            <p:cNvCxnSpPr/>
            <p:nvPr/>
          </p:nvCxnSpPr>
          <p:spPr>
            <a:xfrm>
              <a:off x="4871864" y="1988840"/>
              <a:ext cx="1224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/>
            <p:cNvCxnSpPr/>
            <p:nvPr/>
          </p:nvCxnSpPr>
          <p:spPr>
            <a:xfrm flipV="1">
              <a:off x="5951984" y="692696"/>
              <a:ext cx="0" cy="144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 flipV="1">
              <a:off x="5879976" y="1917083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/>
            <p:cNvCxnSpPr/>
            <p:nvPr/>
          </p:nvCxnSpPr>
          <p:spPr>
            <a:xfrm flipV="1">
              <a:off x="5879976" y="764829"/>
              <a:ext cx="135632" cy="143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hteck 5"/>
          <p:cNvSpPr>
            <a:spLocks noChangeArrowheads="1"/>
          </p:cNvSpPr>
          <p:nvPr/>
        </p:nvSpPr>
        <p:spPr bwMode="auto">
          <a:xfrm>
            <a:off x="217916" y="188640"/>
            <a:ext cx="7691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de-DE" sz="2400" b="1" dirty="0"/>
              <a:t>Le marché demande des bâtiments à usage flexible</a:t>
            </a:r>
            <a:endParaRPr lang="de-CH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7752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8" y="-14960"/>
            <a:ext cx="12191301" cy="687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536" y="93534"/>
            <a:ext cx="8230762" cy="6719842"/>
          </a:xfrm>
          <a:prstGeom prst="rect">
            <a:avLst/>
          </a:prstGeom>
        </p:spPr>
      </p:pic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217916" y="188640"/>
            <a:ext cx="7691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de-DE" sz="2400" b="1" dirty="0"/>
              <a:t>Le marché demande des bâtiments à usage flexible</a:t>
            </a:r>
            <a:endParaRPr lang="de-CH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0395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673" y="1214206"/>
            <a:ext cx="6912768" cy="564379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07368" y="4048454"/>
            <a:ext cx="5452134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/>
              <a:t>Exigences :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fr-FR" sz="2000" dirty="0"/>
              <a:t>Grille de </a:t>
            </a:r>
            <a:r>
              <a:rPr lang="fr-FR" sz="2000" dirty="0" smtClean="0"/>
              <a:t>colonnes 8,00 </a:t>
            </a:r>
            <a:r>
              <a:rPr lang="fr-FR" sz="2000" dirty="0"/>
              <a:t>x 8,00 m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fr-FR" sz="2000" dirty="0"/>
              <a:t>Charge utile 500 kg/m2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fr-FR" sz="2000" dirty="0"/>
              <a:t>plafond plat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fr-FR" sz="2000" dirty="0"/>
              <a:t>Appui </a:t>
            </a:r>
            <a:r>
              <a:rPr lang="fr-FR" sz="2000" dirty="0" smtClean="0"/>
              <a:t>ponctuel</a:t>
            </a:r>
            <a:endParaRPr lang="fr-FR" sz="2000" dirty="0"/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fr-FR" sz="2000" dirty="0"/>
              <a:t>Uniquement du bois (sans béton, sans acier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Bâtiment</a:t>
            </a:r>
            <a:r>
              <a:rPr lang="de-CH" sz="2400" b="1" dirty="0"/>
              <a:t> </a:t>
            </a:r>
            <a:r>
              <a:rPr lang="de-CH" sz="2400" b="1" dirty="0" err="1"/>
              <a:t>échantillon</a:t>
            </a:r>
            <a:r>
              <a:rPr lang="de-CH" sz="2400" b="1" dirty="0"/>
              <a:t> „</a:t>
            </a:r>
            <a:r>
              <a:rPr lang="de-CH" sz="2400" b="1" dirty="0" err="1"/>
              <a:t>Boîte</a:t>
            </a:r>
            <a:r>
              <a:rPr lang="de-CH" sz="2400" b="1" dirty="0"/>
              <a:t> </a:t>
            </a:r>
            <a:r>
              <a:rPr lang="de-CH" sz="2400" b="1" dirty="0" err="1"/>
              <a:t>Avenir</a:t>
            </a:r>
            <a:r>
              <a:rPr lang="de-CH" sz="2400" b="1" dirty="0" smtClean="0"/>
              <a:t>“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b="1" kern="0" dirty="0"/>
              <a:t>Projet </a:t>
            </a:r>
            <a:r>
              <a:rPr lang="fr-FR" sz="1600" b="1" kern="0" dirty="0" smtClean="0"/>
              <a:t>«Dalles </a:t>
            </a:r>
            <a:r>
              <a:rPr lang="fr-FR" sz="1600" b="1" kern="0" dirty="0"/>
              <a:t>pour le commerce et </a:t>
            </a:r>
            <a:r>
              <a:rPr lang="fr-FR" sz="1600" b="1" kern="0" dirty="0" smtClean="0"/>
              <a:t>l'industrie» </a:t>
            </a:r>
            <a:r>
              <a:rPr lang="fr-FR" sz="1600" b="1" kern="0" dirty="0"/>
              <a:t>à partir de 2009</a:t>
            </a:r>
            <a:endParaRPr lang="fr-FR" sz="1600" b="1" kern="0" dirty="0"/>
          </a:p>
        </p:txBody>
      </p:sp>
    </p:spTree>
    <p:extLst>
      <p:ext uri="{BB962C8B-B14F-4D97-AF65-F5344CB8AC3E}">
        <p14:creationId xmlns:p14="http://schemas.microsoft.com/office/powerpoint/2010/main" val="39467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551384" y="1631656"/>
            <a:ext cx="7128916" cy="4677664"/>
            <a:chOff x="1703388" y="1736725"/>
            <a:chExt cx="6542875" cy="4353814"/>
          </a:xfrm>
        </p:grpSpPr>
        <p:sp>
          <p:nvSpPr>
            <p:cNvPr id="2" name="Rechteck 1"/>
            <p:cNvSpPr/>
            <p:nvPr/>
          </p:nvSpPr>
          <p:spPr>
            <a:xfrm>
              <a:off x="1703388" y="1736725"/>
              <a:ext cx="2124075" cy="108012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4" name="Picture 32" descr="http://www.wyli.ch/UserFiles/wyli/Image/links/Logo%20Schilliger%209x35m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3042043"/>
              <a:ext cx="3449048" cy="888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40" descr="http://old.kof.ethz.ch/images/eth_logo_print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494" y="4155497"/>
              <a:ext cx="3424942" cy="8665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softEdge rad="0"/>
            </a:effectLst>
          </p:spPr>
        </p:pic>
        <p:sp>
          <p:nvSpPr>
            <p:cNvPr id="16" name="Textfeld 13"/>
            <p:cNvSpPr txBox="1">
              <a:spLocks noChangeArrowheads="1"/>
            </p:cNvSpPr>
            <p:nvPr/>
          </p:nvSpPr>
          <p:spPr bwMode="auto">
            <a:xfrm>
              <a:off x="1703388" y="5226443"/>
              <a:ext cx="6516563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CH" b="1" dirty="0" smtClean="0"/>
                <a:t>BAFU: Fonds </a:t>
              </a:r>
              <a:r>
                <a:rPr lang="de-CH" b="1" dirty="0"/>
                <a:t>zur Förderung der Wald- und Holzforschung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302"/>
            <a:stretch/>
          </p:blipFill>
          <p:spPr>
            <a:xfrm>
              <a:off x="5355818" y="4155497"/>
              <a:ext cx="2864133" cy="8665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5654" y="3282228"/>
              <a:ext cx="2563018" cy="481935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355818" y="3055008"/>
              <a:ext cx="2890445" cy="87529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" name="Textfeld 13"/>
            <p:cNvSpPr txBox="1">
              <a:spLocks noChangeArrowheads="1"/>
            </p:cNvSpPr>
            <p:nvPr/>
          </p:nvSpPr>
          <p:spPr bwMode="auto">
            <a:xfrm>
              <a:off x="1703388" y="5721207"/>
              <a:ext cx="6516563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CH" b="1" dirty="0" smtClean="0"/>
                <a:t>KTI Kommission für Technologie und Innovation</a:t>
              </a:r>
              <a:endParaRPr lang="de-CH" b="1" dirty="0"/>
            </a:p>
          </p:txBody>
        </p:sp>
        <p:pic>
          <p:nvPicPr>
            <p:cNvPr id="19" name="Grafik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820784" y="1868786"/>
              <a:ext cx="1889281" cy="8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kern="0" dirty="0">
                <a:solidFill>
                  <a:schemeClr val="tx2"/>
                </a:solidFill>
              </a:rPr>
              <a:t>Partners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b="1" kern="0" dirty="0"/>
              <a:t>Projet «Dalles pour le commerce et l'industrie» à partir de 2009</a:t>
            </a:r>
            <a:endParaRPr lang="fr-FR" sz="1600" b="1" kern="0" dirty="0"/>
          </a:p>
        </p:txBody>
      </p:sp>
      <p:sp>
        <p:nvSpPr>
          <p:cNvPr id="18" name="Textfeld 13"/>
          <p:cNvSpPr txBox="1">
            <a:spLocks noChangeArrowheads="1"/>
          </p:cNvSpPr>
          <p:nvPr/>
        </p:nvSpPr>
        <p:spPr bwMode="auto">
          <a:xfrm>
            <a:off x="551384" y="6416572"/>
            <a:ext cx="7100247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CH" b="1" dirty="0" smtClean="0"/>
              <a:t>Technologiefonds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8136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rafik 95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56" y="2692487"/>
            <a:ext cx="1568204" cy="16721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/>
          <a:stretch/>
        </p:blipFill>
        <p:spPr bwMode="auto">
          <a:xfrm>
            <a:off x="421498" y="1173940"/>
            <a:ext cx="2772744" cy="297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203"/>
          <p:cNvGrpSpPr>
            <a:grpSpLocks noChangeAspect="1"/>
          </p:cNvGrpSpPr>
          <p:nvPr/>
        </p:nvGrpSpPr>
        <p:grpSpPr bwMode="auto">
          <a:xfrm>
            <a:off x="448444" y="4437112"/>
            <a:ext cx="4649523" cy="1775516"/>
            <a:chOff x="0" y="0"/>
            <a:chExt cx="9409" cy="3478"/>
          </a:xfrm>
        </p:grpSpPr>
        <p:sp>
          <p:nvSpPr>
            <p:cNvPr id="13" name="AutoShape 1137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9409" cy="3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grpSp>
          <p:nvGrpSpPr>
            <p:cNvPr id="14" name="Group 936"/>
            <p:cNvGrpSpPr>
              <a:grpSpLocks/>
            </p:cNvGrpSpPr>
            <p:nvPr/>
          </p:nvGrpSpPr>
          <p:grpSpPr bwMode="auto">
            <a:xfrm>
              <a:off x="570" y="568"/>
              <a:ext cx="4693" cy="2586"/>
              <a:chOff x="570" y="568"/>
              <a:chExt cx="4693" cy="2586"/>
            </a:xfrm>
          </p:grpSpPr>
          <p:sp>
            <p:nvSpPr>
              <p:cNvPr id="747" name="Rectangle 1136"/>
              <p:cNvSpPr>
                <a:spLocks noChangeArrowheads="1"/>
              </p:cNvSpPr>
              <p:nvPr/>
            </p:nvSpPr>
            <p:spPr bwMode="auto">
              <a:xfrm>
                <a:off x="2133" y="2129"/>
                <a:ext cx="245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8" name="Rectangle 1135"/>
              <p:cNvSpPr>
                <a:spLocks noChangeArrowheads="1"/>
              </p:cNvSpPr>
              <p:nvPr/>
            </p:nvSpPr>
            <p:spPr bwMode="auto">
              <a:xfrm>
                <a:off x="2133" y="2129"/>
                <a:ext cx="245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9" name="Rectangle 1134"/>
              <p:cNvSpPr>
                <a:spLocks noChangeArrowheads="1"/>
              </p:cNvSpPr>
              <p:nvPr/>
            </p:nvSpPr>
            <p:spPr bwMode="auto">
              <a:xfrm>
                <a:off x="2133" y="1348"/>
                <a:ext cx="245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0" name="Rectangle 1133"/>
              <p:cNvSpPr>
                <a:spLocks noChangeArrowheads="1"/>
              </p:cNvSpPr>
              <p:nvPr/>
            </p:nvSpPr>
            <p:spPr bwMode="auto">
              <a:xfrm>
                <a:off x="2133" y="1348"/>
                <a:ext cx="245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1" name="Rectangle 1132"/>
              <p:cNvSpPr>
                <a:spLocks noChangeArrowheads="1"/>
              </p:cNvSpPr>
              <p:nvPr/>
            </p:nvSpPr>
            <p:spPr bwMode="auto">
              <a:xfrm>
                <a:off x="2916" y="1348"/>
                <a:ext cx="245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2" name="Rectangle 1131"/>
              <p:cNvSpPr>
                <a:spLocks noChangeArrowheads="1"/>
              </p:cNvSpPr>
              <p:nvPr/>
            </p:nvSpPr>
            <p:spPr bwMode="auto">
              <a:xfrm>
                <a:off x="2916" y="1348"/>
                <a:ext cx="245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3" name="Rectangle 1130"/>
              <p:cNvSpPr>
                <a:spLocks noChangeArrowheads="1"/>
              </p:cNvSpPr>
              <p:nvPr/>
            </p:nvSpPr>
            <p:spPr bwMode="auto">
              <a:xfrm>
                <a:off x="2916" y="2911"/>
                <a:ext cx="245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4" name="Rectangle 1129"/>
              <p:cNvSpPr>
                <a:spLocks noChangeArrowheads="1"/>
              </p:cNvSpPr>
              <p:nvPr/>
            </p:nvSpPr>
            <p:spPr bwMode="auto">
              <a:xfrm>
                <a:off x="2916" y="2911"/>
                <a:ext cx="245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5" name="Rectangle 1128"/>
              <p:cNvSpPr>
                <a:spLocks noChangeArrowheads="1"/>
              </p:cNvSpPr>
              <p:nvPr/>
            </p:nvSpPr>
            <p:spPr bwMode="auto">
              <a:xfrm>
                <a:off x="2916" y="568"/>
                <a:ext cx="245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6" name="Rectangle 1127"/>
              <p:cNvSpPr>
                <a:spLocks noChangeArrowheads="1"/>
              </p:cNvSpPr>
              <p:nvPr/>
            </p:nvSpPr>
            <p:spPr bwMode="auto">
              <a:xfrm>
                <a:off x="2916" y="568"/>
                <a:ext cx="245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7" name="Rectangle 1126"/>
              <p:cNvSpPr>
                <a:spLocks noChangeArrowheads="1"/>
              </p:cNvSpPr>
              <p:nvPr/>
            </p:nvSpPr>
            <p:spPr bwMode="auto">
              <a:xfrm>
                <a:off x="3698" y="2129"/>
                <a:ext cx="244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8" name="Rectangle 1125"/>
              <p:cNvSpPr>
                <a:spLocks noChangeArrowheads="1"/>
              </p:cNvSpPr>
              <p:nvPr/>
            </p:nvSpPr>
            <p:spPr bwMode="auto">
              <a:xfrm>
                <a:off x="3698" y="2129"/>
                <a:ext cx="244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59" name="Rectangle 1124"/>
              <p:cNvSpPr>
                <a:spLocks noChangeArrowheads="1"/>
              </p:cNvSpPr>
              <p:nvPr/>
            </p:nvSpPr>
            <p:spPr bwMode="auto">
              <a:xfrm>
                <a:off x="3698" y="1348"/>
                <a:ext cx="244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0" name="Rectangle 1123"/>
              <p:cNvSpPr>
                <a:spLocks noChangeArrowheads="1"/>
              </p:cNvSpPr>
              <p:nvPr/>
            </p:nvSpPr>
            <p:spPr bwMode="auto">
              <a:xfrm>
                <a:off x="3698" y="1348"/>
                <a:ext cx="244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1" name="Rectangle 1122"/>
              <p:cNvSpPr>
                <a:spLocks noChangeArrowheads="1"/>
              </p:cNvSpPr>
              <p:nvPr/>
            </p:nvSpPr>
            <p:spPr bwMode="auto">
              <a:xfrm>
                <a:off x="3698" y="2911"/>
                <a:ext cx="244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2" name="Rectangle 1121"/>
              <p:cNvSpPr>
                <a:spLocks noChangeArrowheads="1"/>
              </p:cNvSpPr>
              <p:nvPr/>
            </p:nvSpPr>
            <p:spPr bwMode="auto">
              <a:xfrm>
                <a:off x="3698" y="2911"/>
                <a:ext cx="244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3" name="Rectangle 1120"/>
              <p:cNvSpPr>
                <a:spLocks noChangeArrowheads="1"/>
              </p:cNvSpPr>
              <p:nvPr/>
            </p:nvSpPr>
            <p:spPr bwMode="auto">
              <a:xfrm>
                <a:off x="3698" y="568"/>
                <a:ext cx="244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4" name="Rectangle 1119"/>
              <p:cNvSpPr>
                <a:spLocks noChangeArrowheads="1"/>
              </p:cNvSpPr>
              <p:nvPr/>
            </p:nvSpPr>
            <p:spPr bwMode="auto">
              <a:xfrm>
                <a:off x="3698" y="568"/>
                <a:ext cx="244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5" name="Rectangle 1118"/>
              <p:cNvSpPr>
                <a:spLocks noChangeArrowheads="1"/>
              </p:cNvSpPr>
              <p:nvPr/>
            </p:nvSpPr>
            <p:spPr bwMode="auto">
              <a:xfrm>
                <a:off x="2133" y="2911"/>
                <a:ext cx="245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6" name="Rectangle 1117"/>
              <p:cNvSpPr>
                <a:spLocks noChangeArrowheads="1"/>
              </p:cNvSpPr>
              <p:nvPr/>
            </p:nvSpPr>
            <p:spPr bwMode="auto">
              <a:xfrm>
                <a:off x="2133" y="2911"/>
                <a:ext cx="245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7" name="Rectangle 1116"/>
              <p:cNvSpPr>
                <a:spLocks noChangeArrowheads="1"/>
              </p:cNvSpPr>
              <p:nvPr/>
            </p:nvSpPr>
            <p:spPr bwMode="auto">
              <a:xfrm>
                <a:off x="2133" y="568"/>
                <a:ext cx="245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8" name="Rectangle 1115"/>
              <p:cNvSpPr>
                <a:spLocks noChangeArrowheads="1"/>
              </p:cNvSpPr>
              <p:nvPr/>
            </p:nvSpPr>
            <p:spPr bwMode="auto">
              <a:xfrm>
                <a:off x="2133" y="568"/>
                <a:ext cx="245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69" name="Rectangle 1114"/>
              <p:cNvSpPr>
                <a:spLocks noChangeArrowheads="1"/>
              </p:cNvSpPr>
              <p:nvPr/>
            </p:nvSpPr>
            <p:spPr bwMode="auto">
              <a:xfrm>
                <a:off x="2916" y="2129"/>
                <a:ext cx="245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0" name="Rectangle 1113"/>
              <p:cNvSpPr>
                <a:spLocks noChangeArrowheads="1"/>
              </p:cNvSpPr>
              <p:nvPr/>
            </p:nvSpPr>
            <p:spPr bwMode="auto">
              <a:xfrm>
                <a:off x="2916" y="2129"/>
                <a:ext cx="245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1" name="Rectangle 1112"/>
              <p:cNvSpPr>
                <a:spLocks noChangeArrowheads="1"/>
              </p:cNvSpPr>
              <p:nvPr/>
            </p:nvSpPr>
            <p:spPr bwMode="auto">
              <a:xfrm>
                <a:off x="4479" y="2129"/>
                <a:ext cx="245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2" name="Rectangle 1111"/>
              <p:cNvSpPr>
                <a:spLocks noChangeArrowheads="1"/>
              </p:cNvSpPr>
              <p:nvPr/>
            </p:nvSpPr>
            <p:spPr bwMode="auto">
              <a:xfrm>
                <a:off x="4479" y="2129"/>
                <a:ext cx="245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3" name="Rectangle 1110"/>
              <p:cNvSpPr>
                <a:spLocks noChangeArrowheads="1"/>
              </p:cNvSpPr>
              <p:nvPr/>
            </p:nvSpPr>
            <p:spPr bwMode="auto">
              <a:xfrm>
                <a:off x="4479" y="1348"/>
                <a:ext cx="245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4" name="Rectangle 1109"/>
              <p:cNvSpPr>
                <a:spLocks noChangeArrowheads="1"/>
              </p:cNvSpPr>
              <p:nvPr/>
            </p:nvSpPr>
            <p:spPr bwMode="auto">
              <a:xfrm>
                <a:off x="4479" y="1348"/>
                <a:ext cx="245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5" name="Rectangle 1108"/>
              <p:cNvSpPr>
                <a:spLocks noChangeArrowheads="1"/>
              </p:cNvSpPr>
              <p:nvPr/>
            </p:nvSpPr>
            <p:spPr bwMode="auto">
              <a:xfrm>
                <a:off x="4479" y="2911"/>
                <a:ext cx="245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6" name="Rectangle 1107"/>
              <p:cNvSpPr>
                <a:spLocks noChangeArrowheads="1"/>
              </p:cNvSpPr>
              <p:nvPr/>
            </p:nvSpPr>
            <p:spPr bwMode="auto">
              <a:xfrm>
                <a:off x="4479" y="2911"/>
                <a:ext cx="245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7" name="Rectangle 1106"/>
              <p:cNvSpPr>
                <a:spLocks noChangeArrowheads="1"/>
              </p:cNvSpPr>
              <p:nvPr/>
            </p:nvSpPr>
            <p:spPr bwMode="auto">
              <a:xfrm>
                <a:off x="4479" y="568"/>
                <a:ext cx="245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8" name="Rectangle 1105"/>
              <p:cNvSpPr>
                <a:spLocks noChangeArrowheads="1"/>
              </p:cNvSpPr>
              <p:nvPr/>
            </p:nvSpPr>
            <p:spPr bwMode="auto">
              <a:xfrm>
                <a:off x="4479" y="568"/>
                <a:ext cx="245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79" name="Rectangle 1104"/>
              <p:cNvSpPr>
                <a:spLocks noChangeArrowheads="1"/>
              </p:cNvSpPr>
              <p:nvPr/>
            </p:nvSpPr>
            <p:spPr bwMode="auto">
              <a:xfrm>
                <a:off x="1352" y="2129"/>
                <a:ext cx="244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0" name="Rectangle 1103"/>
              <p:cNvSpPr>
                <a:spLocks noChangeArrowheads="1"/>
              </p:cNvSpPr>
              <p:nvPr/>
            </p:nvSpPr>
            <p:spPr bwMode="auto">
              <a:xfrm>
                <a:off x="1352" y="2129"/>
                <a:ext cx="244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1" name="Rectangle 1102"/>
              <p:cNvSpPr>
                <a:spLocks noChangeArrowheads="1"/>
              </p:cNvSpPr>
              <p:nvPr/>
            </p:nvSpPr>
            <p:spPr bwMode="auto">
              <a:xfrm>
                <a:off x="1352" y="1348"/>
                <a:ext cx="244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2" name="Rectangle 1101"/>
              <p:cNvSpPr>
                <a:spLocks noChangeArrowheads="1"/>
              </p:cNvSpPr>
              <p:nvPr/>
            </p:nvSpPr>
            <p:spPr bwMode="auto">
              <a:xfrm>
                <a:off x="1352" y="1348"/>
                <a:ext cx="244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3" name="Rectangle 1100"/>
              <p:cNvSpPr>
                <a:spLocks noChangeArrowheads="1"/>
              </p:cNvSpPr>
              <p:nvPr/>
            </p:nvSpPr>
            <p:spPr bwMode="auto">
              <a:xfrm>
                <a:off x="1352" y="2911"/>
                <a:ext cx="244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4" name="Rectangle 1099"/>
              <p:cNvSpPr>
                <a:spLocks noChangeArrowheads="1"/>
              </p:cNvSpPr>
              <p:nvPr/>
            </p:nvSpPr>
            <p:spPr bwMode="auto">
              <a:xfrm>
                <a:off x="1352" y="2911"/>
                <a:ext cx="244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" name="Rectangle 1098"/>
              <p:cNvSpPr>
                <a:spLocks noChangeArrowheads="1"/>
              </p:cNvSpPr>
              <p:nvPr/>
            </p:nvSpPr>
            <p:spPr bwMode="auto">
              <a:xfrm>
                <a:off x="1352" y="568"/>
                <a:ext cx="244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6" name="Rectangle 1097"/>
              <p:cNvSpPr>
                <a:spLocks noChangeArrowheads="1"/>
              </p:cNvSpPr>
              <p:nvPr/>
            </p:nvSpPr>
            <p:spPr bwMode="auto">
              <a:xfrm>
                <a:off x="1352" y="568"/>
                <a:ext cx="244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7" name="Rectangle 1096"/>
              <p:cNvSpPr>
                <a:spLocks noChangeArrowheads="1"/>
              </p:cNvSpPr>
              <p:nvPr/>
            </p:nvSpPr>
            <p:spPr bwMode="auto">
              <a:xfrm>
                <a:off x="570" y="2129"/>
                <a:ext cx="245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8" name="Rectangle 1095"/>
              <p:cNvSpPr>
                <a:spLocks noChangeArrowheads="1"/>
              </p:cNvSpPr>
              <p:nvPr/>
            </p:nvSpPr>
            <p:spPr bwMode="auto">
              <a:xfrm>
                <a:off x="570" y="2129"/>
                <a:ext cx="245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9" name="Rectangle 1094"/>
              <p:cNvSpPr>
                <a:spLocks noChangeArrowheads="1"/>
              </p:cNvSpPr>
              <p:nvPr/>
            </p:nvSpPr>
            <p:spPr bwMode="auto">
              <a:xfrm>
                <a:off x="570" y="1348"/>
                <a:ext cx="245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0" name="Rectangle 1093"/>
              <p:cNvSpPr>
                <a:spLocks noChangeArrowheads="1"/>
              </p:cNvSpPr>
              <p:nvPr/>
            </p:nvSpPr>
            <p:spPr bwMode="auto">
              <a:xfrm>
                <a:off x="570" y="1348"/>
                <a:ext cx="245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1" name="Rectangle 1092"/>
              <p:cNvSpPr>
                <a:spLocks noChangeArrowheads="1"/>
              </p:cNvSpPr>
              <p:nvPr/>
            </p:nvSpPr>
            <p:spPr bwMode="auto">
              <a:xfrm>
                <a:off x="570" y="2911"/>
                <a:ext cx="245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2" name="Rectangle 1091"/>
              <p:cNvSpPr>
                <a:spLocks noChangeArrowheads="1"/>
              </p:cNvSpPr>
              <p:nvPr/>
            </p:nvSpPr>
            <p:spPr bwMode="auto">
              <a:xfrm>
                <a:off x="570" y="2911"/>
                <a:ext cx="245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3" name="Rectangle 1090"/>
              <p:cNvSpPr>
                <a:spLocks noChangeArrowheads="1"/>
              </p:cNvSpPr>
              <p:nvPr/>
            </p:nvSpPr>
            <p:spPr bwMode="auto">
              <a:xfrm>
                <a:off x="570" y="568"/>
                <a:ext cx="245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4" name="Rectangle 1089"/>
              <p:cNvSpPr>
                <a:spLocks noChangeArrowheads="1"/>
              </p:cNvSpPr>
              <p:nvPr/>
            </p:nvSpPr>
            <p:spPr bwMode="auto">
              <a:xfrm>
                <a:off x="570" y="568"/>
                <a:ext cx="245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5" name="Freeform 1088"/>
              <p:cNvSpPr>
                <a:spLocks/>
              </p:cNvSpPr>
              <p:nvPr/>
            </p:nvSpPr>
            <p:spPr bwMode="auto">
              <a:xfrm>
                <a:off x="673" y="3014"/>
                <a:ext cx="39" cy="37"/>
              </a:xfrm>
              <a:custGeom>
                <a:avLst/>
                <a:gdLst>
                  <a:gd name="T0" fmla="*/ 20 w 39"/>
                  <a:gd name="T1" fmla="*/ 37 h 37"/>
                  <a:gd name="T2" fmla="*/ 24 w 39"/>
                  <a:gd name="T3" fmla="*/ 37 h 37"/>
                  <a:gd name="T4" fmla="*/ 27 w 39"/>
                  <a:gd name="T5" fmla="*/ 35 h 37"/>
                  <a:gd name="T6" fmla="*/ 31 w 39"/>
                  <a:gd name="T7" fmla="*/ 33 h 37"/>
                  <a:gd name="T8" fmla="*/ 33 w 39"/>
                  <a:gd name="T9" fmla="*/ 31 h 37"/>
                  <a:gd name="T10" fmla="*/ 37 w 39"/>
                  <a:gd name="T11" fmla="*/ 27 h 37"/>
                  <a:gd name="T12" fmla="*/ 37 w 39"/>
                  <a:gd name="T13" fmla="*/ 23 h 37"/>
                  <a:gd name="T14" fmla="*/ 39 w 39"/>
                  <a:gd name="T15" fmla="*/ 19 h 37"/>
                  <a:gd name="T16" fmla="*/ 37 w 39"/>
                  <a:gd name="T17" fmla="*/ 14 h 37"/>
                  <a:gd name="T18" fmla="*/ 37 w 39"/>
                  <a:gd name="T19" fmla="*/ 10 h 37"/>
                  <a:gd name="T20" fmla="*/ 33 w 39"/>
                  <a:gd name="T21" fmla="*/ 6 h 37"/>
                  <a:gd name="T22" fmla="*/ 31 w 39"/>
                  <a:gd name="T23" fmla="*/ 4 h 37"/>
                  <a:gd name="T24" fmla="*/ 27 w 39"/>
                  <a:gd name="T25" fmla="*/ 2 h 37"/>
                  <a:gd name="T26" fmla="*/ 24 w 39"/>
                  <a:gd name="T27" fmla="*/ 0 h 37"/>
                  <a:gd name="T28" fmla="*/ 20 w 39"/>
                  <a:gd name="T29" fmla="*/ 0 h 37"/>
                  <a:gd name="T30" fmla="*/ 20 w 39"/>
                  <a:gd name="T31" fmla="*/ 0 h 37"/>
                  <a:gd name="T32" fmla="*/ 14 w 39"/>
                  <a:gd name="T33" fmla="*/ 0 h 37"/>
                  <a:gd name="T34" fmla="*/ 10 w 39"/>
                  <a:gd name="T35" fmla="*/ 2 h 37"/>
                  <a:gd name="T36" fmla="*/ 6 w 39"/>
                  <a:gd name="T37" fmla="*/ 4 h 37"/>
                  <a:gd name="T38" fmla="*/ 4 w 39"/>
                  <a:gd name="T39" fmla="*/ 6 h 37"/>
                  <a:gd name="T40" fmla="*/ 2 w 39"/>
                  <a:gd name="T41" fmla="*/ 10 h 37"/>
                  <a:gd name="T42" fmla="*/ 0 w 39"/>
                  <a:gd name="T43" fmla="*/ 14 h 37"/>
                  <a:gd name="T44" fmla="*/ 0 w 39"/>
                  <a:gd name="T45" fmla="*/ 19 h 37"/>
                  <a:gd name="T46" fmla="*/ 0 w 39"/>
                  <a:gd name="T47" fmla="*/ 23 h 37"/>
                  <a:gd name="T48" fmla="*/ 2 w 39"/>
                  <a:gd name="T49" fmla="*/ 27 h 37"/>
                  <a:gd name="T50" fmla="*/ 4 w 39"/>
                  <a:gd name="T51" fmla="*/ 31 h 37"/>
                  <a:gd name="T52" fmla="*/ 6 w 39"/>
                  <a:gd name="T53" fmla="*/ 33 h 37"/>
                  <a:gd name="T54" fmla="*/ 10 w 39"/>
                  <a:gd name="T55" fmla="*/ 35 h 37"/>
                  <a:gd name="T56" fmla="*/ 14 w 39"/>
                  <a:gd name="T57" fmla="*/ 37 h 37"/>
                  <a:gd name="T58" fmla="*/ 20 w 39"/>
                  <a:gd name="T59" fmla="*/ 37 h 37"/>
                  <a:gd name="T60" fmla="*/ 20 w 39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7"/>
                  <a:gd name="T95" fmla="*/ 39 w 39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7">
                    <a:moveTo>
                      <a:pt x="20" y="37"/>
                    </a:moveTo>
                    <a:lnTo>
                      <a:pt x="24" y="37"/>
                    </a:lnTo>
                    <a:lnTo>
                      <a:pt x="27" y="35"/>
                    </a:lnTo>
                    <a:lnTo>
                      <a:pt x="31" y="33"/>
                    </a:lnTo>
                    <a:lnTo>
                      <a:pt x="33" y="31"/>
                    </a:lnTo>
                    <a:lnTo>
                      <a:pt x="37" y="27"/>
                    </a:lnTo>
                    <a:lnTo>
                      <a:pt x="37" y="23"/>
                    </a:lnTo>
                    <a:lnTo>
                      <a:pt x="39" y="19"/>
                    </a:lnTo>
                    <a:lnTo>
                      <a:pt x="37" y="14"/>
                    </a:lnTo>
                    <a:lnTo>
                      <a:pt x="37" y="10"/>
                    </a:lnTo>
                    <a:lnTo>
                      <a:pt x="33" y="6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10" y="35"/>
                    </a:lnTo>
                    <a:lnTo>
                      <a:pt x="14" y="37"/>
                    </a:lnTo>
                    <a:lnTo>
                      <a:pt x="20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6" name="Freeform 1087"/>
              <p:cNvSpPr>
                <a:spLocks/>
              </p:cNvSpPr>
              <p:nvPr/>
            </p:nvSpPr>
            <p:spPr bwMode="auto">
              <a:xfrm>
                <a:off x="693" y="3014"/>
                <a:ext cx="19" cy="37"/>
              </a:xfrm>
              <a:custGeom>
                <a:avLst/>
                <a:gdLst>
                  <a:gd name="T0" fmla="*/ 0 w 10"/>
                  <a:gd name="T1" fmla="*/ 140 h 19"/>
                  <a:gd name="T2" fmla="*/ 8 w 10"/>
                  <a:gd name="T3" fmla="*/ 140 h 19"/>
                  <a:gd name="T4" fmla="*/ 21 w 10"/>
                  <a:gd name="T5" fmla="*/ 140 h 19"/>
                  <a:gd name="T6" fmla="*/ 36 w 10"/>
                  <a:gd name="T7" fmla="*/ 132 h 19"/>
                  <a:gd name="T8" fmla="*/ 40 w 10"/>
                  <a:gd name="T9" fmla="*/ 125 h 19"/>
                  <a:gd name="T10" fmla="*/ 53 w 10"/>
                  <a:gd name="T11" fmla="*/ 109 h 19"/>
                  <a:gd name="T12" fmla="*/ 61 w 10"/>
                  <a:gd name="T13" fmla="*/ 103 h 19"/>
                  <a:gd name="T14" fmla="*/ 61 w 10"/>
                  <a:gd name="T15" fmla="*/ 88 h 19"/>
                  <a:gd name="T16" fmla="*/ 68 w 10"/>
                  <a:gd name="T17" fmla="*/ 72 h 19"/>
                  <a:gd name="T18" fmla="*/ 68 w 10"/>
                  <a:gd name="T19" fmla="*/ 68 h 19"/>
                  <a:gd name="T20" fmla="*/ 61 w 10"/>
                  <a:gd name="T21" fmla="*/ 53 h 19"/>
                  <a:gd name="T22" fmla="*/ 61 w 10"/>
                  <a:gd name="T23" fmla="*/ 37 h 19"/>
                  <a:gd name="T24" fmla="*/ 53 w 10"/>
                  <a:gd name="T25" fmla="*/ 31 h 19"/>
                  <a:gd name="T26" fmla="*/ 40 w 10"/>
                  <a:gd name="T27" fmla="*/ 16 h 19"/>
                  <a:gd name="T28" fmla="*/ 36 w 10"/>
                  <a:gd name="T29" fmla="*/ 8 h 19"/>
                  <a:gd name="T30" fmla="*/ 21 w 10"/>
                  <a:gd name="T31" fmla="*/ 0 h 19"/>
                  <a:gd name="T32" fmla="*/ 8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1" y="19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7" name="Freeform 1086"/>
              <p:cNvSpPr>
                <a:spLocks/>
              </p:cNvSpPr>
              <p:nvPr/>
            </p:nvSpPr>
            <p:spPr bwMode="auto">
              <a:xfrm>
                <a:off x="673" y="3014"/>
                <a:ext cx="20" cy="37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32 w 10"/>
                  <a:gd name="T7" fmla="*/ 8 h 19"/>
                  <a:gd name="T8" fmla="*/ 24 w 10"/>
                  <a:gd name="T9" fmla="*/ 16 h 19"/>
                  <a:gd name="T10" fmla="*/ 16 w 10"/>
                  <a:gd name="T11" fmla="*/ 31 h 19"/>
                  <a:gd name="T12" fmla="*/ 8 w 10"/>
                  <a:gd name="T13" fmla="*/ 37 h 19"/>
                  <a:gd name="T14" fmla="*/ 0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0 w 10"/>
                  <a:gd name="T21" fmla="*/ 88 h 19"/>
                  <a:gd name="T22" fmla="*/ 8 w 10"/>
                  <a:gd name="T23" fmla="*/ 103 h 19"/>
                  <a:gd name="T24" fmla="*/ 16 w 10"/>
                  <a:gd name="T25" fmla="*/ 109 h 19"/>
                  <a:gd name="T26" fmla="*/ 24 w 10"/>
                  <a:gd name="T27" fmla="*/ 125 h 19"/>
                  <a:gd name="T28" fmla="*/ 32 w 10"/>
                  <a:gd name="T29" fmla="*/ 132 h 19"/>
                  <a:gd name="T30" fmla="*/ 48 w 10"/>
                  <a:gd name="T31" fmla="*/ 140 h 19"/>
                  <a:gd name="T32" fmla="*/ 64 w 10"/>
                  <a:gd name="T33" fmla="*/ 140 h 19"/>
                  <a:gd name="T34" fmla="*/ 80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8" name="Freeform 1085"/>
              <p:cNvSpPr>
                <a:spLocks/>
              </p:cNvSpPr>
              <p:nvPr/>
            </p:nvSpPr>
            <p:spPr bwMode="auto">
              <a:xfrm>
                <a:off x="1454" y="3014"/>
                <a:ext cx="40" cy="37"/>
              </a:xfrm>
              <a:custGeom>
                <a:avLst/>
                <a:gdLst>
                  <a:gd name="T0" fmla="*/ 20 w 40"/>
                  <a:gd name="T1" fmla="*/ 37 h 37"/>
                  <a:gd name="T2" fmla="*/ 24 w 40"/>
                  <a:gd name="T3" fmla="*/ 37 h 37"/>
                  <a:gd name="T4" fmla="*/ 28 w 40"/>
                  <a:gd name="T5" fmla="*/ 35 h 37"/>
                  <a:gd name="T6" fmla="*/ 32 w 40"/>
                  <a:gd name="T7" fmla="*/ 33 h 37"/>
                  <a:gd name="T8" fmla="*/ 36 w 40"/>
                  <a:gd name="T9" fmla="*/ 31 h 37"/>
                  <a:gd name="T10" fmla="*/ 38 w 40"/>
                  <a:gd name="T11" fmla="*/ 27 h 37"/>
                  <a:gd name="T12" fmla="*/ 40 w 40"/>
                  <a:gd name="T13" fmla="*/ 23 h 37"/>
                  <a:gd name="T14" fmla="*/ 40 w 40"/>
                  <a:gd name="T15" fmla="*/ 19 h 37"/>
                  <a:gd name="T16" fmla="*/ 40 w 40"/>
                  <a:gd name="T17" fmla="*/ 14 h 37"/>
                  <a:gd name="T18" fmla="*/ 38 w 40"/>
                  <a:gd name="T19" fmla="*/ 10 h 37"/>
                  <a:gd name="T20" fmla="*/ 36 w 40"/>
                  <a:gd name="T21" fmla="*/ 6 h 37"/>
                  <a:gd name="T22" fmla="*/ 32 w 40"/>
                  <a:gd name="T23" fmla="*/ 4 h 37"/>
                  <a:gd name="T24" fmla="*/ 28 w 40"/>
                  <a:gd name="T25" fmla="*/ 2 h 37"/>
                  <a:gd name="T26" fmla="*/ 24 w 40"/>
                  <a:gd name="T27" fmla="*/ 0 h 37"/>
                  <a:gd name="T28" fmla="*/ 20 w 40"/>
                  <a:gd name="T29" fmla="*/ 0 h 37"/>
                  <a:gd name="T30" fmla="*/ 20 w 40"/>
                  <a:gd name="T31" fmla="*/ 0 h 37"/>
                  <a:gd name="T32" fmla="*/ 16 w 40"/>
                  <a:gd name="T33" fmla="*/ 0 h 37"/>
                  <a:gd name="T34" fmla="*/ 12 w 40"/>
                  <a:gd name="T35" fmla="*/ 2 h 37"/>
                  <a:gd name="T36" fmla="*/ 8 w 40"/>
                  <a:gd name="T37" fmla="*/ 4 h 37"/>
                  <a:gd name="T38" fmla="*/ 4 w 40"/>
                  <a:gd name="T39" fmla="*/ 6 h 37"/>
                  <a:gd name="T40" fmla="*/ 2 w 40"/>
                  <a:gd name="T41" fmla="*/ 10 h 37"/>
                  <a:gd name="T42" fmla="*/ 0 w 40"/>
                  <a:gd name="T43" fmla="*/ 14 h 37"/>
                  <a:gd name="T44" fmla="*/ 0 w 40"/>
                  <a:gd name="T45" fmla="*/ 19 h 37"/>
                  <a:gd name="T46" fmla="*/ 0 w 40"/>
                  <a:gd name="T47" fmla="*/ 23 h 37"/>
                  <a:gd name="T48" fmla="*/ 2 w 40"/>
                  <a:gd name="T49" fmla="*/ 27 h 37"/>
                  <a:gd name="T50" fmla="*/ 4 w 40"/>
                  <a:gd name="T51" fmla="*/ 31 h 37"/>
                  <a:gd name="T52" fmla="*/ 8 w 40"/>
                  <a:gd name="T53" fmla="*/ 33 h 37"/>
                  <a:gd name="T54" fmla="*/ 12 w 40"/>
                  <a:gd name="T55" fmla="*/ 35 h 37"/>
                  <a:gd name="T56" fmla="*/ 16 w 40"/>
                  <a:gd name="T57" fmla="*/ 37 h 37"/>
                  <a:gd name="T58" fmla="*/ 20 w 40"/>
                  <a:gd name="T59" fmla="*/ 37 h 37"/>
                  <a:gd name="T60" fmla="*/ 20 w 40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7"/>
                  <a:gd name="T95" fmla="*/ 40 w 40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7">
                    <a:moveTo>
                      <a:pt x="20" y="37"/>
                    </a:moveTo>
                    <a:lnTo>
                      <a:pt x="24" y="37"/>
                    </a:lnTo>
                    <a:lnTo>
                      <a:pt x="28" y="35"/>
                    </a:lnTo>
                    <a:lnTo>
                      <a:pt x="32" y="33"/>
                    </a:lnTo>
                    <a:lnTo>
                      <a:pt x="36" y="31"/>
                    </a:lnTo>
                    <a:lnTo>
                      <a:pt x="38" y="27"/>
                    </a:lnTo>
                    <a:lnTo>
                      <a:pt x="40" y="23"/>
                    </a:lnTo>
                    <a:lnTo>
                      <a:pt x="40" y="19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8" y="33"/>
                    </a:lnTo>
                    <a:lnTo>
                      <a:pt x="12" y="35"/>
                    </a:lnTo>
                    <a:lnTo>
                      <a:pt x="16" y="37"/>
                    </a:lnTo>
                    <a:lnTo>
                      <a:pt x="20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99" name="Freeform 1084"/>
              <p:cNvSpPr>
                <a:spLocks/>
              </p:cNvSpPr>
              <p:nvPr/>
            </p:nvSpPr>
            <p:spPr bwMode="auto">
              <a:xfrm>
                <a:off x="1474" y="3014"/>
                <a:ext cx="20" cy="37"/>
              </a:xfrm>
              <a:custGeom>
                <a:avLst/>
                <a:gdLst>
                  <a:gd name="T0" fmla="*/ 0 w 10"/>
                  <a:gd name="T1" fmla="*/ 140 h 19"/>
                  <a:gd name="T2" fmla="*/ 16 w 10"/>
                  <a:gd name="T3" fmla="*/ 140 h 19"/>
                  <a:gd name="T4" fmla="*/ 32 w 10"/>
                  <a:gd name="T5" fmla="*/ 140 h 19"/>
                  <a:gd name="T6" fmla="*/ 40 w 10"/>
                  <a:gd name="T7" fmla="*/ 132 h 19"/>
                  <a:gd name="T8" fmla="*/ 56 w 10"/>
                  <a:gd name="T9" fmla="*/ 125 h 19"/>
                  <a:gd name="T10" fmla="*/ 64 w 10"/>
                  <a:gd name="T11" fmla="*/ 109 h 19"/>
                  <a:gd name="T12" fmla="*/ 72 w 10"/>
                  <a:gd name="T13" fmla="*/ 103 h 19"/>
                  <a:gd name="T14" fmla="*/ 80 w 10"/>
                  <a:gd name="T15" fmla="*/ 88 h 19"/>
                  <a:gd name="T16" fmla="*/ 80 w 10"/>
                  <a:gd name="T17" fmla="*/ 72 h 19"/>
                  <a:gd name="T18" fmla="*/ 80 w 10"/>
                  <a:gd name="T19" fmla="*/ 68 h 19"/>
                  <a:gd name="T20" fmla="*/ 80 w 10"/>
                  <a:gd name="T21" fmla="*/ 53 h 19"/>
                  <a:gd name="T22" fmla="*/ 72 w 10"/>
                  <a:gd name="T23" fmla="*/ 37 h 19"/>
                  <a:gd name="T24" fmla="*/ 64 w 10"/>
                  <a:gd name="T25" fmla="*/ 31 h 19"/>
                  <a:gd name="T26" fmla="*/ 56 w 10"/>
                  <a:gd name="T27" fmla="*/ 16 h 19"/>
                  <a:gd name="T28" fmla="*/ 40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0" name="Freeform 1083"/>
              <p:cNvSpPr>
                <a:spLocks/>
              </p:cNvSpPr>
              <p:nvPr/>
            </p:nvSpPr>
            <p:spPr bwMode="auto">
              <a:xfrm>
                <a:off x="1454" y="3014"/>
                <a:ext cx="20" cy="37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40 w 10"/>
                  <a:gd name="T7" fmla="*/ 8 h 19"/>
                  <a:gd name="T8" fmla="*/ 24 w 10"/>
                  <a:gd name="T9" fmla="*/ 16 h 19"/>
                  <a:gd name="T10" fmla="*/ 16 w 10"/>
                  <a:gd name="T11" fmla="*/ 31 h 19"/>
                  <a:gd name="T12" fmla="*/ 8 w 10"/>
                  <a:gd name="T13" fmla="*/ 37 h 19"/>
                  <a:gd name="T14" fmla="*/ 0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0 w 10"/>
                  <a:gd name="T21" fmla="*/ 88 h 19"/>
                  <a:gd name="T22" fmla="*/ 8 w 10"/>
                  <a:gd name="T23" fmla="*/ 103 h 19"/>
                  <a:gd name="T24" fmla="*/ 16 w 10"/>
                  <a:gd name="T25" fmla="*/ 109 h 19"/>
                  <a:gd name="T26" fmla="*/ 24 w 10"/>
                  <a:gd name="T27" fmla="*/ 125 h 19"/>
                  <a:gd name="T28" fmla="*/ 40 w 10"/>
                  <a:gd name="T29" fmla="*/ 132 h 19"/>
                  <a:gd name="T30" fmla="*/ 48 w 10"/>
                  <a:gd name="T31" fmla="*/ 140 h 19"/>
                  <a:gd name="T32" fmla="*/ 64 w 10"/>
                  <a:gd name="T33" fmla="*/ 140 h 19"/>
                  <a:gd name="T34" fmla="*/ 80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1" name="Freeform 1082"/>
              <p:cNvSpPr>
                <a:spLocks/>
              </p:cNvSpPr>
              <p:nvPr/>
            </p:nvSpPr>
            <p:spPr bwMode="auto">
              <a:xfrm>
                <a:off x="2236" y="3014"/>
                <a:ext cx="39" cy="37"/>
              </a:xfrm>
              <a:custGeom>
                <a:avLst/>
                <a:gdLst>
                  <a:gd name="T0" fmla="*/ 19 w 39"/>
                  <a:gd name="T1" fmla="*/ 37 h 37"/>
                  <a:gd name="T2" fmla="*/ 25 w 39"/>
                  <a:gd name="T3" fmla="*/ 37 h 37"/>
                  <a:gd name="T4" fmla="*/ 29 w 39"/>
                  <a:gd name="T5" fmla="*/ 35 h 37"/>
                  <a:gd name="T6" fmla="*/ 31 w 39"/>
                  <a:gd name="T7" fmla="*/ 33 h 37"/>
                  <a:gd name="T8" fmla="*/ 35 w 39"/>
                  <a:gd name="T9" fmla="*/ 31 h 37"/>
                  <a:gd name="T10" fmla="*/ 37 w 39"/>
                  <a:gd name="T11" fmla="*/ 27 h 37"/>
                  <a:gd name="T12" fmla="*/ 39 w 39"/>
                  <a:gd name="T13" fmla="*/ 23 h 37"/>
                  <a:gd name="T14" fmla="*/ 39 w 39"/>
                  <a:gd name="T15" fmla="*/ 19 h 37"/>
                  <a:gd name="T16" fmla="*/ 39 w 39"/>
                  <a:gd name="T17" fmla="*/ 14 h 37"/>
                  <a:gd name="T18" fmla="*/ 37 w 39"/>
                  <a:gd name="T19" fmla="*/ 10 h 37"/>
                  <a:gd name="T20" fmla="*/ 35 w 39"/>
                  <a:gd name="T21" fmla="*/ 6 h 37"/>
                  <a:gd name="T22" fmla="*/ 31 w 39"/>
                  <a:gd name="T23" fmla="*/ 4 h 37"/>
                  <a:gd name="T24" fmla="*/ 29 w 39"/>
                  <a:gd name="T25" fmla="*/ 2 h 37"/>
                  <a:gd name="T26" fmla="*/ 25 w 39"/>
                  <a:gd name="T27" fmla="*/ 0 h 37"/>
                  <a:gd name="T28" fmla="*/ 19 w 39"/>
                  <a:gd name="T29" fmla="*/ 0 h 37"/>
                  <a:gd name="T30" fmla="*/ 19 w 39"/>
                  <a:gd name="T31" fmla="*/ 0 h 37"/>
                  <a:gd name="T32" fmla="*/ 15 w 39"/>
                  <a:gd name="T33" fmla="*/ 0 h 37"/>
                  <a:gd name="T34" fmla="*/ 11 w 39"/>
                  <a:gd name="T35" fmla="*/ 2 h 37"/>
                  <a:gd name="T36" fmla="*/ 8 w 39"/>
                  <a:gd name="T37" fmla="*/ 4 h 37"/>
                  <a:gd name="T38" fmla="*/ 6 w 39"/>
                  <a:gd name="T39" fmla="*/ 6 h 37"/>
                  <a:gd name="T40" fmla="*/ 2 w 39"/>
                  <a:gd name="T41" fmla="*/ 10 h 37"/>
                  <a:gd name="T42" fmla="*/ 2 w 39"/>
                  <a:gd name="T43" fmla="*/ 14 h 37"/>
                  <a:gd name="T44" fmla="*/ 0 w 39"/>
                  <a:gd name="T45" fmla="*/ 19 h 37"/>
                  <a:gd name="T46" fmla="*/ 2 w 39"/>
                  <a:gd name="T47" fmla="*/ 23 h 37"/>
                  <a:gd name="T48" fmla="*/ 2 w 39"/>
                  <a:gd name="T49" fmla="*/ 27 h 37"/>
                  <a:gd name="T50" fmla="*/ 6 w 39"/>
                  <a:gd name="T51" fmla="*/ 31 h 37"/>
                  <a:gd name="T52" fmla="*/ 8 w 39"/>
                  <a:gd name="T53" fmla="*/ 33 h 37"/>
                  <a:gd name="T54" fmla="*/ 11 w 39"/>
                  <a:gd name="T55" fmla="*/ 35 h 37"/>
                  <a:gd name="T56" fmla="*/ 15 w 39"/>
                  <a:gd name="T57" fmla="*/ 37 h 37"/>
                  <a:gd name="T58" fmla="*/ 19 w 39"/>
                  <a:gd name="T59" fmla="*/ 37 h 37"/>
                  <a:gd name="T60" fmla="*/ 19 w 39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7"/>
                  <a:gd name="T95" fmla="*/ 39 w 39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7">
                    <a:moveTo>
                      <a:pt x="19" y="37"/>
                    </a:moveTo>
                    <a:lnTo>
                      <a:pt x="25" y="37"/>
                    </a:lnTo>
                    <a:lnTo>
                      <a:pt x="29" y="35"/>
                    </a:lnTo>
                    <a:lnTo>
                      <a:pt x="31" y="33"/>
                    </a:lnTo>
                    <a:lnTo>
                      <a:pt x="35" y="31"/>
                    </a:lnTo>
                    <a:lnTo>
                      <a:pt x="37" y="27"/>
                    </a:lnTo>
                    <a:lnTo>
                      <a:pt x="39" y="23"/>
                    </a:lnTo>
                    <a:lnTo>
                      <a:pt x="39" y="19"/>
                    </a:lnTo>
                    <a:lnTo>
                      <a:pt x="39" y="14"/>
                    </a:lnTo>
                    <a:lnTo>
                      <a:pt x="37" y="10"/>
                    </a:lnTo>
                    <a:lnTo>
                      <a:pt x="35" y="6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0" y="19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6" y="31"/>
                    </a:lnTo>
                    <a:lnTo>
                      <a:pt x="8" y="33"/>
                    </a:lnTo>
                    <a:lnTo>
                      <a:pt x="11" y="35"/>
                    </a:lnTo>
                    <a:lnTo>
                      <a:pt x="15" y="37"/>
                    </a:lnTo>
                    <a:lnTo>
                      <a:pt x="19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2" name="Freeform 1081"/>
              <p:cNvSpPr>
                <a:spLocks/>
              </p:cNvSpPr>
              <p:nvPr/>
            </p:nvSpPr>
            <p:spPr bwMode="auto">
              <a:xfrm>
                <a:off x="2255" y="3014"/>
                <a:ext cx="20" cy="37"/>
              </a:xfrm>
              <a:custGeom>
                <a:avLst/>
                <a:gdLst>
                  <a:gd name="T0" fmla="*/ 0 w 10"/>
                  <a:gd name="T1" fmla="*/ 140 h 19"/>
                  <a:gd name="T2" fmla="*/ 16 w 10"/>
                  <a:gd name="T3" fmla="*/ 140 h 19"/>
                  <a:gd name="T4" fmla="*/ 32 w 10"/>
                  <a:gd name="T5" fmla="*/ 140 h 19"/>
                  <a:gd name="T6" fmla="*/ 48 w 10"/>
                  <a:gd name="T7" fmla="*/ 132 h 19"/>
                  <a:gd name="T8" fmla="*/ 56 w 10"/>
                  <a:gd name="T9" fmla="*/ 125 h 19"/>
                  <a:gd name="T10" fmla="*/ 64 w 10"/>
                  <a:gd name="T11" fmla="*/ 109 h 19"/>
                  <a:gd name="T12" fmla="*/ 72 w 10"/>
                  <a:gd name="T13" fmla="*/ 103 h 19"/>
                  <a:gd name="T14" fmla="*/ 80 w 10"/>
                  <a:gd name="T15" fmla="*/ 88 h 19"/>
                  <a:gd name="T16" fmla="*/ 80 w 10"/>
                  <a:gd name="T17" fmla="*/ 72 h 19"/>
                  <a:gd name="T18" fmla="*/ 80 w 10"/>
                  <a:gd name="T19" fmla="*/ 68 h 19"/>
                  <a:gd name="T20" fmla="*/ 80 w 10"/>
                  <a:gd name="T21" fmla="*/ 53 h 19"/>
                  <a:gd name="T22" fmla="*/ 72 w 10"/>
                  <a:gd name="T23" fmla="*/ 37 h 19"/>
                  <a:gd name="T24" fmla="*/ 64 w 10"/>
                  <a:gd name="T25" fmla="*/ 31 h 19"/>
                  <a:gd name="T26" fmla="*/ 56 w 10"/>
                  <a:gd name="T27" fmla="*/ 16 h 19"/>
                  <a:gd name="T28" fmla="*/ 48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6" y="18"/>
                    </a:lnTo>
                    <a:lnTo>
                      <a:pt x="7" y="17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3" name="Freeform 1080"/>
              <p:cNvSpPr>
                <a:spLocks/>
              </p:cNvSpPr>
              <p:nvPr/>
            </p:nvSpPr>
            <p:spPr bwMode="auto">
              <a:xfrm>
                <a:off x="2236" y="3014"/>
                <a:ext cx="19" cy="37"/>
              </a:xfrm>
              <a:custGeom>
                <a:avLst/>
                <a:gdLst>
                  <a:gd name="T0" fmla="*/ 68 w 10"/>
                  <a:gd name="T1" fmla="*/ 0 h 19"/>
                  <a:gd name="T2" fmla="*/ 53 w 10"/>
                  <a:gd name="T3" fmla="*/ 0 h 19"/>
                  <a:gd name="T4" fmla="*/ 47 w 10"/>
                  <a:gd name="T5" fmla="*/ 0 h 19"/>
                  <a:gd name="T6" fmla="*/ 36 w 10"/>
                  <a:gd name="T7" fmla="*/ 8 h 19"/>
                  <a:gd name="T8" fmla="*/ 28 w 10"/>
                  <a:gd name="T9" fmla="*/ 16 h 19"/>
                  <a:gd name="T10" fmla="*/ 15 w 10"/>
                  <a:gd name="T11" fmla="*/ 31 h 19"/>
                  <a:gd name="T12" fmla="*/ 8 w 10"/>
                  <a:gd name="T13" fmla="*/ 37 h 19"/>
                  <a:gd name="T14" fmla="*/ 8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8 w 10"/>
                  <a:gd name="T21" fmla="*/ 88 h 19"/>
                  <a:gd name="T22" fmla="*/ 8 w 10"/>
                  <a:gd name="T23" fmla="*/ 103 h 19"/>
                  <a:gd name="T24" fmla="*/ 15 w 10"/>
                  <a:gd name="T25" fmla="*/ 109 h 19"/>
                  <a:gd name="T26" fmla="*/ 28 w 10"/>
                  <a:gd name="T27" fmla="*/ 125 h 19"/>
                  <a:gd name="T28" fmla="*/ 36 w 10"/>
                  <a:gd name="T29" fmla="*/ 132 h 19"/>
                  <a:gd name="T30" fmla="*/ 47 w 10"/>
                  <a:gd name="T31" fmla="*/ 140 h 19"/>
                  <a:gd name="T32" fmla="*/ 53 w 10"/>
                  <a:gd name="T33" fmla="*/ 140 h 19"/>
                  <a:gd name="T34" fmla="*/ 68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4" name="Freeform 1079"/>
              <p:cNvSpPr>
                <a:spLocks/>
              </p:cNvSpPr>
              <p:nvPr/>
            </p:nvSpPr>
            <p:spPr bwMode="auto">
              <a:xfrm>
                <a:off x="3019" y="3014"/>
                <a:ext cx="39" cy="37"/>
              </a:xfrm>
              <a:custGeom>
                <a:avLst/>
                <a:gdLst>
                  <a:gd name="T0" fmla="*/ 20 w 39"/>
                  <a:gd name="T1" fmla="*/ 37 h 37"/>
                  <a:gd name="T2" fmla="*/ 24 w 39"/>
                  <a:gd name="T3" fmla="*/ 37 h 37"/>
                  <a:gd name="T4" fmla="*/ 28 w 39"/>
                  <a:gd name="T5" fmla="*/ 35 h 37"/>
                  <a:gd name="T6" fmla="*/ 32 w 39"/>
                  <a:gd name="T7" fmla="*/ 33 h 37"/>
                  <a:gd name="T8" fmla="*/ 34 w 39"/>
                  <a:gd name="T9" fmla="*/ 31 h 37"/>
                  <a:gd name="T10" fmla="*/ 37 w 39"/>
                  <a:gd name="T11" fmla="*/ 27 h 37"/>
                  <a:gd name="T12" fmla="*/ 37 w 39"/>
                  <a:gd name="T13" fmla="*/ 23 h 37"/>
                  <a:gd name="T14" fmla="*/ 39 w 39"/>
                  <a:gd name="T15" fmla="*/ 19 h 37"/>
                  <a:gd name="T16" fmla="*/ 37 w 39"/>
                  <a:gd name="T17" fmla="*/ 14 h 37"/>
                  <a:gd name="T18" fmla="*/ 37 w 39"/>
                  <a:gd name="T19" fmla="*/ 10 h 37"/>
                  <a:gd name="T20" fmla="*/ 34 w 39"/>
                  <a:gd name="T21" fmla="*/ 6 h 37"/>
                  <a:gd name="T22" fmla="*/ 32 w 39"/>
                  <a:gd name="T23" fmla="*/ 4 h 37"/>
                  <a:gd name="T24" fmla="*/ 28 w 39"/>
                  <a:gd name="T25" fmla="*/ 2 h 37"/>
                  <a:gd name="T26" fmla="*/ 24 w 39"/>
                  <a:gd name="T27" fmla="*/ 0 h 37"/>
                  <a:gd name="T28" fmla="*/ 20 w 39"/>
                  <a:gd name="T29" fmla="*/ 0 h 37"/>
                  <a:gd name="T30" fmla="*/ 20 w 39"/>
                  <a:gd name="T31" fmla="*/ 0 h 37"/>
                  <a:gd name="T32" fmla="*/ 14 w 39"/>
                  <a:gd name="T33" fmla="*/ 0 h 37"/>
                  <a:gd name="T34" fmla="*/ 10 w 39"/>
                  <a:gd name="T35" fmla="*/ 2 h 37"/>
                  <a:gd name="T36" fmla="*/ 6 w 39"/>
                  <a:gd name="T37" fmla="*/ 4 h 37"/>
                  <a:gd name="T38" fmla="*/ 4 w 39"/>
                  <a:gd name="T39" fmla="*/ 6 h 37"/>
                  <a:gd name="T40" fmla="*/ 2 w 39"/>
                  <a:gd name="T41" fmla="*/ 10 h 37"/>
                  <a:gd name="T42" fmla="*/ 0 w 39"/>
                  <a:gd name="T43" fmla="*/ 14 h 37"/>
                  <a:gd name="T44" fmla="*/ 0 w 39"/>
                  <a:gd name="T45" fmla="*/ 19 h 37"/>
                  <a:gd name="T46" fmla="*/ 0 w 39"/>
                  <a:gd name="T47" fmla="*/ 23 h 37"/>
                  <a:gd name="T48" fmla="*/ 2 w 39"/>
                  <a:gd name="T49" fmla="*/ 27 h 37"/>
                  <a:gd name="T50" fmla="*/ 4 w 39"/>
                  <a:gd name="T51" fmla="*/ 31 h 37"/>
                  <a:gd name="T52" fmla="*/ 6 w 39"/>
                  <a:gd name="T53" fmla="*/ 33 h 37"/>
                  <a:gd name="T54" fmla="*/ 10 w 39"/>
                  <a:gd name="T55" fmla="*/ 35 h 37"/>
                  <a:gd name="T56" fmla="*/ 14 w 39"/>
                  <a:gd name="T57" fmla="*/ 37 h 37"/>
                  <a:gd name="T58" fmla="*/ 20 w 39"/>
                  <a:gd name="T59" fmla="*/ 37 h 37"/>
                  <a:gd name="T60" fmla="*/ 20 w 39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7"/>
                  <a:gd name="T95" fmla="*/ 39 w 39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7">
                    <a:moveTo>
                      <a:pt x="20" y="37"/>
                    </a:moveTo>
                    <a:lnTo>
                      <a:pt x="24" y="37"/>
                    </a:lnTo>
                    <a:lnTo>
                      <a:pt x="28" y="35"/>
                    </a:lnTo>
                    <a:lnTo>
                      <a:pt x="32" y="33"/>
                    </a:lnTo>
                    <a:lnTo>
                      <a:pt x="34" y="31"/>
                    </a:lnTo>
                    <a:lnTo>
                      <a:pt x="37" y="27"/>
                    </a:lnTo>
                    <a:lnTo>
                      <a:pt x="37" y="23"/>
                    </a:lnTo>
                    <a:lnTo>
                      <a:pt x="39" y="19"/>
                    </a:lnTo>
                    <a:lnTo>
                      <a:pt x="37" y="14"/>
                    </a:lnTo>
                    <a:lnTo>
                      <a:pt x="37" y="10"/>
                    </a:lnTo>
                    <a:lnTo>
                      <a:pt x="34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10" y="35"/>
                    </a:lnTo>
                    <a:lnTo>
                      <a:pt x="14" y="37"/>
                    </a:lnTo>
                    <a:lnTo>
                      <a:pt x="20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5" name="Freeform 1078"/>
              <p:cNvSpPr>
                <a:spLocks/>
              </p:cNvSpPr>
              <p:nvPr/>
            </p:nvSpPr>
            <p:spPr bwMode="auto">
              <a:xfrm>
                <a:off x="3039" y="3014"/>
                <a:ext cx="19" cy="37"/>
              </a:xfrm>
              <a:custGeom>
                <a:avLst/>
                <a:gdLst>
                  <a:gd name="T0" fmla="*/ 0 w 10"/>
                  <a:gd name="T1" fmla="*/ 140 h 19"/>
                  <a:gd name="T2" fmla="*/ 8 w 10"/>
                  <a:gd name="T3" fmla="*/ 140 h 19"/>
                  <a:gd name="T4" fmla="*/ 21 w 10"/>
                  <a:gd name="T5" fmla="*/ 140 h 19"/>
                  <a:gd name="T6" fmla="*/ 36 w 10"/>
                  <a:gd name="T7" fmla="*/ 132 h 19"/>
                  <a:gd name="T8" fmla="*/ 40 w 10"/>
                  <a:gd name="T9" fmla="*/ 125 h 19"/>
                  <a:gd name="T10" fmla="*/ 53 w 10"/>
                  <a:gd name="T11" fmla="*/ 109 h 19"/>
                  <a:gd name="T12" fmla="*/ 61 w 10"/>
                  <a:gd name="T13" fmla="*/ 103 h 19"/>
                  <a:gd name="T14" fmla="*/ 61 w 10"/>
                  <a:gd name="T15" fmla="*/ 88 h 19"/>
                  <a:gd name="T16" fmla="*/ 68 w 10"/>
                  <a:gd name="T17" fmla="*/ 72 h 19"/>
                  <a:gd name="T18" fmla="*/ 68 w 10"/>
                  <a:gd name="T19" fmla="*/ 68 h 19"/>
                  <a:gd name="T20" fmla="*/ 61 w 10"/>
                  <a:gd name="T21" fmla="*/ 53 h 19"/>
                  <a:gd name="T22" fmla="*/ 61 w 10"/>
                  <a:gd name="T23" fmla="*/ 37 h 19"/>
                  <a:gd name="T24" fmla="*/ 53 w 10"/>
                  <a:gd name="T25" fmla="*/ 31 h 19"/>
                  <a:gd name="T26" fmla="*/ 40 w 10"/>
                  <a:gd name="T27" fmla="*/ 16 h 19"/>
                  <a:gd name="T28" fmla="*/ 36 w 10"/>
                  <a:gd name="T29" fmla="*/ 8 h 19"/>
                  <a:gd name="T30" fmla="*/ 21 w 10"/>
                  <a:gd name="T31" fmla="*/ 0 h 19"/>
                  <a:gd name="T32" fmla="*/ 8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1" y="19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6" name="Freeform 1077"/>
              <p:cNvSpPr>
                <a:spLocks/>
              </p:cNvSpPr>
              <p:nvPr/>
            </p:nvSpPr>
            <p:spPr bwMode="auto">
              <a:xfrm>
                <a:off x="3019" y="3014"/>
                <a:ext cx="20" cy="37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32 w 10"/>
                  <a:gd name="T7" fmla="*/ 8 h 19"/>
                  <a:gd name="T8" fmla="*/ 24 w 10"/>
                  <a:gd name="T9" fmla="*/ 16 h 19"/>
                  <a:gd name="T10" fmla="*/ 16 w 10"/>
                  <a:gd name="T11" fmla="*/ 31 h 19"/>
                  <a:gd name="T12" fmla="*/ 8 w 10"/>
                  <a:gd name="T13" fmla="*/ 37 h 19"/>
                  <a:gd name="T14" fmla="*/ 0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0 w 10"/>
                  <a:gd name="T21" fmla="*/ 88 h 19"/>
                  <a:gd name="T22" fmla="*/ 8 w 10"/>
                  <a:gd name="T23" fmla="*/ 103 h 19"/>
                  <a:gd name="T24" fmla="*/ 16 w 10"/>
                  <a:gd name="T25" fmla="*/ 109 h 19"/>
                  <a:gd name="T26" fmla="*/ 24 w 10"/>
                  <a:gd name="T27" fmla="*/ 125 h 19"/>
                  <a:gd name="T28" fmla="*/ 32 w 10"/>
                  <a:gd name="T29" fmla="*/ 132 h 19"/>
                  <a:gd name="T30" fmla="*/ 48 w 10"/>
                  <a:gd name="T31" fmla="*/ 140 h 19"/>
                  <a:gd name="T32" fmla="*/ 64 w 10"/>
                  <a:gd name="T33" fmla="*/ 140 h 19"/>
                  <a:gd name="T34" fmla="*/ 80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7" name="Freeform 1076"/>
              <p:cNvSpPr>
                <a:spLocks/>
              </p:cNvSpPr>
              <p:nvPr/>
            </p:nvSpPr>
            <p:spPr bwMode="auto">
              <a:xfrm>
                <a:off x="3800" y="3014"/>
                <a:ext cx="40" cy="37"/>
              </a:xfrm>
              <a:custGeom>
                <a:avLst/>
                <a:gdLst>
                  <a:gd name="T0" fmla="*/ 20 w 40"/>
                  <a:gd name="T1" fmla="*/ 37 h 37"/>
                  <a:gd name="T2" fmla="*/ 24 w 40"/>
                  <a:gd name="T3" fmla="*/ 37 h 37"/>
                  <a:gd name="T4" fmla="*/ 28 w 40"/>
                  <a:gd name="T5" fmla="*/ 35 h 37"/>
                  <a:gd name="T6" fmla="*/ 32 w 40"/>
                  <a:gd name="T7" fmla="*/ 33 h 37"/>
                  <a:gd name="T8" fmla="*/ 36 w 40"/>
                  <a:gd name="T9" fmla="*/ 31 h 37"/>
                  <a:gd name="T10" fmla="*/ 38 w 40"/>
                  <a:gd name="T11" fmla="*/ 27 h 37"/>
                  <a:gd name="T12" fmla="*/ 40 w 40"/>
                  <a:gd name="T13" fmla="*/ 23 h 37"/>
                  <a:gd name="T14" fmla="*/ 40 w 40"/>
                  <a:gd name="T15" fmla="*/ 19 h 37"/>
                  <a:gd name="T16" fmla="*/ 40 w 40"/>
                  <a:gd name="T17" fmla="*/ 14 h 37"/>
                  <a:gd name="T18" fmla="*/ 38 w 40"/>
                  <a:gd name="T19" fmla="*/ 10 h 37"/>
                  <a:gd name="T20" fmla="*/ 36 w 40"/>
                  <a:gd name="T21" fmla="*/ 6 h 37"/>
                  <a:gd name="T22" fmla="*/ 32 w 40"/>
                  <a:gd name="T23" fmla="*/ 4 h 37"/>
                  <a:gd name="T24" fmla="*/ 28 w 40"/>
                  <a:gd name="T25" fmla="*/ 2 h 37"/>
                  <a:gd name="T26" fmla="*/ 24 w 40"/>
                  <a:gd name="T27" fmla="*/ 0 h 37"/>
                  <a:gd name="T28" fmla="*/ 20 w 40"/>
                  <a:gd name="T29" fmla="*/ 0 h 37"/>
                  <a:gd name="T30" fmla="*/ 20 w 40"/>
                  <a:gd name="T31" fmla="*/ 0 h 37"/>
                  <a:gd name="T32" fmla="*/ 16 w 40"/>
                  <a:gd name="T33" fmla="*/ 0 h 37"/>
                  <a:gd name="T34" fmla="*/ 12 w 40"/>
                  <a:gd name="T35" fmla="*/ 2 h 37"/>
                  <a:gd name="T36" fmla="*/ 8 w 40"/>
                  <a:gd name="T37" fmla="*/ 4 h 37"/>
                  <a:gd name="T38" fmla="*/ 4 w 40"/>
                  <a:gd name="T39" fmla="*/ 6 h 37"/>
                  <a:gd name="T40" fmla="*/ 2 w 40"/>
                  <a:gd name="T41" fmla="*/ 10 h 37"/>
                  <a:gd name="T42" fmla="*/ 0 w 40"/>
                  <a:gd name="T43" fmla="*/ 14 h 37"/>
                  <a:gd name="T44" fmla="*/ 0 w 40"/>
                  <a:gd name="T45" fmla="*/ 19 h 37"/>
                  <a:gd name="T46" fmla="*/ 0 w 40"/>
                  <a:gd name="T47" fmla="*/ 23 h 37"/>
                  <a:gd name="T48" fmla="*/ 2 w 40"/>
                  <a:gd name="T49" fmla="*/ 27 h 37"/>
                  <a:gd name="T50" fmla="*/ 4 w 40"/>
                  <a:gd name="T51" fmla="*/ 31 h 37"/>
                  <a:gd name="T52" fmla="*/ 8 w 40"/>
                  <a:gd name="T53" fmla="*/ 33 h 37"/>
                  <a:gd name="T54" fmla="*/ 12 w 40"/>
                  <a:gd name="T55" fmla="*/ 35 h 37"/>
                  <a:gd name="T56" fmla="*/ 16 w 40"/>
                  <a:gd name="T57" fmla="*/ 37 h 37"/>
                  <a:gd name="T58" fmla="*/ 20 w 40"/>
                  <a:gd name="T59" fmla="*/ 37 h 37"/>
                  <a:gd name="T60" fmla="*/ 20 w 40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7"/>
                  <a:gd name="T95" fmla="*/ 40 w 40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7">
                    <a:moveTo>
                      <a:pt x="20" y="37"/>
                    </a:moveTo>
                    <a:lnTo>
                      <a:pt x="24" y="37"/>
                    </a:lnTo>
                    <a:lnTo>
                      <a:pt x="28" y="35"/>
                    </a:lnTo>
                    <a:lnTo>
                      <a:pt x="32" y="33"/>
                    </a:lnTo>
                    <a:lnTo>
                      <a:pt x="36" y="31"/>
                    </a:lnTo>
                    <a:lnTo>
                      <a:pt x="38" y="27"/>
                    </a:lnTo>
                    <a:lnTo>
                      <a:pt x="40" y="23"/>
                    </a:lnTo>
                    <a:lnTo>
                      <a:pt x="40" y="19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8" y="33"/>
                    </a:lnTo>
                    <a:lnTo>
                      <a:pt x="12" y="35"/>
                    </a:lnTo>
                    <a:lnTo>
                      <a:pt x="16" y="37"/>
                    </a:lnTo>
                    <a:lnTo>
                      <a:pt x="20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8" name="Freeform 1075"/>
              <p:cNvSpPr>
                <a:spLocks/>
              </p:cNvSpPr>
              <p:nvPr/>
            </p:nvSpPr>
            <p:spPr bwMode="auto">
              <a:xfrm>
                <a:off x="3820" y="3014"/>
                <a:ext cx="20" cy="37"/>
              </a:xfrm>
              <a:custGeom>
                <a:avLst/>
                <a:gdLst>
                  <a:gd name="T0" fmla="*/ 0 w 10"/>
                  <a:gd name="T1" fmla="*/ 140 h 19"/>
                  <a:gd name="T2" fmla="*/ 16 w 10"/>
                  <a:gd name="T3" fmla="*/ 140 h 19"/>
                  <a:gd name="T4" fmla="*/ 32 w 10"/>
                  <a:gd name="T5" fmla="*/ 140 h 19"/>
                  <a:gd name="T6" fmla="*/ 40 w 10"/>
                  <a:gd name="T7" fmla="*/ 132 h 19"/>
                  <a:gd name="T8" fmla="*/ 56 w 10"/>
                  <a:gd name="T9" fmla="*/ 125 h 19"/>
                  <a:gd name="T10" fmla="*/ 64 w 10"/>
                  <a:gd name="T11" fmla="*/ 109 h 19"/>
                  <a:gd name="T12" fmla="*/ 72 w 10"/>
                  <a:gd name="T13" fmla="*/ 103 h 19"/>
                  <a:gd name="T14" fmla="*/ 72 w 10"/>
                  <a:gd name="T15" fmla="*/ 88 h 19"/>
                  <a:gd name="T16" fmla="*/ 80 w 10"/>
                  <a:gd name="T17" fmla="*/ 72 h 19"/>
                  <a:gd name="T18" fmla="*/ 80 w 10"/>
                  <a:gd name="T19" fmla="*/ 68 h 19"/>
                  <a:gd name="T20" fmla="*/ 72 w 10"/>
                  <a:gd name="T21" fmla="*/ 53 h 19"/>
                  <a:gd name="T22" fmla="*/ 72 w 10"/>
                  <a:gd name="T23" fmla="*/ 37 h 19"/>
                  <a:gd name="T24" fmla="*/ 64 w 10"/>
                  <a:gd name="T25" fmla="*/ 31 h 19"/>
                  <a:gd name="T26" fmla="*/ 56 w 10"/>
                  <a:gd name="T27" fmla="*/ 16 h 19"/>
                  <a:gd name="T28" fmla="*/ 40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" name="Freeform 1074"/>
              <p:cNvSpPr>
                <a:spLocks/>
              </p:cNvSpPr>
              <p:nvPr/>
            </p:nvSpPr>
            <p:spPr bwMode="auto">
              <a:xfrm>
                <a:off x="3800" y="3014"/>
                <a:ext cx="20" cy="37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40 w 10"/>
                  <a:gd name="T7" fmla="*/ 8 h 19"/>
                  <a:gd name="T8" fmla="*/ 24 w 10"/>
                  <a:gd name="T9" fmla="*/ 16 h 19"/>
                  <a:gd name="T10" fmla="*/ 16 w 10"/>
                  <a:gd name="T11" fmla="*/ 31 h 19"/>
                  <a:gd name="T12" fmla="*/ 8 w 10"/>
                  <a:gd name="T13" fmla="*/ 37 h 19"/>
                  <a:gd name="T14" fmla="*/ 0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0 w 10"/>
                  <a:gd name="T21" fmla="*/ 88 h 19"/>
                  <a:gd name="T22" fmla="*/ 8 w 10"/>
                  <a:gd name="T23" fmla="*/ 103 h 19"/>
                  <a:gd name="T24" fmla="*/ 16 w 10"/>
                  <a:gd name="T25" fmla="*/ 109 h 19"/>
                  <a:gd name="T26" fmla="*/ 24 w 10"/>
                  <a:gd name="T27" fmla="*/ 125 h 19"/>
                  <a:gd name="T28" fmla="*/ 40 w 10"/>
                  <a:gd name="T29" fmla="*/ 132 h 19"/>
                  <a:gd name="T30" fmla="*/ 48 w 10"/>
                  <a:gd name="T31" fmla="*/ 140 h 19"/>
                  <a:gd name="T32" fmla="*/ 64 w 10"/>
                  <a:gd name="T33" fmla="*/ 140 h 19"/>
                  <a:gd name="T34" fmla="*/ 80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0" name="Freeform 1073"/>
              <p:cNvSpPr>
                <a:spLocks/>
              </p:cNvSpPr>
              <p:nvPr/>
            </p:nvSpPr>
            <p:spPr bwMode="auto">
              <a:xfrm>
                <a:off x="4582" y="3014"/>
                <a:ext cx="39" cy="37"/>
              </a:xfrm>
              <a:custGeom>
                <a:avLst/>
                <a:gdLst>
                  <a:gd name="T0" fmla="*/ 20 w 39"/>
                  <a:gd name="T1" fmla="*/ 37 h 37"/>
                  <a:gd name="T2" fmla="*/ 23 w 39"/>
                  <a:gd name="T3" fmla="*/ 37 h 37"/>
                  <a:gd name="T4" fmla="*/ 29 w 39"/>
                  <a:gd name="T5" fmla="*/ 35 h 37"/>
                  <a:gd name="T6" fmla="*/ 31 w 39"/>
                  <a:gd name="T7" fmla="*/ 33 h 37"/>
                  <a:gd name="T8" fmla="*/ 35 w 39"/>
                  <a:gd name="T9" fmla="*/ 31 h 37"/>
                  <a:gd name="T10" fmla="*/ 37 w 39"/>
                  <a:gd name="T11" fmla="*/ 27 h 37"/>
                  <a:gd name="T12" fmla="*/ 39 w 39"/>
                  <a:gd name="T13" fmla="*/ 23 h 37"/>
                  <a:gd name="T14" fmla="*/ 39 w 39"/>
                  <a:gd name="T15" fmla="*/ 19 h 37"/>
                  <a:gd name="T16" fmla="*/ 39 w 39"/>
                  <a:gd name="T17" fmla="*/ 14 h 37"/>
                  <a:gd name="T18" fmla="*/ 37 w 39"/>
                  <a:gd name="T19" fmla="*/ 10 h 37"/>
                  <a:gd name="T20" fmla="*/ 35 w 39"/>
                  <a:gd name="T21" fmla="*/ 6 h 37"/>
                  <a:gd name="T22" fmla="*/ 31 w 39"/>
                  <a:gd name="T23" fmla="*/ 4 h 37"/>
                  <a:gd name="T24" fmla="*/ 29 w 39"/>
                  <a:gd name="T25" fmla="*/ 2 h 37"/>
                  <a:gd name="T26" fmla="*/ 23 w 39"/>
                  <a:gd name="T27" fmla="*/ 0 h 37"/>
                  <a:gd name="T28" fmla="*/ 20 w 39"/>
                  <a:gd name="T29" fmla="*/ 0 h 37"/>
                  <a:gd name="T30" fmla="*/ 20 w 39"/>
                  <a:gd name="T31" fmla="*/ 0 h 37"/>
                  <a:gd name="T32" fmla="*/ 16 w 39"/>
                  <a:gd name="T33" fmla="*/ 0 h 37"/>
                  <a:gd name="T34" fmla="*/ 12 w 39"/>
                  <a:gd name="T35" fmla="*/ 2 h 37"/>
                  <a:gd name="T36" fmla="*/ 8 w 39"/>
                  <a:gd name="T37" fmla="*/ 4 h 37"/>
                  <a:gd name="T38" fmla="*/ 6 w 39"/>
                  <a:gd name="T39" fmla="*/ 6 h 37"/>
                  <a:gd name="T40" fmla="*/ 2 w 39"/>
                  <a:gd name="T41" fmla="*/ 10 h 37"/>
                  <a:gd name="T42" fmla="*/ 2 w 39"/>
                  <a:gd name="T43" fmla="*/ 14 h 37"/>
                  <a:gd name="T44" fmla="*/ 0 w 39"/>
                  <a:gd name="T45" fmla="*/ 19 h 37"/>
                  <a:gd name="T46" fmla="*/ 2 w 39"/>
                  <a:gd name="T47" fmla="*/ 23 h 37"/>
                  <a:gd name="T48" fmla="*/ 2 w 39"/>
                  <a:gd name="T49" fmla="*/ 27 h 37"/>
                  <a:gd name="T50" fmla="*/ 6 w 39"/>
                  <a:gd name="T51" fmla="*/ 31 h 37"/>
                  <a:gd name="T52" fmla="*/ 8 w 39"/>
                  <a:gd name="T53" fmla="*/ 33 h 37"/>
                  <a:gd name="T54" fmla="*/ 12 w 39"/>
                  <a:gd name="T55" fmla="*/ 35 h 37"/>
                  <a:gd name="T56" fmla="*/ 16 w 39"/>
                  <a:gd name="T57" fmla="*/ 37 h 37"/>
                  <a:gd name="T58" fmla="*/ 20 w 39"/>
                  <a:gd name="T59" fmla="*/ 37 h 37"/>
                  <a:gd name="T60" fmla="*/ 20 w 39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7"/>
                  <a:gd name="T95" fmla="*/ 39 w 39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7">
                    <a:moveTo>
                      <a:pt x="20" y="37"/>
                    </a:moveTo>
                    <a:lnTo>
                      <a:pt x="23" y="37"/>
                    </a:lnTo>
                    <a:lnTo>
                      <a:pt x="29" y="35"/>
                    </a:lnTo>
                    <a:lnTo>
                      <a:pt x="31" y="33"/>
                    </a:lnTo>
                    <a:lnTo>
                      <a:pt x="35" y="31"/>
                    </a:lnTo>
                    <a:lnTo>
                      <a:pt x="37" y="27"/>
                    </a:lnTo>
                    <a:lnTo>
                      <a:pt x="39" y="23"/>
                    </a:lnTo>
                    <a:lnTo>
                      <a:pt x="39" y="19"/>
                    </a:lnTo>
                    <a:lnTo>
                      <a:pt x="39" y="14"/>
                    </a:lnTo>
                    <a:lnTo>
                      <a:pt x="37" y="10"/>
                    </a:lnTo>
                    <a:lnTo>
                      <a:pt x="35" y="6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0" y="19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6" y="31"/>
                    </a:lnTo>
                    <a:lnTo>
                      <a:pt x="8" y="33"/>
                    </a:lnTo>
                    <a:lnTo>
                      <a:pt x="12" y="35"/>
                    </a:lnTo>
                    <a:lnTo>
                      <a:pt x="16" y="37"/>
                    </a:lnTo>
                    <a:lnTo>
                      <a:pt x="20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1" name="Freeform 1072"/>
              <p:cNvSpPr>
                <a:spLocks/>
              </p:cNvSpPr>
              <p:nvPr/>
            </p:nvSpPr>
            <p:spPr bwMode="auto">
              <a:xfrm>
                <a:off x="4602" y="3014"/>
                <a:ext cx="19" cy="37"/>
              </a:xfrm>
              <a:custGeom>
                <a:avLst/>
                <a:gdLst>
                  <a:gd name="T0" fmla="*/ 0 w 10"/>
                  <a:gd name="T1" fmla="*/ 140 h 19"/>
                  <a:gd name="T2" fmla="*/ 15 w 10"/>
                  <a:gd name="T3" fmla="*/ 140 h 19"/>
                  <a:gd name="T4" fmla="*/ 28 w 10"/>
                  <a:gd name="T5" fmla="*/ 140 h 19"/>
                  <a:gd name="T6" fmla="*/ 36 w 10"/>
                  <a:gd name="T7" fmla="*/ 132 h 19"/>
                  <a:gd name="T8" fmla="*/ 47 w 10"/>
                  <a:gd name="T9" fmla="*/ 125 h 19"/>
                  <a:gd name="T10" fmla="*/ 53 w 10"/>
                  <a:gd name="T11" fmla="*/ 109 h 19"/>
                  <a:gd name="T12" fmla="*/ 61 w 10"/>
                  <a:gd name="T13" fmla="*/ 103 h 19"/>
                  <a:gd name="T14" fmla="*/ 68 w 10"/>
                  <a:gd name="T15" fmla="*/ 88 h 19"/>
                  <a:gd name="T16" fmla="*/ 68 w 10"/>
                  <a:gd name="T17" fmla="*/ 72 h 19"/>
                  <a:gd name="T18" fmla="*/ 68 w 10"/>
                  <a:gd name="T19" fmla="*/ 68 h 19"/>
                  <a:gd name="T20" fmla="*/ 68 w 10"/>
                  <a:gd name="T21" fmla="*/ 53 h 19"/>
                  <a:gd name="T22" fmla="*/ 61 w 10"/>
                  <a:gd name="T23" fmla="*/ 37 h 19"/>
                  <a:gd name="T24" fmla="*/ 53 w 10"/>
                  <a:gd name="T25" fmla="*/ 31 h 19"/>
                  <a:gd name="T26" fmla="*/ 47 w 10"/>
                  <a:gd name="T27" fmla="*/ 16 h 19"/>
                  <a:gd name="T28" fmla="*/ 36 w 10"/>
                  <a:gd name="T29" fmla="*/ 8 h 19"/>
                  <a:gd name="T30" fmla="*/ 28 w 10"/>
                  <a:gd name="T31" fmla="*/ 0 h 19"/>
                  <a:gd name="T32" fmla="*/ 15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2" name="Freeform 1071"/>
              <p:cNvSpPr>
                <a:spLocks/>
              </p:cNvSpPr>
              <p:nvPr/>
            </p:nvSpPr>
            <p:spPr bwMode="auto">
              <a:xfrm>
                <a:off x="4582" y="3014"/>
                <a:ext cx="20" cy="37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56 w 10"/>
                  <a:gd name="T5" fmla="*/ 0 h 19"/>
                  <a:gd name="T6" fmla="*/ 40 w 10"/>
                  <a:gd name="T7" fmla="*/ 8 h 19"/>
                  <a:gd name="T8" fmla="*/ 32 w 10"/>
                  <a:gd name="T9" fmla="*/ 16 h 19"/>
                  <a:gd name="T10" fmla="*/ 16 w 10"/>
                  <a:gd name="T11" fmla="*/ 31 h 19"/>
                  <a:gd name="T12" fmla="*/ 8 w 10"/>
                  <a:gd name="T13" fmla="*/ 37 h 19"/>
                  <a:gd name="T14" fmla="*/ 8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8 w 10"/>
                  <a:gd name="T21" fmla="*/ 88 h 19"/>
                  <a:gd name="T22" fmla="*/ 8 w 10"/>
                  <a:gd name="T23" fmla="*/ 103 h 19"/>
                  <a:gd name="T24" fmla="*/ 16 w 10"/>
                  <a:gd name="T25" fmla="*/ 109 h 19"/>
                  <a:gd name="T26" fmla="*/ 32 w 10"/>
                  <a:gd name="T27" fmla="*/ 125 h 19"/>
                  <a:gd name="T28" fmla="*/ 40 w 10"/>
                  <a:gd name="T29" fmla="*/ 132 h 19"/>
                  <a:gd name="T30" fmla="*/ 56 w 10"/>
                  <a:gd name="T31" fmla="*/ 140 h 19"/>
                  <a:gd name="T32" fmla="*/ 64 w 10"/>
                  <a:gd name="T33" fmla="*/ 140 h 19"/>
                  <a:gd name="T34" fmla="*/ 80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3" name="Freeform 1070"/>
              <p:cNvSpPr>
                <a:spLocks/>
              </p:cNvSpPr>
              <p:nvPr/>
            </p:nvSpPr>
            <p:spPr bwMode="auto">
              <a:xfrm>
                <a:off x="4582" y="2231"/>
                <a:ext cx="39" cy="40"/>
              </a:xfrm>
              <a:custGeom>
                <a:avLst/>
                <a:gdLst>
                  <a:gd name="T0" fmla="*/ 20 w 39"/>
                  <a:gd name="T1" fmla="*/ 40 h 40"/>
                  <a:gd name="T2" fmla="*/ 23 w 39"/>
                  <a:gd name="T3" fmla="*/ 40 h 40"/>
                  <a:gd name="T4" fmla="*/ 29 w 39"/>
                  <a:gd name="T5" fmla="*/ 38 h 40"/>
                  <a:gd name="T6" fmla="*/ 31 w 39"/>
                  <a:gd name="T7" fmla="*/ 36 h 40"/>
                  <a:gd name="T8" fmla="*/ 35 w 39"/>
                  <a:gd name="T9" fmla="*/ 32 h 40"/>
                  <a:gd name="T10" fmla="*/ 37 w 39"/>
                  <a:gd name="T11" fmla="*/ 28 h 40"/>
                  <a:gd name="T12" fmla="*/ 39 w 39"/>
                  <a:gd name="T13" fmla="*/ 24 h 40"/>
                  <a:gd name="T14" fmla="*/ 39 w 39"/>
                  <a:gd name="T15" fmla="*/ 20 h 40"/>
                  <a:gd name="T16" fmla="*/ 39 w 39"/>
                  <a:gd name="T17" fmla="*/ 16 h 40"/>
                  <a:gd name="T18" fmla="*/ 37 w 39"/>
                  <a:gd name="T19" fmla="*/ 12 h 40"/>
                  <a:gd name="T20" fmla="*/ 35 w 39"/>
                  <a:gd name="T21" fmla="*/ 8 h 40"/>
                  <a:gd name="T22" fmla="*/ 31 w 39"/>
                  <a:gd name="T23" fmla="*/ 4 h 40"/>
                  <a:gd name="T24" fmla="*/ 29 w 39"/>
                  <a:gd name="T25" fmla="*/ 2 h 40"/>
                  <a:gd name="T26" fmla="*/ 23 w 39"/>
                  <a:gd name="T27" fmla="*/ 2 h 40"/>
                  <a:gd name="T28" fmla="*/ 20 w 39"/>
                  <a:gd name="T29" fmla="*/ 0 h 40"/>
                  <a:gd name="T30" fmla="*/ 20 w 39"/>
                  <a:gd name="T31" fmla="*/ 0 h 40"/>
                  <a:gd name="T32" fmla="*/ 16 w 39"/>
                  <a:gd name="T33" fmla="*/ 2 h 40"/>
                  <a:gd name="T34" fmla="*/ 12 w 39"/>
                  <a:gd name="T35" fmla="*/ 2 h 40"/>
                  <a:gd name="T36" fmla="*/ 8 w 39"/>
                  <a:gd name="T37" fmla="*/ 4 h 40"/>
                  <a:gd name="T38" fmla="*/ 6 w 39"/>
                  <a:gd name="T39" fmla="*/ 8 h 40"/>
                  <a:gd name="T40" fmla="*/ 2 w 39"/>
                  <a:gd name="T41" fmla="*/ 12 h 40"/>
                  <a:gd name="T42" fmla="*/ 2 w 39"/>
                  <a:gd name="T43" fmla="*/ 16 h 40"/>
                  <a:gd name="T44" fmla="*/ 0 w 39"/>
                  <a:gd name="T45" fmla="*/ 20 h 40"/>
                  <a:gd name="T46" fmla="*/ 2 w 39"/>
                  <a:gd name="T47" fmla="*/ 24 h 40"/>
                  <a:gd name="T48" fmla="*/ 2 w 39"/>
                  <a:gd name="T49" fmla="*/ 28 h 40"/>
                  <a:gd name="T50" fmla="*/ 6 w 39"/>
                  <a:gd name="T51" fmla="*/ 32 h 40"/>
                  <a:gd name="T52" fmla="*/ 8 w 39"/>
                  <a:gd name="T53" fmla="*/ 36 h 40"/>
                  <a:gd name="T54" fmla="*/ 12 w 39"/>
                  <a:gd name="T55" fmla="*/ 38 h 40"/>
                  <a:gd name="T56" fmla="*/ 16 w 39"/>
                  <a:gd name="T57" fmla="*/ 40 h 40"/>
                  <a:gd name="T58" fmla="*/ 20 w 39"/>
                  <a:gd name="T59" fmla="*/ 40 h 40"/>
                  <a:gd name="T60" fmla="*/ 20 w 39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40"/>
                  <a:gd name="T95" fmla="*/ 39 w 39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40">
                    <a:moveTo>
                      <a:pt x="20" y="40"/>
                    </a:moveTo>
                    <a:lnTo>
                      <a:pt x="23" y="40"/>
                    </a:lnTo>
                    <a:lnTo>
                      <a:pt x="29" y="38"/>
                    </a:lnTo>
                    <a:lnTo>
                      <a:pt x="31" y="36"/>
                    </a:lnTo>
                    <a:lnTo>
                      <a:pt x="35" y="32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20"/>
                    </a:lnTo>
                    <a:lnTo>
                      <a:pt x="39" y="16"/>
                    </a:lnTo>
                    <a:lnTo>
                      <a:pt x="37" y="12"/>
                    </a:lnTo>
                    <a:lnTo>
                      <a:pt x="35" y="8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3" y="2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6" y="32"/>
                    </a:lnTo>
                    <a:lnTo>
                      <a:pt x="8" y="36"/>
                    </a:lnTo>
                    <a:lnTo>
                      <a:pt x="12" y="38"/>
                    </a:lnTo>
                    <a:lnTo>
                      <a:pt x="16" y="40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4" name="Freeform 1069"/>
              <p:cNvSpPr>
                <a:spLocks/>
              </p:cNvSpPr>
              <p:nvPr/>
            </p:nvSpPr>
            <p:spPr bwMode="auto">
              <a:xfrm>
                <a:off x="4602" y="2231"/>
                <a:ext cx="19" cy="40"/>
              </a:xfrm>
              <a:custGeom>
                <a:avLst/>
                <a:gdLst>
                  <a:gd name="T0" fmla="*/ 0 w 10"/>
                  <a:gd name="T1" fmla="*/ 160 h 20"/>
                  <a:gd name="T2" fmla="*/ 15 w 10"/>
                  <a:gd name="T3" fmla="*/ 160 h 20"/>
                  <a:gd name="T4" fmla="*/ 28 w 10"/>
                  <a:gd name="T5" fmla="*/ 152 h 20"/>
                  <a:gd name="T6" fmla="*/ 36 w 10"/>
                  <a:gd name="T7" fmla="*/ 152 h 20"/>
                  <a:gd name="T8" fmla="*/ 47 w 10"/>
                  <a:gd name="T9" fmla="*/ 144 h 20"/>
                  <a:gd name="T10" fmla="*/ 53 w 10"/>
                  <a:gd name="T11" fmla="*/ 128 h 20"/>
                  <a:gd name="T12" fmla="*/ 61 w 10"/>
                  <a:gd name="T13" fmla="*/ 120 h 20"/>
                  <a:gd name="T14" fmla="*/ 68 w 10"/>
                  <a:gd name="T15" fmla="*/ 104 h 20"/>
                  <a:gd name="T16" fmla="*/ 68 w 10"/>
                  <a:gd name="T17" fmla="*/ 88 h 20"/>
                  <a:gd name="T18" fmla="*/ 68 w 10"/>
                  <a:gd name="T19" fmla="*/ 72 h 20"/>
                  <a:gd name="T20" fmla="*/ 68 w 10"/>
                  <a:gd name="T21" fmla="*/ 56 h 20"/>
                  <a:gd name="T22" fmla="*/ 61 w 10"/>
                  <a:gd name="T23" fmla="*/ 48 h 20"/>
                  <a:gd name="T24" fmla="*/ 53 w 10"/>
                  <a:gd name="T25" fmla="*/ 32 h 20"/>
                  <a:gd name="T26" fmla="*/ 47 w 10"/>
                  <a:gd name="T27" fmla="*/ 24 h 20"/>
                  <a:gd name="T28" fmla="*/ 36 w 10"/>
                  <a:gd name="T29" fmla="*/ 16 h 20"/>
                  <a:gd name="T30" fmla="*/ 28 w 10"/>
                  <a:gd name="T31" fmla="*/ 8 h 20"/>
                  <a:gd name="T32" fmla="*/ 15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5" name="Freeform 1068"/>
              <p:cNvSpPr>
                <a:spLocks/>
              </p:cNvSpPr>
              <p:nvPr/>
            </p:nvSpPr>
            <p:spPr bwMode="auto">
              <a:xfrm>
                <a:off x="4582" y="2231"/>
                <a:ext cx="20" cy="40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56 w 10"/>
                  <a:gd name="T5" fmla="*/ 8 h 20"/>
                  <a:gd name="T6" fmla="*/ 40 w 10"/>
                  <a:gd name="T7" fmla="*/ 16 h 20"/>
                  <a:gd name="T8" fmla="*/ 32 w 10"/>
                  <a:gd name="T9" fmla="*/ 24 h 20"/>
                  <a:gd name="T10" fmla="*/ 16 w 10"/>
                  <a:gd name="T11" fmla="*/ 32 h 20"/>
                  <a:gd name="T12" fmla="*/ 8 w 10"/>
                  <a:gd name="T13" fmla="*/ 48 h 20"/>
                  <a:gd name="T14" fmla="*/ 8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8 w 10"/>
                  <a:gd name="T21" fmla="*/ 104 h 20"/>
                  <a:gd name="T22" fmla="*/ 8 w 10"/>
                  <a:gd name="T23" fmla="*/ 120 h 20"/>
                  <a:gd name="T24" fmla="*/ 16 w 10"/>
                  <a:gd name="T25" fmla="*/ 128 h 20"/>
                  <a:gd name="T26" fmla="*/ 32 w 10"/>
                  <a:gd name="T27" fmla="*/ 144 h 20"/>
                  <a:gd name="T28" fmla="*/ 40 w 10"/>
                  <a:gd name="T29" fmla="*/ 152 h 20"/>
                  <a:gd name="T30" fmla="*/ 56 w 10"/>
                  <a:gd name="T31" fmla="*/ 152 h 20"/>
                  <a:gd name="T32" fmla="*/ 64 w 10"/>
                  <a:gd name="T33" fmla="*/ 160 h 20"/>
                  <a:gd name="T34" fmla="*/ 80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6" name="Freeform 1067"/>
              <p:cNvSpPr>
                <a:spLocks/>
              </p:cNvSpPr>
              <p:nvPr/>
            </p:nvSpPr>
            <p:spPr bwMode="auto">
              <a:xfrm>
                <a:off x="3800" y="2231"/>
                <a:ext cx="40" cy="40"/>
              </a:xfrm>
              <a:custGeom>
                <a:avLst/>
                <a:gdLst>
                  <a:gd name="T0" fmla="*/ 20 w 40"/>
                  <a:gd name="T1" fmla="*/ 40 h 40"/>
                  <a:gd name="T2" fmla="*/ 24 w 40"/>
                  <a:gd name="T3" fmla="*/ 40 h 40"/>
                  <a:gd name="T4" fmla="*/ 28 w 40"/>
                  <a:gd name="T5" fmla="*/ 38 h 40"/>
                  <a:gd name="T6" fmla="*/ 32 w 40"/>
                  <a:gd name="T7" fmla="*/ 36 h 40"/>
                  <a:gd name="T8" fmla="*/ 36 w 40"/>
                  <a:gd name="T9" fmla="*/ 32 h 40"/>
                  <a:gd name="T10" fmla="*/ 38 w 40"/>
                  <a:gd name="T11" fmla="*/ 28 h 40"/>
                  <a:gd name="T12" fmla="*/ 40 w 40"/>
                  <a:gd name="T13" fmla="*/ 24 h 40"/>
                  <a:gd name="T14" fmla="*/ 40 w 40"/>
                  <a:gd name="T15" fmla="*/ 20 h 40"/>
                  <a:gd name="T16" fmla="*/ 40 w 40"/>
                  <a:gd name="T17" fmla="*/ 16 h 40"/>
                  <a:gd name="T18" fmla="*/ 38 w 40"/>
                  <a:gd name="T19" fmla="*/ 12 h 40"/>
                  <a:gd name="T20" fmla="*/ 36 w 40"/>
                  <a:gd name="T21" fmla="*/ 8 h 40"/>
                  <a:gd name="T22" fmla="*/ 32 w 40"/>
                  <a:gd name="T23" fmla="*/ 4 h 40"/>
                  <a:gd name="T24" fmla="*/ 28 w 40"/>
                  <a:gd name="T25" fmla="*/ 2 h 40"/>
                  <a:gd name="T26" fmla="*/ 24 w 40"/>
                  <a:gd name="T27" fmla="*/ 2 h 40"/>
                  <a:gd name="T28" fmla="*/ 20 w 40"/>
                  <a:gd name="T29" fmla="*/ 0 h 40"/>
                  <a:gd name="T30" fmla="*/ 20 w 40"/>
                  <a:gd name="T31" fmla="*/ 0 h 40"/>
                  <a:gd name="T32" fmla="*/ 16 w 40"/>
                  <a:gd name="T33" fmla="*/ 2 h 40"/>
                  <a:gd name="T34" fmla="*/ 12 w 40"/>
                  <a:gd name="T35" fmla="*/ 2 h 40"/>
                  <a:gd name="T36" fmla="*/ 8 w 40"/>
                  <a:gd name="T37" fmla="*/ 4 h 40"/>
                  <a:gd name="T38" fmla="*/ 4 w 40"/>
                  <a:gd name="T39" fmla="*/ 8 h 40"/>
                  <a:gd name="T40" fmla="*/ 2 w 40"/>
                  <a:gd name="T41" fmla="*/ 12 h 40"/>
                  <a:gd name="T42" fmla="*/ 0 w 40"/>
                  <a:gd name="T43" fmla="*/ 16 h 40"/>
                  <a:gd name="T44" fmla="*/ 0 w 40"/>
                  <a:gd name="T45" fmla="*/ 20 h 40"/>
                  <a:gd name="T46" fmla="*/ 0 w 40"/>
                  <a:gd name="T47" fmla="*/ 24 h 40"/>
                  <a:gd name="T48" fmla="*/ 2 w 40"/>
                  <a:gd name="T49" fmla="*/ 28 h 40"/>
                  <a:gd name="T50" fmla="*/ 4 w 40"/>
                  <a:gd name="T51" fmla="*/ 32 h 40"/>
                  <a:gd name="T52" fmla="*/ 8 w 40"/>
                  <a:gd name="T53" fmla="*/ 36 h 40"/>
                  <a:gd name="T54" fmla="*/ 12 w 40"/>
                  <a:gd name="T55" fmla="*/ 38 h 40"/>
                  <a:gd name="T56" fmla="*/ 16 w 40"/>
                  <a:gd name="T57" fmla="*/ 40 h 40"/>
                  <a:gd name="T58" fmla="*/ 20 w 40"/>
                  <a:gd name="T59" fmla="*/ 40 h 40"/>
                  <a:gd name="T60" fmla="*/ 20 w 40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40"/>
                  <a:gd name="T95" fmla="*/ 40 w 40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40">
                    <a:moveTo>
                      <a:pt x="20" y="40"/>
                    </a:moveTo>
                    <a:lnTo>
                      <a:pt x="24" y="40"/>
                    </a:lnTo>
                    <a:lnTo>
                      <a:pt x="28" y="38"/>
                    </a:lnTo>
                    <a:lnTo>
                      <a:pt x="32" y="36"/>
                    </a:lnTo>
                    <a:lnTo>
                      <a:pt x="36" y="32"/>
                    </a:lnTo>
                    <a:lnTo>
                      <a:pt x="38" y="28"/>
                    </a:lnTo>
                    <a:lnTo>
                      <a:pt x="40" y="24"/>
                    </a:lnTo>
                    <a:lnTo>
                      <a:pt x="40" y="20"/>
                    </a:lnTo>
                    <a:lnTo>
                      <a:pt x="40" y="16"/>
                    </a:lnTo>
                    <a:lnTo>
                      <a:pt x="38" y="12"/>
                    </a:lnTo>
                    <a:lnTo>
                      <a:pt x="36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8" y="36"/>
                    </a:lnTo>
                    <a:lnTo>
                      <a:pt x="12" y="38"/>
                    </a:lnTo>
                    <a:lnTo>
                      <a:pt x="16" y="40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7" name="Freeform 1066"/>
              <p:cNvSpPr>
                <a:spLocks/>
              </p:cNvSpPr>
              <p:nvPr/>
            </p:nvSpPr>
            <p:spPr bwMode="auto">
              <a:xfrm>
                <a:off x="3820" y="2231"/>
                <a:ext cx="20" cy="40"/>
              </a:xfrm>
              <a:custGeom>
                <a:avLst/>
                <a:gdLst>
                  <a:gd name="T0" fmla="*/ 0 w 10"/>
                  <a:gd name="T1" fmla="*/ 160 h 20"/>
                  <a:gd name="T2" fmla="*/ 16 w 10"/>
                  <a:gd name="T3" fmla="*/ 160 h 20"/>
                  <a:gd name="T4" fmla="*/ 32 w 10"/>
                  <a:gd name="T5" fmla="*/ 152 h 20"/>
                  <a:gd name="T6" fmla="*/ 40 w 10"/>
                  <a:gd name="T7" fmla="*/ 152 h 20"/>
                  <a:gd name="T8" fmla="*/ 56 w 10"/>
                  <a:gd name="T9" fmla="*/ 144 h 20"/>
                  <a:gd name="T10" fmla="*/ 64 w 10"/>
                  <a:gd name="T11" fmla="*/ 128 h 20"/>
                  <a:gd name="T12" fmla="*/ 72 w 10"/>
                  <a:gd name="T13" fmla="*/ 120 h 20"/>
                  <a:gd name="T14" fmla="*/ 72 w 10"/>
                  <a:gd name="T15" fmla="*/ 104 h 20"/>
                  <a:gd name="T16" fmla="*/ 80 w 10"/>
                  <a:gd name="T17" fmla="*/ 88 h 20"/>
                  <a:gd name="T18" fmla="*/ 80 w 10"/>
                  <a:gd name="T19" fmla="*/ 72 h 20"/>
                  <a:gd name="T20" fmla="*/ 72 w 10"/>
                  <a:gd name="T21" fmla="*/ 56 h 20"/>
                  <a:gd name="T22" fmla="*/ 72 w 10"/>
                  <a:gd name="T23" fmla="*/ 48 h 20"/>
                  <a:gd name="T24" fmla="*/ 64 w 10"/>
                  <a:gd name="T25" fmla="*/ 32 h 20"/>
                  <a:gd name="T26" fmla="*/ 56 w 10"/>
                  <a:gd name="T27" fmla="*/ 24 h 20"/>
                  <a:gd name="T28" fmla="*/ 40 w 10"/>
                  <a:gd name="T29" fmla="*/ 16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8" name="Freeform 1065"/>
              <p:cNvSpPr>
                <a:spLocks/>
              </p:cNvSpPr>
              <p:nvPr/>
            </p:nvSpPr>
            <p:spPr bwMode="auto">
              <a:xfrm>
                <a:off x="3800" y="2231"/>
                <a:ext cx="20" cy="40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40 w 10"/>
                  <a:gd name="T7" fmla="*/ 16 h 20"/>
                  <a:gd name="T8" fmla="*/ 24 w 10"/>
                  <a:gd name="T9" fmla="*/ 24 h 20"/>
                  <a:gd name="T10" fmla="*/ 16 w 10"/>
                  <a:gd name="T11" fmla="*/ 32 h 20"/>
                  <a:gd name="T12" fmla="*/ 8 w 10"/>
                  <a:gd name="T13" fmla="*/ 48 h 20"/>
                  <a:gd name="T14" fmla="*/ 0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0 w 10"/>
                  <a:gd name="T21" fmla="*/ 104 h 20"/>
                  <a:gd name="T22" fmla="*/ 8 w 10"/>
                  <a:gd name="T23" fmla="*/ 120 h 20"/>
                  <a:gd name="T24" fmla="*/ 16 w 10"/>
                  <a:gd name="T25" fmla="*/ 128 h 20"/>
                  <a:gd name="T26" fmla="*/ 24 w 10"/>
                  <a:gd name="T27" fmla="*/ 144 h 20"/>
                  <a:gd name="T28" fmla="*/ 40 w 10"/>
                  <a:gd name="T29" fmla="*/ 152 h 20"/>
                  <a:gd name="T30" fmla="*/ 48 w 10"/>
                  <a:gd name="T31" fmla="*/ 152 h 20"/>
                  <a:gd name="T32" fmla="*/ 64 w 10"/>
                  <a:gd name="T33" fmla="*/ 160 h 20"/>
                  <a:gd name="T34" fmla="*/ 80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9" name="Freeform 1064"/>
              <p:cNvSpPr>
                <a:spLocks/>
              </p:cNvSpPr>
              <p:nvPr/>
            </p:nvSpPr>
            <p:spPr bwMode="auto">
              <a:xfrm>
                <a:off x="3019" y="2231"/>
                <a:ext cx="39" cy="40"/>
              </a:xfrm>
              <a:custGeom>
                <a:avLst/>
                <a:gdLst>
                  <a:gd name="T0" fmla="*/ 20 w 39"/>
                  <a:gd name="T1" fmla="*/ 40 h 40"/>
                  <a:gd name="T2" fmla="*/ 24 w 39"/>
                  <a:gd name="T3" fmla="*/ 40 h 40"/>
                  <a:gd name="T4" fmla="*/ 28 w 39"/>
                  <a:gd name="T5" fmla="*/ 38 h 40"/>
                  <a:gd name="T6" fmla="*/ 32 w 39"/>
                  <a:gd name="T7" fmla="*/ 36 h 40"/>
                  <a:gd name="T8" fmla="*/ 34 w 39"/>
                  <a:gd name="T9" fmla="*/ 32 h 40"/>
                  <a:gd name="T10" fmla="*/ 37 w 39"/>
                  <a:gd name="T11" fmla="*/ 28 h 40"/>
                  <a:gd name="T12" fmla="*/ 37 w 39"/>
                  <a:gd name="T13" fmla="*/ 24 h 40"/>
                  <a:gd name="T14" fmla="*/ 39 w 39"/>
                  <a:gd name="T15" fmla="*/ 20 h 40"/>
                  <a:gd name="T16" fmla="*/ 37 w 39"/>
                  <a:gd name="T17" fmla="*/ 16 h 40"/>
                  <a:gd name="T18" fmla="*/ 37 w 39"/>
                  <a:gd name="T19" fmla="*/ 12 h 40"/>
                  <a:gd name="T20" fmla="*/ 34 w 39"/>
                  <a:gd name="T21" fmla="*/ 8 h 40"/>
                  <a:gd name="T22" fmla="*/ 32 w 39"/>
                  <a:gd name="T23" fmla="*/ 4 h 40"/>
                  <a:gd name="T24" fmla="*/ 28 w 39"/>
                  <a:gd name="T25" fmla="*/ 2 h 40"/>
                  <a:gd name="T26" fmla="*/ 24 w 39"/>
                  <a:gd name="T27" fmla="*/ 2 h 40"/>
                  <a:gd name="T28" fmla="*/ 20 w 39"/>
                  <a:gd name="T29" fmla="*/ 0 h 40"/>
                  <a:gd name="T30" fmla="*/ 20 w 39"/>
                  <a:gd name="T31" fmla="*/ 0 h 40"/>
                  <a:gd name="T32" fmla="*/ 14 w 39"/>
                  <a:gd name="T33" fmla="*/ 2 h 40"/>
                  <a:gd name="T34" fmla="*/ 10 w 39"/>
                  <a:gd name="T35" fmla="*/ 2 h 40"/>
                  <a:gd name="T36" fmla="*/ 6 w 39"/>
                  <a:gd name="T37" fmla="*/ 4 h 40"/>
                  <a:gd name="T38" fmla="*/ 4 w 39"/>
                  <a:gd name="T39" fmla="*/ 8 h 40"/>
                  <a:gd name="T40" fmla="*/ 2 w 39"/>
                  <a:gd name="T41" fmla="*/ 12 h 40"/>
                  <a:gd name="T42" fmla="*/ 0 w 39"/>
                  <a:gd name="T43" fmla="*/ 16 h 40"/>
                  <a:gd name="T44" fmla="*/ 0 w 39"/>
                  <a:gd name="T45" fmla="*/ 20 h 40"/>
                  <a:gd name="T46" fmla="*/ 0 w 39"/>
                  <a:gd name="T47" fmla="*/ 24 h 40"/>
                  <a:gd name="T48" fmla="*/ 2 w 39"/>
                  <a:gd name="T49" fmla="*/ 28 h 40"/>
                  <a:gd name="T50" fmla="*/ 4 w 39"/>
                  <a:gd name="T51" fmla="*/ 32 h 40"/>
                  <a:gd name="T52" fmla="*/ 6 w 39"/>
                  <a:gd name="T53" fmla="*/ 36 h 40"/>
                  <a:gd name="T54" fmla="*/ 10 w 39"/>
                  <a:gd name="T55" fmla="*/ 38 h 40"/>
                  <a:gd name="T56" fmla="*/ 14 w 39"/>
                  <a:gd name="T57" fmla="*/ 40 h 40"/>
                  <a:gd name="T58" fmla="*/ 20 w 39"/>
                  <a:gd name="T59" fmla="*/ 40 h 40"/>
                  <a:gd name="T60" fmla="*/ 20 w 39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40"/>
                  <a:gd name="T95" fmla="*/ 39 w 39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40">
                    <a:moveTo>
                      <a:pt x="20" y="40"/>
                    </a:moveTo>
                    <a:lnTo>
                      <a:pt x="24" y="40"/>
                    </a:lnTo>
                    <a:lnTo>
                      <a:pt x="28" y="38"/>
                    </a:lnTo>
                    <a:lnTo>
                      <a:pt x="32" y="36"/>
                    </a:lnTo>
                    <a:lnTo>
                      <a:pt x="34" y="32"/>
                    </a:lnTo>
                    <a:lnTo>
                      <a:pt x="37" y="28"/>
                    </a:lnTo>
                    <a:lnTo>
                      <a:pt x="37" y="24"/>
                    </a:lnTo>
                    <a:lnTo>
                      <a:pt x="39" y="20"/>
                    </a:lnTo>
                    <a:lnTo>
                      <a:pt x="37" y="16"/>
                    </a:lnTo>
                    <a:lnTo>
                      <a:pt x="37" y="12"/>
                    </a:lnTo>
                    <a:lnTo>
                      <a:pt x="34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6" y="36"/>
                    </a:lnTo>
                    <a:lnTo>
                      <a:pt x="10" y="38"/>
                    </a:lnTo>
                    <a:lnTo>
                      <a:pt x="14" y="40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0" name="Freeform 1063"/>
              <p:cNvSpPr>
                <a:spLocks/>
              </p:cNvSpPr>
              <p:nvPr/>
            </p:nvSpPr>
            <p:spPr bwMode="auto">
              <a:xfrm>
                <a:off x="3039" y="2231"/>
                <a:ext cx="19" cy="40"/>
              </a:xfrm>
              <a:custGeom>
                <a:avLst/>
                <a:gdLst>
                  <a:gd name="T0" fmla="*/ 0 w 10"/>
                  <a:gd name="T1" fmla="*/ 160 h 20"/>
                  <a:gd name="T2" fmla="*/ 8 w 10"/>
                  <a:gd name="T3" fmla="*/ 160 h 20"/>
                  <a:gd name="T4" fmla="*/ 21 w 10"/>
                  <a:gd name="T5" fmla="*/ 152 h 20"/>
                  <a:gd name="T6" fmla="*/ 36 w 10"/>
                  <a:gd name="T7" fmla="*/ 152 h 20"/>
                  <a:gd name="T8" fmla="*/ 40 w 10"/>
                  <a:gd name="T9" fmla="*/ 144 h 20"/>
                  <a:gd name="T10" fmla="*/ 53 w 10"/>
                  <a:gd name="T11" fmla="*/ 128 h 20"/>
                  <a:gd name="T12" fmla="*/ 61 w 10"/>
                  <a:gd name="T13" fmla="*/ 120 h 20"/>
                  <a:gd name="T14" fmla="*/ 61 w 10"/>
                  <a:gd name="T15" fmla="*/ 104 h 20"/>
                  <a:gd name="T16" fmla="*/ 68 w 10"/>
                  <a:gd name="T17" fmla="*/ 88 h 20"/>
                  <a:gd name="T18" fmla="*/ 68 w 10"/>
                  <a:gd name="T19" fmla="*/ 72 h 20"/>
                  <a:gd name="T20" fmla="*/ 61 w 10"/>
                  <a:gd name="T21" fmla="*/ 56 h 20"/>
                  <a:gd name="T22" fmla="*/ 61 w 10"/>
                  <a:gd name="T23" fmla="*/ 48 h 20"/>
                  <a:gd name="T24" fmla="*/ 53 w 10"/>
                  <a:gd name="T25" fmla="*/ 32 h 20"/>
                  <a:gd name="T26" fmla="*/ 40 w 10"/>
                  <a:gd name="T27" fmla="*/ 24 h 20"/>
                  <a:gd name="T28" fmla="*/ 36 w 10"/>
                  <a:gd name="T29" fmla="*/ 16 h 20"/>
                  <a:gd name="T30" fmla="*/ 21 w 10"/>
                  <a:gd name="T31" fmla="*/ 8 h 20"/>
                  <a:gd name="T32" fmla="*/ 8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1" y="20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1" name="Freeform 1062"/>
              <p:cNvSpPr>
                <a:spLocks/>
              </p:cNvSpPr>
              <p:nvPr/>
            </p:nvSpPr>
            <p:spPr bwMode="auto">
              <a:xfrm>
                <a:off x="3019" y="2231"/>
                <a:ext cx="20" cy="40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32 w 10"/>
                  <a:gd name="T7" fmla="*/ 16 h 20"/>
                  <a:gd name="T8" fmla="*/ 24 w 10"/>
                  <a:gd name="T9" fmla="*/ 24 h 20"/>
                  <a:gd name="T10" fmla="*/ 16 w 10"/>
                  <a:gd name="T11" fmla="*/ 32 h 20"/>
                  <a:gd name="T12" fmla="*/ 8 w 10"/>
                  <a:gd name="T13" fmla="*/ 48 h 20"/>
                  <a:gd name="T14" fmla="*/ 0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0 w 10"/>
                  <a:gd name="T21" fmla="*/ 104 h 20"/>
                  <a:gd name="T22" fmla="*/ 8 w 10"/>
                  <a:gd name="T23" fmla="*/ 120 h 20"/>
                  <a:gd name="T24" fmla="*/ 16 w 10"/>
                  <a:gd name="T25" fmla="*/ 128 h 20"/>
                  <a:gd name="T26" fmla="*/ 24 w 10"/>
                  <a:gd name="T27" fmla="*/ 144 h 20"/>
                  <a:gd name="T28" fmla="*/ 32 w 10"/>
                  <a:gd name="T29" fmla="*/ 152 h 20"/>
                  <a:gd name="T30" fmla="*/ 48 w 10"/>
                  <a:gd name="T31" fmla="*/ 152 h 20"/>
                  <a:gd name="T32" fmla="*/ 64 w 10"/>
                  <a:gd name="T33" fmla="*/ 160 h 20"/>
                  <a:gd name="T34" fmla="*/ 80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2" name="Freeform 1061"/>
              <p:cNvSpPr>
                <a:spLocks/>
              </p:cNvSpPr>
              <p:nvPr/>
            </p:nvSpPr>
            <p:spPr bwMode="auto">
              <a:xfrm>
                <a:off x="2236" y="2231"/>
                <a:ext cx="39" cy="40"/>
              </a:xfrm>
              <a:custGeom>
                <a:avLst/>
                <a:gdLst>
                  <a:gd name="T0" fmla="*/ 19 w 39"/>
                  <a:gd name="T1" fmla="*/ 40 h 40"/>
                  <a:gd name="T2" fmla="*/ 25 w 39"/>
                  <a:gd name="T3" fmla="*/ 40 h 40"/>
                  <a:gd name="T4" fmla="*/ 29 w 39"/>
                  <a:gd name="T5" fmla="*/ 38 h 40"/>
                  <a:gd name="T6" fmla="*/ 31 w 39"/>
                  <a:gd name="T7" fmla="*/ 36 h 40"/>
                  <a:gd name="T8" fmla="*/ 35 w 39"/>
                  <a:gd name="T9" fmla="*/ 32 h 40"/>
                  <a:gd name="T10" fmla="*/ 37 w 39"/>
                  <a:gd name="T11" fmla="*/ 28 h 40"/>
                  <a:gd name="T12" fmla="*/ 39 w 39"/>
                  <a:gd name="T13" fmla="*/ 24 h 40"/>
                  <a:gd name="T14" fmla="*/ 39 w 39"/>
                  <a:gd name="T15" fmla="*/ 20 h 40"/>
                  <a:gd name="T16" fmla="*/ 39 w 39"/>
                  <a:gd name="T17" fmla="*/ 16 h 40"/>
                  <a:gd name="T18" fmla="*/ 37 w 39"/>
                  <a:gd name="T19" fmla="*/ 12 h 40"/>
                  <a:gd name="T20" fmla="*/ 35 w 39"/>
                  <a:gd name="T21" fmla="*/ 8 h 40"/>
                  <a:gd name="T22" fmla="*/ 31 w 39"/>
                  <a:gd name="T23" fmla="*/ 4 h 40"/>
                  <a:gd name="T24" fmla="*/ 29 w 39"/>
                  <a:gd name="T25" fmla="*/ 2 h 40"/>
                  <a:gd name="T26" fmla="*/ 25 w 39"/>
                  <a:gd name="T27" fmla="*/ 2 h 40"/>
                  <a:gd name="T28" fmla="*/ 19 w 39"/>
                  <a:gd name="T29" fmla="*/ 0 h 40"/>
                  <a:gd name="T30" fmla="*/ 19 w 39"/>
                  <a:gd name="T31" fmla="*/ 0 h 40"/>
                  <a:gd name="T32" fmla="*/ 15 w 39"/>
                  <a:gd name="T33" fmla="*/ 2 h 40"/>
                  <a:gd name="T34" fmla="*/ 11 w 39"/>
                  <a:gd name="T35" fmla="*/ 2 h 40"/>
                  <a:gd name="T36" fmla="*/ 8 w 39"/>
                  <a:gd name="T37" fmla="*/ 4 h 40"/>
                  <a:gd name="T38" fmla="*/ 6 w 39"/>
                  <a:gd name="T39" fmla="*/ 8 h 40"/>
                  <a:gd name="T40" fmla="*/ 2 w 39"/>
                  <a:gd name="T41" fmla="*/ 12 h 40"/>
                  <a:gd name="T42" fmla="*/ 2 w 39"/>
                  <a:gd name="T43" fmla="*/ 16 h 40"/>
                  <a:gd name="T44" fmla="*/ 0 w 39"/>
                  <a:gd name="T45" fmla="*/ 20 h 40"/>
                  <a:gd name="T46" fmla="*/ 2 w 39"/>
                  <a:gd name="T47" fmla="*/ 24 h 40"/>
                  <a:gd name="T48" fmla="*/ 2 w 39"/>
                  <a:gd name="T49" fmla="*/ 28 h 40"/>
                  <a:gd name="T50" fmla="*/ 6 w 39"/>
                  <a:gd name="T51" fmla="*/ 32 h 40"/>
                  <a:gd name="T52" fmla="*/ 8 w 39"/>
                  <a:gd name="T53" fmla="*/ 36 h 40"/>
                  <a:gd name="T54" fmla="*/ 11 w 39"/>
                  <a:gd name="T55" fmla="*/ 38 h 40"/>
                  <a:gd name="T56" fmla="*/ 15 w 39"/>
                  <a:gd name="T57" fmla="*/ 40 h 40"/>
                  <a:gd name="T58" fmla="*/ 19 w 39"/>
                  <a:gd name="T59" fmla="*/ 40 h 40"/>
                  <a:gd name="T60" fmla="*/ 19 w 39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40"/>
                  <a:gd name="T95" fmla="*/ 39 w 39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40">
                    <a:moveTo>
                      <a:pt x="19" y="40"/>
                    </a:moveTo>
                    <a:lnTo>
                      <a:pt x="25" y="40"/>
                    </a:lnTo>
                    <a:lnTo>
                      <a:pt x="29" y="38"/>
                    </a:lnTo>
                    <a:lnTo>
                      <a:pt x="31" y="36"/>
                    </a:lnTo>
                    <a:lnTo>
                      <a:pt x="35" y="32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20"/>
                    </a:lnTo>
                    <a:lnTo>
                      <a:pt x="39" y="16"/>
                    </a:lnTo>
                    <a:lnTo>
                      <a:pt x="37" y="12"/>
                    </a:lnTo>
                    <a:lnTo>
                      <a:pt x="35" y="8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5" y="2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6" y="32"/>
                    </a:lnTo>
                    <a:lnTo>
                      <a:pt x="8" y="36"/>
                    </a:lnTo>
                    <a:lnTo>
                      <a:pt x="11" y="38"/>
                    </a:lnTo>
                    <a:lnTo>
                      <a:pt x="15" y="40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3" name="Freeform 1060"/>
              <p:cNvSpPr>
                <a:spLocks/>
              </p:cNvSpPr>
              <p:nvPr/>
            </p:nvSpPr>
            <p:spPr bwMode="auto">
              <a:xfrm>
                <a:off x="2255" y="2231"/>
                <a:ext cx="20" cy="40"/>
              </a:xfrm>
              <a:custGeom>
                <a:avLst/>
                <a:gdLst>
                  <a:gd name="T0" fmla="*/ 0 w 10"/>
                  <a:gd name="T1" fmla="*/ 160 h 20"/>
                  <a:gd name="T2" fmla="*/ 16 w 10"/>
                  <a:gd name="T3" fmla="*/ 160 h 20"/>
                  <a:gd name="T4" fmla="*/ 32 w 10"/>
                  <a:gd name="T5" fmla="*/ 152 h 20"/>
                  <a:gd name="T6" fmla="*/ 48 w 10"/>
                  <a:gd name="T7" fmla="*/ 152 h 20"/>
                  <a:gd name="T8" fmla="*/ 56 w 10"/>
                  <a:gd name="T9" fmla="*/ 144 h 20"/>
                  <a:gd name="T10" fmla="*/ 64 w 10"/>
                  <a:gd name="T11" fmla="*/ 128 h 20"/>
                  <a:gd name="T12" fmla="*/ 72 w 10"/>
                  <a:gd name="T13" fmla="*/ 120 h 20"/>
                  <a:gd name="T14" fmla="*/ 80 w 10"/>
                  <a:gd name="T15" fmla="*/ 104 h 20"/>
                  <a:gd name="T16" fmla="*/ 80 w 10"/>
                  <a:gd name="T17" fmla="*/ 88 h 20"/>
                  <a:gd name="T18" fmla="*/ 80 w 10"/>
                  <a:gd name="T19" fmla="*/ 72 h 20"/>
                  <a:gd name="T20" fmla="*/ 80 w 10"/>
                  <a:gd name="T21" fmla="*/ 56 h 20"/>
                  <a:gd name="T22" fmla="*/ 72 w 10"/>
                  <a:gd name="T23" fmla="*/ 48 h 20"/>
                  <a:gd name="T24" fmla="*/ 64 w 10"/>
                  <a:gd name="T25" fmla="*/ 32 h 20"/>
                  <a:gd name="T26" fmla="*/ 56 w 10"/>
                  <a:gd name="T27" fmla="*/ 24 h 20"/>
                  <a:gd name="T28" fmla="*/ 48 w 10"/>
                  <a:gd name="T29" fmla="*/ 16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7" y="18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4" name="Freeform 1059"/>
              <p:cNvSpPr>
                <a:spLocks/>
              </p:cNvSpPr>
              <p:nvPr/>
            </p:nvSpPr>
            <p:spPr bwMode="auto">
              <a:xfrm>
                <a:off x="2236" y="2231"/>
                <a:ext cx="19" cy="40"/>
              </a:xfrm>
              <a:custGeom>
                <a:avLst/>
                <a:gdLst>
                  <a:gd name="T0" fmla="*/ 68 w 10"/>
                  <a:gd name="T1" fmla="*/ 0 h 20"/>
                  <a:gd name="T2" fmla="*/ 53 w 10"/>
                  <a:gd name="T3" fmla="*/ 0 h 20"/>
                  <a:gd name="T4" fmla="*/ 47 w 10"/>
                  <a:gd name="T5" fmla="*/ 8 h 20"/>
                  <a:gd name="T6" fmla="*/ 36 w 10"/>
                  <a:gd name="T7" fmla="*/ 16 h 20"/>
                  <a:gd name="T8" fmla="*/ 28 w 10"/>
                  <a:gd name="T9" fmla="*/ 24 h 20"/>
                  <a:gd name="T10" fmla="*/ 15 w 10"/>
                  <a:gd name="T11" fmla="*/ 32 h 20"/>
                  <a:gd name="T12" fmla="*/ 8 w 10"/>
                  <a:gd name="T13" fmla="*/ 48 h 20"/>
                  <a:gd name="T14" fmla="*/ 8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8 w 10"/>
                  <a:gd name="T21" fmla="*/ 104 h 20"/>
                  <a:gd name="T22" fmla="*/ 8 w 10"/>
                  <a:gd name="T23" fmla="*/ 120 h 20"/>
                  <a:gd name="T24" fmla="*/ 15 w 10"/>
                  <a:gd name="T25" fmla="*/ 128 h 20"/>
                  <a:gd name="T26" fmla="*/ 28 w 10"/>
                  <a:gd name="T27" fmla="*/ 144 h 20"/>
                  <a:gd name="T28" fmla="*/ 36 w 10"/>
                  <a:gd name="T29" fmla="*/ 152 h 20"/>
                  <a:gd name="T30" fmla="*/ 47 w 10"/>
                  <a:gd name="T31" fmla="*/ 152 h 20"/>
                  <a:gd name="T32" fmla="*/ 53 w 10"/>
                  <a:gd name="T33" fmla="*/ 160 h 20"/>
                  <a:gd name="T34" fmla="*/ 68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5" name="Freeform 1058"/>
              <p:cNvSpPr>
                <a:spLocks/>
              </p:cNvSpPr>
              <p:nvPr/>
            </p:nvSpPr>
            <p:spPr bwMode="auto">
              <a:xfrm>
                <a:off x="1454" y="2231"/>
                <a:ext cx="40" cy="40"/>
              </a:xfrm>
              <a:custGeom>
                <a:avLst/>
                <a:gdLst>
                  <a:gd name="T0" fmla="*/ 20 w 40"/>
                  <a:gd name="T1" fmla="*/ 40 h 40"/>
                  <a:gd name="T2" fmla="*/ 24 w 40"/>
                  <a:gd name="T3" fmla="*/ 40 h 40"/>
                  <a:gd name="T4" fmla="*/ 28 w 40"/>
                  <a:gd name="T5" fmla="*/ 38 h 40"/>
                  <a:gd name="T6" fmla="*/ 32 w 40"/>
                  <a:gd name="T7" fmla="*/ 36 h 40"/>
                  <a:gd name="T8" fmla="*/ 36 w 40"/>
                  <a:gd name="T9" fmla="*/ 32 h 40"/>
                  <a:gd name="T10" fmla="*/ 38 w 40"/>
                  <a:gd name="T11" fmla="*/ 28 h 40"/>
                  <a:gd name="T12" fmla="*/ 40 w 40"/>
                  <a:gd name="T13" fmla="*/ 24 h 40"/>
                  <a:gd name="T14" fmla="*/ 40 w 40"/>
                  <a:gd name="T15" fmla="*/ 20 h 40"/>
                  <a:gd name="T16" fmla="*/ 40 w 40"/>
                  <a:gd name="T17" fmla="*/ 16 h 40"/>
                  <a:gd name="T18" fmla="*/ 38 w 40"/>
                  <a:gd name="T19" fmla="*/ 12 h 40"/>
                  <a:gd name="T20" fmla="*/ 36 w 40"/>
                  <a:gd name="T21" fmla="*/ 8 h 40"/>
                  <a:gd name="T22" fmla="*/ 32 w 40"/>
                  <a:gd name="T23" fmla="*/ 4 h 40"/>
                  <a:gd name="T24" fmla="*/ 28 w 40"/>
                  <a:gd name="T25" fmla="*/ 2 h 40"/>
                  <a:gd name="T26" fmla="*/ 24 w 40"/>
                  <a:gd name="T27" fmla="*/ 2 h 40"/>
                  <a:gd name="T28" fmla="*/ 20 w 40"/>
                  <a:gd name="T29" fmla="*/ 0 h 40"/>
                  <a:gd name="T30" fmla="*/ 20 w 40"/>
                  <a:gd name="T31" fmla="*/ 0 h 40"/>
                  <a:gd name="T32" fmla="*/ 16 w 40"/>
                  <a:gd name="T33" fmla="*/ 2 h 40"/>
                  <a:gd name="T34" fmla="*/ 12 w 40"/>
                  <a:gd name="T35" fmla="*/ 2 h 40"/>
                  <a:gd name="T36" fmla="*/ 8 w 40"/>
                  <a:gd name="T37" fmla="*/ 4 h 40"/>
                  <a:gd name="T38" fmla="*/ 4 w 40"/>
                  <a:gd name="T39" fmla="*/ 8 h 40"/>
                  <a:gd name="T40" fmla="*/ 2 w 40"/>
                  <a:gd name="T41" fmla="*/ 12 h 40"/>
                  <a:gd name="T42" fmla="*/ 0 w 40"/>
                  <a:gd name="T43" fmla="*/ 16 h 40"/>
                  <a:gd name="T44" fmla="*/ 0 w 40"/>
                  <a:gd name="T45" fmla="*/ 20 h 40"/>
                  <a:gd name="T46" fmla="*/ 0 w 40"/>
                  <a:gd name="T47" fmla="*/ 24 h 40"/>
                  <a:gd name="T48" fmla="*/ 2 w 40"/>
                  <a:gd name="T49" fmla="*/ 28 h 40"/>
                  <a:gd name="T50" fmla="*/ 4 w 40"/>
                  <a:gd name="T51" fmla="*/ 32 h 40"/>
                  <a:gd name="T52" fmla="*/ 8 w 40"/>
                  <a:gd name="T53" fmla="*/ 36 h 40"/>
                  <a:gd name="T54" fmla="*/ 12 w 40"/>
                  <a:gd name="T55" fmla="*/ 38 h 40"/>
                  <a:gd name="T56" fmla="*/ 16 w 40"/>
                  <a:gd name="T57" fmla="*/ 40 h 40"/>
                  <a:gd name="T58" fmla="*/ 20 w 40"/>
                  <a:gd name="T59" fmla="*/ 40 h 40"/>
                  <a:gd name="T60" fmla="*/ 20 w 40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40"/>
                  <a:gd name="T95" fmla="*/ 40 w 40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40">
                    <a:moveTo>
                      <a:pt x="20" y="40"/>
                    </a:moveTo>
                    <a:lnTo>
                      <a:pt x="24" y="40"/>
                    </a:lnTo>
                    <a:lnTo>
                      <a:pt x="28" y="38"/>
                    </a:lnTo>
                    <a:lnTo>
                      <a:pt x="32" y="36"/>
                    </a:lnTo>
                    <a:lnTo>
                      <a:pt x="36" y="32"/>
                    </a:lnTo>
                    <a:lnTo>
                      <a:pt x="38" y="28"/>
                    </a:lnTo>
                    <a:lnTo>
                      <a:pt x="40" y="24"/>
                    </a:lnTo>
                    <a:lnTo>
                      <a:pt x="40" y="20"/>
                    </a:lnTo>
                    <a:lnTo>
                      <a:pt x="40" y="16"/>
                    </a:lnTo>
                    <a:lnTo>
                      <a:pt x="38" y="12"/>
                    </a:lnTo>
                    <a:lnTo>
                      <a:pt x="36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8" y="36"/>
                    </a:lnTo>
                    <a:lnTo>
                      <a:pt x="12" y="38"/>
                    </a:lnTo>
                    <a:lnTo>
                      <a:pt x="16" y="40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6" name="Freeform 1057"/>
              <p:cNvSpPr>
                <a:spLocks/>
              </p:cNvSpPr>
              <p:nvPr/>
            </p:nvSpPr>
            <p:spPr bwMode="auto">
              <a:xfrm>
                <a:off x="1474" y="2231"/>
                <a:ext cx="20" cy="40"/>
              </a:xfrm>
              <a:custGeom>
                <a:avLst/>
                <a:gdLst>
                  <a:gd name="T0" fmla="*/ 0 w 10"/>
                  <a:gd name="T1" fmla="*/ 160 h 20"/>
                  <a:gd name="T2" fmla="*/ 16 w 10"/>
                  <a:gd name="T3" fmla="*/ 160 h 20"/>
                  <a:gd name="T4" fmla="*/ 32 w 10"/>
                  <a:gd name="T5" fmla="*/ 152 h 20"/>
                  <a:gd name="T6" fmla="*/ 40 w 10"/>
                  <a:gd name="T7" fmla="*/ 152 h 20"/>
                  <a:gd name="T8" fmla="*/ 56 w 10"/>
                  <a:gd name="T9" fmla="*/ 144 h 20"/>
                  <a:gd name="T10" fmla="*/ 64 w 10"/>
                  <a:gd name="T11" fmla="*/ 128 h 20"/>
                  <a:gd name="T12" fmla="*/ 72 w 10"/>
                  <a:gd name="T13" fmla="*/ 120 h 20"/>
                  <a:gd name="T14" fmla="*/ 80 w 10"/>
                  <a:gd name="T15" fmla="*/ 104 h 20"/>
                  <a:gd name="T16" fmla="*/ 80 w 10"/>
                  <a:gd name="T17" fmla="*/ 88 h 20"/>
                  <a:gd name="T18" fmla="*/ 80 w 10"/>
                  <a:gd name="T19" fmla="*/ 72 h 20"/>
                  <a:gd name="T20" fmla="*/ 80 w 10"/>
                  <a:gd name="T21" fmla="*/ 56 h 20"/>
                  <a:gd name="T22" fmla="*/ 72 w 10"/>
                  <a:gd name="T23" fmla="*/ 48 h 20"/>
                  <a:gd name="T24" fmla="*/ 64 w 10"/>
                  <a:gd name="T25" fmla="*/ 32 h 20"/>
                  <a:gd name="T26" fmla="*/ 56 w 10"/>
                  <a:gd name="T27" fmla="*/ 24 h 20"/>
                  <a:gd name="T28" fmla="*/ 40 w 10"/>
                  <a:gd name="T29" fmla="*/ 16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7" name="Freeform 1056"/>
              <p:cNvSpPr>
                <a:spLocks/>
              </p:cNvSpPr>
              <p:nvPr/>
            </p:nvSpPr>
            <p:spPr bwMode="auto">
              <a:xfrm>
                <a:off x="1454" y="2231"/>
                <a:ext cx="20" cy="40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40 w 10"/>
                  <a:gd name="T7" fmla="*/ 16 h 20"/>
                  <a:gd name="T8" fmla="*/ 24 w 10"/>
                  <a:gd name="T9" fmla="*/ 24 h 20"/>
                  <a:gd name="T10" fmla="*/ 16 w 10"/>
                  <a:gd name="T11" fmla="*/ 32 h 20"/>
                  <a:gd name="T12" fmla="*/ 8 w 10"/>
                  <a:gd name="T13" fmla="*/ 48 h 20"/>
                  <a:gd name="T14" fmla="*/ 0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0 w 10"/>
                  <a:gd name="T21" fmla="*/ 104 h 20"/>
                  <a:gd name="T22" fmla="*/ 8 w 10"/>
                  <a:gd name="T23" fmla="*/ 120 h 20"/>
                  <a:gd name="T24" fmla="*/ 16 w 10"/>
                  <a:gd name="T25" fmla="*/ 128 h 20"/>
                  <a:gd name="T26" fmla="*/ 24 w 10"/>
                  <a:gd name="T27" fmla="*/ 144 h 20"/>
                  <a:gd name="T28" fmla="*/ 40 w 10"/>
                  <a:gd name="T29" fmla="*/ 152 h 20"/>
                  <a:gd name="T30" fmla="*/ 48 w 10"/>
                  <a:gd name="T31" fmla="*/ 152 h 20"/>
                  <a:gd name="T32" fmla="*/ 64 w 10"/>
                  <a:gd name="T33" fmla="*/ 160 h 20"/>
                  <a:gd name="T34" fmla="*/ 80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8" name="Freeform 1055"/>
              <p:cNvSpPr>
                <a:spLocks/>
              </p:cNvSpPr>
              <p:nvPr/>
            </p:nvSpPr>
            <p:spPr bwMode="auto">
              <a:xfrm>
                <a:off x="673" y="2231"/>
                <a:ext cx="39" cy="40"/>
              </a:xfrm>
              <a:custGeom>
                <a:avLst/>
                <a:gdLst>
                  <a:gd name="T0" fmla="*/ 20 w 39"/>
                  <a:gd name="T1" fmla="*/ 40 h 40"/>
                  <a:gd name="T2" fmla="*/ 24 w 39"/>
                  <a:gd name="T3" fmla="*/ 40 h 40"/>
                  <a:gd name="T4" fmla="*/ 27 w 39"/>
                  <a:gd name="T5" fmla="*/ 38 h 40"/>
                  <a:gd name="T6" fmla="*/ 31 w 39"/>
                  <a:gd name="T7" fmla="*/ 36 h 40"/>
                  <a:gd name="T8" fmla="*/ 33 w 39"/>
                  <a:gd name="T9" fmla="*/ 32 h 40"/>
                  <a:gd name="T10" fmla="*/ 37 w 39"/>
                  <a:gd name="T11" fmla="*/ 28 h 40"/>
                  <a:gd name="T12" fmla="*/ 37 w 39"/>
                  <a:gd name="T13" fmla="*/ 24 h 40"/>
                  <a:gd name="T14" fmla="*/ 39 w 39"/>
                  <a:gd name="T15" fmla="*/ 20 h 40"/>
                  <a:gd name="T16" fmla="*/ 37 w 39"/>
                  <a:gd name="T17" fmla="*/ 16 h 40"/>
                  <a:gd name="T18" fmla="*/ 37 w 39"/>
                  <a:gd name="T19" fmla="*/ 12 h 40"/>
                  <a:gd name="T20" fmla="*/ 33 w 39"/>
                  <a:gd name="T21" fmla="*/ 8 h 40"/>
                  <a:gd name="T22" fmla="*/ 31 w 39"/>
                  <a:gd name="T23" fmla="*/ 4 h 40"/>
                  <a:gd name="T24" fmla="*/ 27 w 39"/>
                  <a:gd name="T25" fmla="*/ 2 h 40"/>
                  <a:gd name="T26" fmla="*/ 24 w 39"/>
                  <a:gd name="T27" fmla="*/ 2 h 40"/>
                  <a:gd name="T28" fmla="*/ 20 w 39"/>
                  <a:gd name="T29" fmla="*/ 0 h 40"/>
                  <a:gd name="T30" fmla="*/ 20 w 39"/>
                  <a:gd name="T31" fmla="*/ 0 h 40"/>
                  <a:gd name="T32" fmla="*/ 14 w 39"/>
                  <a:gd name="T33" fmla="*/ 2 h 40"/>
                  <a:gd name="T34" fmla="*/ 10 w 39"/>
                  <a:gd name="T35" fmla="*/ 2 h 40"/>
                  <a:gd name="T36" fmla="*/ 6 w 39"/>
                  <a:gd name="T37" fmla="*/ 4 h 40"/>
                  <a:gd name="T38" fmla="*/ 4 w 39"/>
                  <a:gd name="T39" fmla="*/ 8 h 40"/>
                  <a:gd name="T40" fmla="*/ 2 w 39"/>
                  <a:gd name="T41" fmla="*/ 12 h 40"/>
                  <a:gd name="T42" fmla="*/ 0 w 39"/>
                  <a:gd name="T43" fmla="*/ 16 h 40"/>
                  <a:gd name="T44" fmla="*/ 0 w 39"/>
                  <a:gd name="T45" fmla="*/ 20 h 40"/>
                  <a:gd name="T46" fmla="*/ 0 w 39"/>
                  <a:gd name="T47" fmla="*/ 24 h 40"/>
                  <a:gd name="T48" fmla="*/ 2 w 39"/>
                  <a:gd name="T49" fmla="*/ 28 h 40"/>
                  <a:gd name="T50" fmla="*/ 4 w 39"/>
                  <a:gd name="T51" fmla="*/ 32 h 40"/>
                  <a:gd name="T52" fmla="*/ 6 w 39"/>
                  <a:gd name="T53" fmla="*/ 36 h 40"/>
                  <a:gd name="T54" fmla="*/ 10 w 39"/>
                  <a:gd name="T55" fmla="*/ 38 h 40"/>
                  <a:gd name="T56" fmla="*/ 14 w 39"/>
                  <a:gd name="T57" fmla="*/ 40 h 40"/>
                  <a:gd name="T58" fmla="*/ 20 w 39"/>
                  <a:gd name="T59" fmla="*/ 40 h 40"/>
                  <a:gd name="T60" fmla="*/ 20 w 39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40"/>
                  <a:gd name="T95" fmla="*/ 39 w 39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40">
                    <a:moveTo>
                      <a:pt x="20" y="40"/>
                    </a:moveTo>
                    <a:lnTo>
                      <a:pt x="24" y="40"/>
                    </a:lnTo>
                    <a:lnTo>
                      <a:pt x="27" y="38"/>
                    </a:lnTo>
                    <a:lnTo>
                      <a:pt x="31" y="36"/>
                    </a:lnTo>
                    <a:lnTo>
                      <a:pt x="33" y="32"/>
                    </a:lnTo>
                    <a:lnTo>
                      <a:pt x="37" y="28"/>
                    </a:lnTo>
                    <a:lnTo>
                      <a:pt x="37" y="24"/>
                    </a:lnTo>
                    <a:lnTo>
                      <a:pt x="39" y="20"/>
                    </a:lnTo>
                    <a:lnTo>
                      <a:pt x="37" y="16"/>
                    </a:lnTo>
                    <a:lnTo>
                      <a:pt x="37" y="12"/>
                    </a:lnTo>
                    <a:lnTo>
                      <a:pt x="33" y="8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6" y="36"/>
                    </a:lnTo>
                    <a:lnTo>
                      <a:pt x="10" y="38"/>
                    </a:lnTo>
                    <a:lnTo>
                      <a:pt x="14" y="40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9" name="Freeform 1054"/>
              <p:cNvSpPr>
                <a:spLocks/>
              </p:cNvSpPr>
              <p:nvPr/>
            </p:nvSpPr>
            <p:spPr bwMode="auto">
              <a:xfrm>
                <a:off x="693" y="2231"/>
                <a:ext cx="19" cy="40"/>
              </a:xfrm>
              <a:custGeom>
                <a:avLst/>
                <a:gdLst>
                  <a:gd name="T0" fmla="*/ 0 w 10"/>
                  <a:gd name="T1" fmla="*/ 160 h 20"/>
                  <a:gd name="T2" fmla="*/ 8 w 10"/>
                  <a:gd name="T3" fmla="*/ 160 h 20"/>
                  <a:gd name="T4" fmla="*/ 21 w 10"/>
                  <a:gd name="T5" fmla="*/ 152 h 20"/>
                  <a:gd name="T6" fmla="*/ 36 w 10"/>
                  <a:gd name="T7" fmla="*/ 152 h 20"/>
                  <a:gd name="T8" fmla="*/ 40 w 10"/>
                  <a:gd name="T9" fmla="*/ 144 h 20"/>
                  <a:gd name="T10" fmla="*/ 53 w 10"/>
                  <a:gd name="T11" fmla="*/ 128 h 20"/>
                  <a:gd name="T12" fmla="*/ 61 w 10"/>
                  <a:gd name="T13" fmla="*/ 120 h 20"/>
                  <a:gd name="T14" fmla="*/ 61 w 10"/>
                  <a:gd name="T15" fmla="*/ 104 h 20"/>
                  <a:gd name="T16" fmla="*/ 68 w 10"/>
                  <a:gd name="T17" fmla="*/ 88 h 20"/>
                  <a:gd name="T18" fmla="*/ 68 w 10"/>
                  <a:gd name="T19" fmla="*/ 72 h 20"/>
                  <a:gd name="T20" fmla="*/ 61 w 10"/>
                  <a:gd name="T21" fmla="*/ 56 h 20"/>
                  <a:gd name="T22" fmla="*/ 61 w 10"/>
                  <a:gd name="T23" fmla="*/ 48 h 20"/>
                  <a:gd name="T24" fmla="*/ 53 w 10"/>
                  <a:gd name="T25" fmla="*/ 32 h 20"/>
                  <a:gd name="T26" fmla="*/ 40 w 10"/>
                  <a:gd name="T27" fmla="*/ 24 h 20"/>
                  <a:gd name="T28" fmla="*/ 36 w 10"/>
                  <a:gd name="T29" fmla="*/ 16 h 20"/>
                  <a:gd name="T30" fmla="*/ 21 w 10"/>
                  <a:gd name="T31" fmla="*/ 8 h 20"/>
                  <a:gd name="T32" fmla="*/ 8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1" y="20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0" name="Freeform 1053"/>
              <p:cNvSpPr>
                <a:spLocks/>
              </p:cNvSpPr>
              <p:nvPr/>
            </p:nvSpPr>
            <p:spPr bwMode="auto">
              <a:xfrm>
                <a:off x="673" y="2231"/>
                <a:ext cx="20" cy="40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32 w 10"/>
                  <a:gd name="T7" fmla="*/ 16 h 20"/>
                  <a:gd name="T8" fmla="*/ 24 w 10"/>
                  <a:gd name="T9" fmla="*/ 24 h 20"/>
                  <a:gd name="T10" fmla="*/ 16 w 10"/>
                  <a:gd name="T11" fmla="*/ 32 h 20"/>
                  <a:gd name="T12" fmla="*/ 8 w 10"/>
                  <a:gd name="T13" fmla="*/ 48 h 20"/>
                  <a:gd name="T14" fmla="*/ 0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0 w 10"/>
                  <a:gd name="T21" fmla="*/ 104 h 20"/>
                  <a:gd name="T22" fmla="*/ 8 w 10"/>
                  <a:gd name="T23" fmla="*/ 120 h 20"/>
                  <a:gd name="T24" fmla="*/ 16 w 10"/>
                  <a:gd name="T25" fmla="*/ 128 h 20"/>
                  <a:gd name="T26" fmla="*/ 24 w 10"/>
                  <a:gd name="T27" fmla="*/ 144 h 20"/>
                  <a:gd name="T28" fmla="*/ 32 w 10"/>
                  <a:gd name="T29" fmla="*/ 152 h 20"/>
                  <a:gd name="T30" fmla="*/ 48 w 10"/>
                  <a:gd name="T31" fmla="*/ 152 h 20"/>
                  <a:gd name="T32" fmla="*/ 64 w 10"/>
                  <a:gd name="T33" fmla="*/ 160 h 20"/>
                  <a:gd name="T34" fmla="*/ 80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1" name="Freeform 1052"/>
              <p:cNvSpPr>
                <a:spLocks/>
              </p:cNvSpPr>
              <p:nvPr/>
            </p:nvSpPr>
            <p:spPr bwMode="auto">
              <a:xfrm>
                <a:off x="673" y="1451"/>
                <a:ext cx="39" cy="39"/>
              </a:xfrm>
              <a:custGeom>
                <a:avLst/>
                <a:gdLst>
                  <a:gd name="T0" fmla="*/ 20 w 39"/>
                  <a:gd name="T1" fmla="*/ 39 h 39"/>
                  <a:gd name="T2" fmla="*/ 24 w 39"/>
                  <a:gd name="T3" fmla="*/ 39 h 39"/>
                  <a:gd name="T4" fmla="*/ 27 w 39"/>
                  <a:gd name="T5" fmla="*/ 37 h 39"/>
                  <a:gd name="T6" fmla="*/ 31 w 39"/>
                  <a:gd name="T7" fmla="*/ 35 h 39"/>
                  <a:gd name="T8" fmla="*/ 33 w 39"/>
                  <a:gd name="T9" fmla="*/ 31 h 39"/>
                  <a:gd name="T10" fmla="*/ 37 w 39"/>
                  <a:gd name="T11" fmla="*/ 27 h 39"/>
                  <a:gd name="T12" fmla="*/ 37 w 39"/>
                  <a:gd name="T13" fmla="*/ 23 h 39"/>
                  <a:gd name="T14" fmla="*/ 39 w 39"/>
                  <a:gd name="T15" fmla="*/ 19 h 39"/>
                  <a:gd name="T16" fmla="*/ 37 w 39"/>
                  <a:gd name="T17" fmla="*/ 15 h 39"/>
                  <a:gd name="T18" fmla="*/ 37 w 39"/>
                  <a:gd name="T19" fmla="*/ 12 h 39"/>
                  <a:gd name="T20" fmla="*/ 33 w 39"/>
                  <a:gd name="T21" fmla="*/ 8 h 39"/>
                  <a:gd name="T22" fmla="*/ 31 w 39"/>
                  <a:gd name="T23" fmla="*/ 4 h 39"/>
                  <a:gd name="T24" fmla="*/ 27 w 39"/>
                  <a:gd name="T25" fmla="*/ 2 h 39"/>
                  <a:gd name="T26" fmla="*/ 24 w 39"/>
                  <a:gd name="T27" fmla="*/ 0 h 39"/>
                  <a:gd name="T28" fmla="*/ 20 w 39"/>
                  <a:gd name="T29" fmla="*/ 0 h 39"/>
                  <a:gd name="T30" fmla="*/ 20 w 39"/>
                  <a:gd name="T31" fmla="*/ 0 h 39"/>
                  <a:gd name="T32" fmla="*/ 14 w 39"/>
                  <a:gd name="T33" fmla="*/ 0 h 39"/>
                  <a:gd name="T34" fmla="*/ 10 w 39"/>
                  <a:gd name="T35" fmla="*/ 2 h 39"/>
                  <a:gd name="T36" fmla="*/ 6 w 39"/>
                  <a:gd name="T37" fmla="*/ 4 h 39"/>
                  <a:gd name="T38" fmla="*/ 4 w 39"/>
                  <a:gd name="T39" fmla="*/ 8 h 39"/>
                  <a:gd name="T40" fmla="*/ 2 w 39"/>
                  <a:gd name="T41" fmla="*/ 12 h 39"/>
                  <a:gd name="T42" fmla="*/ 0 w 39"/>
                  <a:gd name="T43" fmla="*/ 15 h 39"/>
                  <a:gd name="T44" fmla="*/ 0 w 39"/>
                  <a:gd name="T45" fmla="*/ 19 h 39"/>
                  <a:gd name="T46" fmla="*/ 0 w 39"/>
                  <a:gd name="T47" fmla="*/ 23 h 39"/>
                  <a:gd name="T48" fmla="*/ 2 w 39"/>
                  <a:gd name="T49" fmla="*/ 27 h 39"/>
                  <a:gd name="T50" fmla="*/ 4 w 39"/>
                  <a:gd name="T51" fmla="*/ 31 h 39"/>
                  <a:gd name="T52" fmla="*/ 6 w 39"/>
                  <a:gd name="T53" fmla="*/ 35 h 39"/>
                  <a:gd name="T54" fmla="*/ 10 w 39"/>
                  <a:gd name="T55" fmla="*/ 37 h 39"/>
                  <a:gd name="T56" fmla="*/ 14 w 39"/>
                  <a:gd name="T57" fmla="*/ 39 h 39"/>
                  <a:gd name="T58" fmla="*/ 20 w 39"/>
                  <a:gd name="T59" fmla="*/ 39 h 39"/>
                  <a:gd name="T60" fmla="*/ 20 w 39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9"/>
                  <a:gd name="T95" fmla="*/ 39 w 39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9">
                    <a:moveTo>
                      <a:pt x="20" y="39"/>
                    </a:moveTo>
                    <a:lnTo>
                      <a:pt x="24" y="39"/>
                    </a:lnTo>
                    <a:lnTo>
                      <a:pt x="27" y="37"/>
                    </a:lnTo>
                    <a:lnTo>
                      <a:pt x="31" y="35"/>
                    </a:lnTo>
                    <a:lnTo>
                      <a:pt x="33" y="31"/>
                    </a:lnTo>
                    <a:lnTo>
                      <a:pt x="37" y="27"/>
                    </a:lnTo>
                    <a:lnTo>
                      <a:pt x="37" y="23"/>
                    </a:lnTo>
                    <a:lnTo>
                      <a:pt x="39" y="19"/>
                    </a:lnTo>
                    <a:lnTo>
                      <a:pt x="37" y="15"/>
                    </a:lnTo>
                    <a:lnTo>
                      <a:pt x="37" y="12"/>
                    </a:lnTo>
                    <a:lnTo>
                      <a:pt x="33" y="8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5"/>
                    </a:lnTo>
                    <a:lnTo>
                      <a:pt x="10" y="37"/>
                    </a:lnTo>
                    <a:lnTo>
                      <a:pt x="14" y="39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2" name="Freeform 1051"/>
              <p:cNvSpPr>
                <a:spLocks/>
              </p:cNvSpPr>
              <p:nvPr/>
            </p:nvSpPr>
            <p:spPr bwMode="auto">
              <a:xfrm>
                <a:off x="693" y="1451"/>
                <a:ext cx="19" cy="39"/>
              </a:xfrm>
              <a:custGeom>
                <a:avLst/>
                <a:gdLst>
                  <a:gd name="T0" fmla="*/ 0 w 10"/>
                  <a:gd name="T1" fmla="*/ 148 h 20"/>
                  <a:gd name="T2" fmla="*/ 8 w 10"/>
                  <a:gd name="T3" fmla="*/ 148 h 20"/>
                  <a:gd name="T4" fmla="*/ 21 w 10"/>
                  <a:gd name="T5" fmla="*/ 140 h 20"/>
                  <a:gd name="T6" fmla="*/ 36 w 10"/>
                  <a:gd name="T7" fmla="*/ 133 h 20"/>
                  <a:gd name="T8" fmla="*/ 40 w 10"/>
                  <a:gd name="T9" fmla="*/ 125 h 20"/>
                  <a:gd name="T10" fmla="*/ 53 w 10"/>
                  <a:gd name="T11" fmla="*/ 117 h 20"/>
                  <a:gd name="T12" fmla="*/ 61 w 10"/>
                  <a:gd name="T13" fmla="*/ 103 h 20"/>
                  <a:gd name="T14" fmla="*/ 61 w 10"/>
                  <a:gd name="T15" fmla="*/ 96 h 20"/>
                  <a:gd name="T16" fmla="*/ 68 w 10"/>
                  <a:gd name="T17" fmla="*/ 80 h 20"/>
                  <a:gd name="T18" fmla="*/ 68 w 10"/>
                  <a:gd name="T19" fmla="*/ 68 h 20"/>
                  <a:gd name="T20" fmla="*/ 61 w 10"/>
                  <a:gd name="T21" fmla="*/ 53 h 20"/>
                  <a:gd name="T22" fmla="*/ 61 w 10"/>
                  <a:gd name="T23" fmla="*/ 39 h 20"/>
                  <a:gd name="T24" fmla="*/ 53 w 10"/>
                  <a:gd name="T25" fmla="*/ 31 h 20"/>
                  <a:gd name="T26" fmla="*/ 40 w 10"/>
                  <a:gd name="T27" fmla="*/ 23 h 20"/>
                  <a:gd name="T28" fmla="*/ 36 w 10"/>
                  <a:gd name="T29" fmla="*/ 8 h 20"/>
                  <a:gd name="T30" fmla="*/ 21 w 10"/>
                  <a:gd name="T31" fmla="*/ 8 h 20"/>
                  <a:gd name="T32" fmla="*/ 8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1" y="20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3" name="Freeform 1050"/>
              <p:cNvSpPr>
                <a:spLocks/>
              </p:cNvSpPr>
              <p:nvPr/>
            </p:nvSpPr>
            <p:spPr bwMode="auto">
              <a:xfrm>
                <a:off x="673" y="1451"/>
                <a:ext cx="20" cy="39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32 w 10"/>
                  <a:gd name="T7" fmla="*/ 8 h 20"/>
                  <a:gd name="T8" fmla="*/ 24 w 10"/>
                  <a:gd name="T9" fmla="*/ 23 h 20"/>
                  <a:gd name="T10" fmla="*/ 16 w 10"/>
                  <a:gd name="T11" fmla="*/ 31 h 20"/>
                  <a:gd name="T12" fmla="*/ 8 w 10"/>
                  <a:gd name="T13" fmla="*/ 39 h 20"/>
                  <a:gd name="T14" fmla="*/ 0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0 w 10"/>
                  <a:gd name="T21" fmla="*/ 96 h 20"/>
                  <a:gd name="T22" fmla="*/ 8 w 10"/>
                  <a:gd name="T23" fmla="*/ 103 h 20"/>
                  <a:gd name="T24" fmla="*/ 16 w 10"/>
                  <a:gd name="T25" fmla="*/ 117 h 20"/>
                  <a:gd name="T26" fmla="*/ 24 w 10"/>
                  <a:gd name="T27" fmla="*/ 125 h 20"/>
                  <a:gd name="T28" fmla="*/ 32 w 10"/>
                  <a:gd name="T29" fmla="*/ 133 h 20"/>
                  <a:gd name="T30" fmla="*/ 48 w 10"/>
                  <a:gd name="T31" fmla="*/ 140 h 20"/>
                  <a:gd name="T32" fmla="*/ 64 w 10"/>
                  <a:gd name="T33" fmla="*/ 148 h 20"/>
                  <a:gd name="T34" fmla="*/ 80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4" name="Freeform 1049"/>
              <p:cNvSpPr>
                <a:spLocks/>
              </p:cNvSpPr>
              <p:nvPr/>
            </p:nvSpPr>
            <p:spPr bwMode="auto">
              <a:xfrm>
                <a:off x="1454" y="1451"/>
                <a:ext cx="40" cy="39"/>
              </a:xfrm>
              <a:custGeom>
                <a:avLst/>
                <a:gdLst>
                  <a:gd name="T0" fmla="*/ 20 w 40"/>
                  <a:gd name="T1" fmla="*/ 39 h 39"/>
                  <a:gd name="T2" fmla="*/ 24 w 40"/>
                  <a:gd name="T3" fmla="*/ 39 h 39"/>
                  <a:gd name="T4" fmla="*/ 28 w 40"/>
                  <a:gd name="T5" fmla="*/ 37 h 39"/>
                  <a:gd name="T6" fmla="*/ 32 w 40"/>
                  <a:gd name="T7" fmla="*/ 35 h 39"/>
                  <a:gd name="T8" fmla="*/ 36 w 40"/>
                  <a:gd name="T9" fmla="*/ 31 h 39"/>
                  <a:gd name="T10" fmla="*/ 38 w 40"/>
                  <a:gd name="T11" fmla="*/ 27 h 39"/>
                  <a:gd name="T12" fmla="*/ 40 w 40"/>
                  <a:gd name="T13" fmla="*/ 23 h 39"/>
                  <a:gd name="T14" fmla="*/ 40 w 40"/>
                  <a:gd name="T15" fmla="*/ 19 h 39"/>
                  <a:gd name="T16" fmla="*/ 40 w 40"/>
                  <a:gd name="T17" fmla="*/ 15 h 39"/>
                  <a:gd name="T18" fmla="*/ 38 w 40"/>
                  <a:gd name="T19" fmla="*/ 12 h 39"/>
                  <a:gd name="T20" fmla="*/ 36 w 40"/>
                  <a:gd name="T21" fmla="*/ 8 h 39"/>
                  <a:gd name="T22" fmla="*/ 32 w 40"/>
                  <a:gd name="T23" fmla="*/ 4 h 39"/>
                  <a:gd name="T24" fmla="*/ 28 w 40"/>
                  <a:gd name="T25" fmla="*/ 2 h 39"/>
                  <a:gd name="T26" fmla="*/ 24 w 40"/>
                  <a:gd name="T27" fmla="*/ 0 h 39"/>
                  <a:gd name="T28" fmla="*/ 20 w 40"/>
                  <a:gd name="T29" fmla="*/ 0 h 39"/>
                  <a:gd name="T30" fmla="*/ 20 w 40"/>
                  <a:gd name="T31" fmla="*/ 0 h 39"/>
                  <a:gd name="T32" fmla="*/ 16 w 40"/>
                  <a:gd name="T33" fmla="*/ 0 h 39"/>
                  <a:gd name="T34" fmla="*/ 12 w 40"/>
                  <a:gd name="T35" fmla="*/ 2 h 39"/>
                  <a:gd name="T36" fmla="*/ 8 w 40"/>
                  <a:gd name="T37" fmla="*/ 4 h 39"/>
                  <a:gd name="T38" fmla="*/ 4 w 40"/>
                  <a:gd name="T39" fmla="*/ 8 h 39"/>
                  <a:gd name="T40" fmla="*/ 2 w 40"/>
                  <a:gd name="T41" fmla="*/ 12 h 39"/>
                  <a:gd name="T42" fmla="*/ 0 w 40"/>
                  <a:gd name="T43" fmla="*/ 15 h 39"/>
                  <a:gd name="T44" fmla="*/ 0 w 40"/>
                  <a:gd name="T45" fmla="*/ 19 h 39"/>
                  <a:gd name="T46" fmla="*/ 0 w 40"/>
                  <a:gd name="T47" fmla="*/ 23 h 39"/>
                  <a:gd name="T48" fmla="*/ 2 w 40"/>
                  <a:gd name="T49" fmla="*/ 27 h 39"/>
                  <a:gd name="T50" fmla="*/ 4 w 40"/>
                  <a:gd name="T51" fmla="*/ 31 h 39"/>
                  <a:gd name="T52" fmla="*/ 8 w 40"/>
                  <a:gd name="T53" fmla="*/ 35 h 39"/>
                  <a:gd name="T54" fmla="*/ 12 w 40"/>
                  <a:gd name="T55" fmla="*/ 37 h 39"/>
                  <a:gd name="T56" fmla="*/ 16 w 40"/>
                  <a:gd name="T57" fmla="*/ 39 h 39"/>
                  <a:gd name="T58" fmla="*/ 20 w 40"/>
                  <a:gd name="T59" fmla="*/ 39 h 39"/>
                  <a:gd name="T60" fmla="*/ 20 w 40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9"/>
                  <a:gd name="T95" fmla="*/ 40 w 40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9">
                    <a:moveTo>
                      <a:pt x="20" y="39"/>
                    </a:moveTo>
                    <a:lnTo>
                      <a:pt x="24" y="39"/>
                    </a:lnTo>
                    <a:lnTo>
                      <a:pt x="28" y="37"/>
                    </a:lnTo>
                    <a:lnTo>
                      <a:pt x="32" y="35"/>
                    </a:lnTo>
                    <a:lnTo>
                      <a:pt x="36" y="31"/>
                    </a:lnTo>
                    <a:lnTo>
                      <a:pt x="38" y="27"/>
                    </a:lnTo>
                    <a:lnTo>
                      <a:pt x="40" y="23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8" y="12"/>
                    </a:lnTo>
                    <a:lnTo>
                      <a:pt x="36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8" y="35"/>
                    </a:lnTo>
                    <a:lnTo>
                      <a:pt x="12" y="37"/>
                    </a:lnTo>
                    <a:lnTo>
                      <a:pt x="16" y="39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5" name="Freeform 1048"/>
              <p:cNvSpPr>
                <a:spLocks/>
              </p:cNvSpPr>
              <p:nvPr/>
            </p:nvSpPr>
            <p:spPr bwMode="auto">
              <a:xfrm>
                <a:off x="1474" y="1451"/>
                <a:ext cx="20" cy="39"/>
              </a:xfrm>
              <a:custGeom>
                <a:avLst/>
                <a:gdLst>
                  <a:gd name="T0" fmla="*/ 0 w 10"/>
                  <a:gd name="T1" fmla="*/ 148 h 20"/>
                  <a:gd name="T2" fmla="*/ 16 w 10"/>
                  <a:gd name="T3" fmla="*/ 148 h 20"/>
                  <a:gd name="T4" fmla="*/ 32 w 10"/>
                  <a:gd name="T5" fmla="*/ 140 h 20"/>
                  <a:gd name="T6" fmla="*/ 40 w 10"/>
                  <a:gd name="T7" fmla="*/ 133 h 20"/>
                  <a:gd name="T8" fmla="*/ 56 w 10"/>
                  <a:gd name="T9" fmla="*/ 125 h 20"/>
                  <a:gd name="T10" fmla="*/ 64 w 10"/>
                  <a:gd name="T11" fmla="*/ 117 h 20"/>
                  <a:gd name="T12" fmla="*/ 72 w 10"/>
                  <a:gd name="T13" fmla="*/ 103 h 20"/>
                  <a:gd name="T14" fmla="*/ 80 w 10"/>
                  <a:gd name="T15" fmla="*/ 96 h 20"/>
                  <a:gd name="T16" fmla="*/ 80 w 10"/>
                  <a:gd name="T17" fmla="*/ 80 h 20"/>
                  <a:gd name="T18" fmla="*/ 80 w 10"/>
                  <a:gd name="T19" fmla="*/ 68 h 20"/>
                  <a:gd name="T20" fmla="*/ 80 w 10"/>
                  <a:gd name="T21" fmla="*/ 53 h 20"/>
                  <a:gd name="T22" fmla="*/ 72 w 10"/>
                  <a:gd name="T23" fmla="*/ 39 h 20"/>
                  <a:gd name="T24" fmla="*/ 64 w 10"/>
                  <a:gd name="T25" fmla="*/ 31 h 20"/>
                  <a:gd name="T26" fmla="*/ 56 w 10"/>
                  <a:gd name="T27" fmla="*/ 23 h 20"/>
                  <a:gd name="T28" fmla="*/ 40 w 10"/>
                  <a:gd name="T29" fmla="*/ 8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6" name="Freeform 1047"/>
              <p:cNvSpPr>
                <a:spLocks/>
              </p:cNvSpPr>
              <p:nvPr/>
            </p:nvSpPr>
            <p:spPr bwMode="auto">
              <a:xfrm>
                <a:off x="1454" y="1451"/>
                <a:ext cx="20" cy="39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40 w 10"/>
                  <a:gd name="T7" fmla="*/ 8 h 20"/>
                  <a:gd name="T8" fmla="*/ 24 w 10"/>
                  <a:gd name="T9" fmla="*/ 23 h 20"/>
                  <a:gd name="T10" fmla="*/ 16 w 10"/>
                  <a:gd name="T11" fmla="*/ 31 h 20"/>
                  <a:gd name="T12" fmla="*/ 8 w 10"/>
                  <a:gd name="T13" fmla="*/ 39 h 20"/>
                  <a:gd name="T14" fmla="*/ 0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0 w 10"/>
                  <a:gd name="T21" fmla="*/ 96 h 20"/>
                  <a:gd name="T22" fmla="*/ 8 w 10"/>
                  <a:gd name="T23" fmla="*/ 103 h 20"/>
                  <a:gd name="T24" fmla="*/ 16 w 10"/>
                  <a:gd name="T25" fmla="*/ 117 h 20"/>
                  <a:gd name="T26" fmla="*/ 24 w 10"/>
                  <a:gd name="T27" fmla="*/ 125 h 20"/>
                  <a:gd name="T28" fmla="*/ 40 w 10"/>
                  <a:gd name="T29" fmla="*/ 133 h 20"/>
                  <a:gd name="T30" fmla="*/ 48 w 10"/>
                  <a:gd name="T31" fmla="*/ 140 h 20"/>
                  <a:gd name="T32" fmla="*/ 64 w 10"/>
                  <a:gd name="T33" fmla="*/ 148 h 20"/>
                  <a:gd name="T34" fmla="*/ 80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7" name="Freeform 1046"/>
              <p:cNvSpPr>
                <a:spLocks/>
              </p:cNvSpPr>
              <p:nvPr/>
            </p:nvSpPr>
            <p:spPr bwMode="auto">
              <a:xfrm>
                <a:off x="2236" y="1451"/>
                <a:ext cx="39" cy="39"/>
              </a:xfrm>
              <a:custGeom>
                <a:avLst/>
                <a:gdLst>
                  <a:gd name="T0" fmla="*/ 19 w 39"/>
                  <a:gd name="T1" fmla="*/ 39 h 39"/>
                  <a:gd name="T2" fmla="*/ 25 w 39"/>
                  <a:gd name="T3" fmla="*/ 39 h 39"/>
                  <a:gd name="T4" fmla="*/ 29 w 39"/>
                  <a:gd name="T5" fmla="*/ 37 h 39"/>
                  <a:gd name="T6" fmla="*/ 31 w 39"/>
                  <a:gd name="T7" fmla="*/ 35 h 39"/>
                  <a:gd name="T8" fmla="*/ 35 w 39"/>
                  <a:gd name="T9" fmla="*/ 31 h 39"/>
                  <a:gd name="T10" fmla="*/ 37 w 39"/>
                  <a:gd name="T11" fmla="*/ 27 h 39"/>
                  <a:gd name="T12" fmla="*/ 39 w 39"/>
                  <a:gd name="T13" fmla="*/ 23 h 39"/>
                  <a:gd name="T14" fmla="*/ 39 w 39"/>
                  <a:gd name="T15" fmla="*/ 19 h 39"/>
                  <a:gd name="T16" fmla="*/ 39 w 39"/>
                  <a:gd name="T17" fmla="*/ 15 h 39"/>
                  <a:gd name="T18" fmla="*/ 37 w 39"/>
                  <a:gd name="T19" fmla="*/ 12 h 39"/>
                  <a:gd name="T20" fmla="*/ 35 w 39"/>
                  <a:gd name="T21" fmla="*/ 8 h 39"/>
                  <a:gd name="T22" fmla="*/ 31 w 39"/>
                  <a:gd name="T23" fmla="*/ 4 h 39"/>
                  <a:gd name="T24" fmla="*/ 29 w 39"/>
                  <a:gd name="T25" fmla="*/ 2 h 39"/>
                  <a:gd name="T26" fmla="*/ 25 w 39"/>
                  <a:gd name="T27" fmla="*/ 0 h 39"/>
                  <a:gd name="T28" fmla="*/ 19 w 39"/>
                  <a:gd name="T29" fmla="*/ 0 h 39"/>
                  <a:gd name="T30" fmla="*/ 19 w 39"/>
                  <a:gd name="T31" fmla="*/ 0 h 39"/>
                  <a:gd name="T32" fmla="*/ 15 w 39"/>
                  <a:gd name="T33" fmla="*/ 0 h 39"/>
                  <a:gd name="T34" fmla="*/ 11 w 39"/>
                  <a:gd name="T35" fmla="*/ 2 h 39"/>
                  <a:gd name="T36" fmla="*/ 8 w 39"/>
                  <a:gd name="T37" fmla="*/ 4 h 39"/>
                  <a:gd name="T38" fmla="*/ 6 w 39"/>
                  <a:gd name="T39" fmla="*/ 8 h 39"/>
                  <a:gd name="T40" fmla="*/ 2 w 39"/>
                  <a:gd name="T41" fmla="*/ 12 h 39"/>
                  <a:gd name="T42" fmla="*/ 2 w 39"/>
                  <a:gd name="T43" fmla="*/ 15 h 39"/>
                  <a:gd name="T44" fmla="*/ 0 w 39"/>
                  <a:gd name="T45" fmla="*/ 19 h 39"/>
                  <a:gd name="T46" fmla="*/ 2 w 39"/>
                  <a:gd name="T47" fmla="*/ 23 h 39"/>
                  <a:gd name="T48" fmla="*/ 2 w 39"/>
                  <a:gd name="T49" fmla="*/ 27 h 39"/>
                  <a:gd name="T50" fmla="*/ 6 w 39"/>
                  <a:gd name="T51" fmla="*/ 31 h 39"/>
                  <a:gd name="T52" fmla="*/ 8 w 39"/>
                  <a:gd name="T53" fmla="*/ 35 h 39"/>
                  <a:gd name="T54" fmla="*/ 11 w 39"/>
                  <a:gd name="T55" fmla="*/ 37 h 39"/>
                  <a:gd name="T56" fmla="*/ 15 w 39"/>
                  <a:gd name="T57" fmla="*/ 39 h 39"/>
                  <a:gd name="T58" fmla="*/ 19 w 39"/>
                  <a:gd name="T59" fmla="*/ 39 h 39"/>
                  <a:gd name="T60" fmla="*/ 19 w 39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9"/>
                  <a:gd name="T95" fmla="*/ 39 w 39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9">
                    <a:moveTo>
                      <a:pt x="19" y="39"/>
                    </a:moveTo>
                    <a:lnTo>
                      <a:pt x="25" y="39"/>
                    </a:lnTo>
                    <a:lnTo>
                      <a:pt x="29" y="37"/>
                    </a:lnTo>
                    <a:lnTo>
                      <a:pt x="31" y="35"/>
                    </a:lnTo>
                    <a:lnTo>
                      <a:pt x="35" y="31"/>
                    </a:lnTo>
                    <a:lnTo>
                      <a:pt x="37" y="27"/>
                    </a:lnTo>
                    <a:lnTo>
                      <a:pt x="39" y="23"/>
                    </a:lnTo>
                    <a:lnTo>
                      <a:pt x="39" y="19"/>
                    </a:lnTo>
                    <a:lnTo>
                      <a:pt x="39" y="15"/>
                    </a:lnTo>
                    <a:lnTo>
                      <a:pt x="37" y="12"/>
                    </a:lnTo>
                    <a:lnTo>
                      <a:pt x="35" y="8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6" y="31"/>
                    </a:lnTo>
                    <a:lnTo>
                      <a:pt x="8" y="35"/>
                    </a:lnTo>
                    <a:lnTo>
                      <a:pt x="11" y="37"/>
                    </a:lnTo>
                    <a:lnTo>
                      <a:pt x="15" y="39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8" name="Freeform 1045"/>
              <p:cNvSpPr>
                <a:spLocks/>
              </p:cNvSpPr>
              <p:nvPr/>
            </p:nvSpPr>
            <p:spPr bwMode="auto">
              <a:xfrm>
                <a:off x="2255" y="1451"/>
                <a:ext cx="20" cy="39"/>
              </a:xfrm>
              <a:custGeom>
                <a:avLst/>
                <a:gdLst>
                  <a:gd name="T0" fmla="*/ 0 w 10"/>
                  <a:gd name="T1" fmla="*/ 148 h 20"/>
                  <a:gd name="T2" fmla="*/ 16 w 10"/>
                  <a:gd name="T3" fmla="*/ 148 h 20"/>
                  <a:gd name="T4" fmla="*/ 32 w 10"/>
                  <a:gd name="T5" fmla="*/ 140 h 20"/>
                  <a:gd name="T6" fmla="*/ 48 w 10"/>
                  <a:gd name="T7" fmla="*/ 133 h 20"/>
                  <a:gd name="T8" fmla="*/ 56 w 10"/>
                  <a:gd name="T9" fmla="*/ 125 h 20"/>
                  <a:gd name="T10" fmla="*/ 64 w 10"/>
                  <a:gd name="T11" fmla="*/ 117 h 20"/>
                  <a:gd name="T12" fmla="*/ 72 w 10"/>
                  <a:gd name="T13" fmla="*/ 103 h 20"/>
                  <a:gd name="T14" fmla="*/ 80 w 10"/>
                  <a:gd name="T15" fmla="*/ 96 h 20"/>
                  <a:gd name="T16" fmla="*/ 80 w 10"/>
                  <a:gd name="T17" fmla="*/ 80 h 20"/>
                  <a:gd name="T18" fmla="*/ 80 w 10"/>
                  <a:gd name="T19" fmla="*/ 68 h 20"/>
                  <a:gd name="T20" fmla="*/ 80 w 10"/>
                  <a:gd name="T21" fmla="*/ 53 h 20"/>
                  <a:gd name="T22" fmla="*/ 72 w 10"/>
                  <a:gd name="T23" fmla="*/ 39 h 20"/>
                  <a:gd name="T24" fmla="*/ 64 w 10"/>
                  <a:gd name="T25" fmla="*/ 31 h 20"/>
                  <a:gd name="T26" fmla="*/ 56 w 10"/>
                  <a:gd name="T27" fmla="*/ 23 h 20"/>
                  <a:gd name="T28" fmla="*/ 48 w 10"/>
                  <a:gd name="T29" fmla="*/ 8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6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39" name="Freeform 1044"/>
              <p:cNvSpPr>
                <a:spLocks/>
              </p:cNvSpPr>
              <p:nvPr/>
            </p:nvSpPr>
            <p:spPr bwMode="auto">
              <a:xfrm>
                <a:off x="2236" y="1451"/>
                <a:ext cx="19" cy="39"/>
              </a:xfrm>
              <a:custGeom>
                <a:avLst/>
                <a:gdLst>
                  <a:gd name="T0" fmla="*/ 68 w 10"/>
                  <a:gd name="T1" fmla="*/ 0 h 20"/>
                  <a:gd name="T2" fmla="*/ 53 w 10"/>
                  <a:gd name="T3" fmla="*/ 0 h 20"/>
                  <a:gd name="T4" fmla="*/ 47 w 10"/>
                  <a:gd name="T5" fmla="*/ 8 h 20"/>
                  <a:gd name="T6" fmla="*/ 36 w 10"/>
                  <a:gd name="T7" fmla="*/ 8 h 20"/>
                  <a:gd name="T8" fmla="*/ 28 w 10"/>
                  <a:gd name="T9" fmla="*/ 23 h 20"/>
                  <a:gd name="T10" fmla="*/ 15 w 10"/>
                  <a:gd name="T11" fmla="*/ 31 h 20"/>
                  <a:gd name="T12" fmla="*/ 8 w 10"/>
                  <a:gd name="T13" fmla="*/ 39 h 20"/>
                  <a:gd name="T14" fmla="*/ 8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8 w 10"/>
                  <a:gd name="T21" fmla="*/ 96 h 20"/>
                  <a:gd name="T22" fmla="*/ 8 w 10"/>
                  <a:gd name="T23" fmla="*/ 103 h 20"/>
                  <a:gd name="T24" fmla="*/ 15 w 10"/>
                  <a:gd name="T25" fmla="*/ 117 h 20"/>
                  <a:gd name="T26" fmla="*/ 28 w 10"/>
                  <a:gd name="T27" fmla="*/ 125 h 20"/>
                  <a:gd name="T28" fmla="*/ 36 w 10"/>
                  <a:gd name="T29" fmla="*/ 133 h 20"/>
                  <a:gd name="T30" fmla="*/ 47 w 10"/>
                  <a:gd name="T31" fmla="*/ 140 h 20"/>
                  <a:gd name="T32" fmla="*/ 53 w 10"/>
                  <a:gd name="T33" fmla="*/ 148 h 20"/>
                  <a:gd name="T34" fmla="*/ 68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4" y="17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0" name="Freeform 1043"/>
              <p:cNvSpPr>
                <a:spLocks/>
              </p:cNvSpPr>
              <p:nvPr/>
            </p:nvSpPr>
            <p:spPr bwMode="auto">
              <a:xfrm>
                <a:off x="3019" y="1451"/>
                <a:ext cx="39" cy="39"/>
              </a:xfrm>
              <a:custGeom>
                <a:avLst/>
                <a:gdLst>
                  <a:gd name="T0" fmla="*/ 20 w 39"/>
                  <a:gd name="T1" fmla="*/ 39 h 39"/>
                  <a:gd name="T2" fmla="*/ 24 w 39"/>
                  <a:gd name="T3" fmla="*/ 39 h 39"/>
                  <a:gd name="T4" fmla="*/ 28 w 39"/>
                  <a:gd name="T5" fmla="*/ 37 h 39"/>
                  <a:gd name="T6" fmla="*/ 32 w 39"/>
                  <a:gd name="T7" fmla="*/ 35 h 39"/>
                  <a:gd name="T8" fmla="*/ 34 w 39"/>
                  <a:gd name="T9" fmla="*/ 31 h 39"/>
                  <a:gd name="T10" fmla="*/ 37 w 39"/>
                  <a:gd name="T11" fmla="*/ 27 h 39"/>
                  <a:gd name="T12" fmla="*/ 37 w 39"/>
                  <a:gd name="T13" fmla="*/ 23 h 39"/>
                  <a:gd name="T14" fmla="*/ 39 w 39"/>
                  <a:gd name="T15" fmla="*/ 19 h 39"/>
                  <a:gd name="T16" fmla="*/ 37 w 39"/>
                  <a:gd name="T17" fmla="*/ 15 h 39"/>
                  <a:gd name="T18" fmla="*/ 37 w 39"/>
                  <a:gd name="T19" fmla="*/ 12 h 39"/>
                  <a:gd name="T20" fmla="*/ 34 w 39"/>
                  <a:gd name="T21" fmla="*/ 8 h 39"/>
                  <a:gd name="T22" fmla="*/ 32 w 39"/>
                  <a:gd name="T23" fmla="*/ 4 h 39"/>
                  <a:gd name="T24" fmla="*/ 28 w 39"/>
                  <a:gd name="T25" fmla="*/ 2 h 39"/>
                  <a:gd name="T26" fmla="*/ 24 w 39"/>
                  <a:gd name="T27" fmla="*/ 0 h 39"/>
                  <a:gd name="T28" fmla="*/ 20 w 39"/>
                  <a:gd name="T29" fmla="*/ 0 h 39"/>
                  <a:gd name="T30" fmla="*/ 20 w 39"/>
                  <a:gd name="T31" fmla="*/ 0 h 39"/>
                  <a:gd name="T32" fmla="*/ 14 w 39"/>
                  <a:gd name="T33" fmla="*/ 0 h 39"/>
                  <a:gd name="T34" fmla="*/ 10 w 39"/>
                  <a:gd name="T35" fmla="*/ 2 h 39"/>
                  <a:gd name="T36" fmla="*/ 6 w 39"/>
                  <a:gd name="T37" fmla="*/ 4 h 39"/>
                  <a:gd name="T38" fmla="*/ 4 w 39"/>
                  <a:gd name="T39" fmla="*/ 8 h 39"/>
                  <a:gd name="T40" fmla="*/ 2 w 39"/>
                  <a:gd name="T41" fmla="*/ 12 h 39"/>
                  <a:gd name="T42" fmla="*/ 0 w 39"/>
                  <a:gd name="T43" fmla="*/ 15 h 39"/>
                  <a:gd name="T44" fmla="*/ 0 w 39"/>
                  <a:gd name="T45" fmla="*/ 19 h 39"/>
                  <a:gd name="T46" fmla="*/ 0 w 39"/>
                  <a:gd name="T47" fmla="*/ 23 h 39"/>
                  <a:gd name="T48" fmla="*/ 2 w 39"/>
                  <a:gd name="T49" fmla="*/ 27 h 39"/>
                  <a:gd name="T50" fmla="*/ 4 w 39"/>
                  <a:gd name="T51" fmla="*/ 31 h 39"/>
                  <a:gd name="T52" fmla="*/ 6 w 39"/>
                  <a:gd name="T53" fmla="*/ 35 h 39"/>
                  <a:gd name="T54" fmla="*/ 10 w 39"/>
                  <a:gd name="T55" fmla="*/ 37 h 39"/>
                  <a:gd name="T56" fmla="*/ 14 w 39"/>
                  <a:gd name="T57" fmla="*/ 39 h 39"/>
                  <a:gd name="T58" fmla="*/ 20 w 39"/>
                  <a:gd name="T59" fmla="*/ 39 h 39"/>
                  <a:gd name="T60" fmla="*/ 20 w 39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9"/>
                  <a:gd name="T95" fmla="*/ 39 w 39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9">
                    <a:moveTo>
                      <a:pt x="20" y="39"/>
                    </a:moveTo>
                    <a:lnTo>
                      <a:pt x="24" y="39"/>
                    </a:lnTo>
                    <a:lnTo>
                      <a:pt x="28" y="37"/>
                    </a:lnTo>
                    <a:lnTo>
                      <a:pt x="32" y="35"/>
                    </a:lnTo>
                    <a:lnTo>
                      <a:pt x="34" y="31"/>
                    </a:lnTo>
                    <a:lnTo>
                      <a:pt x="37" y="27"/>
                    </a:lnTo>
                    <a:lnTo>
                      <a:pt x="37" y="23"/>
                    </a:lnTo>
                    <a:lnTo>
                      <a:pt x="39" y="19"/>
                    </a:lnTo>
                    <a:lnTo>
                      <a:pt x="37" y="15"/>
                    </a:lnTo>
                    <a:lnTo>
                      <a:pt x="37" y="12"/>
                    </a:lnTo>
                    <a:lnTo>
                      <a:pt x="34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5"/>
                    </a:lnTo>
                    <a:lnTo>
                      <a:pt x="10" y="37"/>
                    </a:lnTo>
                    <a:lnTo>
                      <a:pt x="14" y="39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1" name="Freeform 1042"/>
              <p:cNvSpPr>
                <a:spLocks/>
              </p:cNvSpPr>
              <p:nvPr/>
            </p:nvSpPr>
            <p:spPr bwMode="auto">
              <a:xfrm>
                <a:off x="3039" y="1451"/>
                <a:ext cx="19" cy="39"/>
              </a:xfrm>
              <a:custGeom>
                <a:avLst/>
                <a:gdLst>
                  <a:gd name="T0" fmla="*/ 0 w 10"/>
                  <a:gd name="T1" fmla="*/ 148 h 20"/>
                  <a:gd name="T2" fmla="*/ 8 w 10"/>
                  <a:gd name="T3" fmla="*/ 148 h 20"/>
                  <a:gd name="T4" fmla="*/ 21 w 10"/>
                  <a:gd name="T5" fmla="*/ 140 h 20"/>
                  <a:gd name="T6" fmla="*/ 36 w 10"/>
                  <a:gd name="T7" fmla="*/ 133 h 20"/>
                  <a:gd name="T8" fmla="*/ 40 w 10"/>
                  <a:gd name="T9" fmla="*/ 125 h 20"/>
                  <a:gd name="T10" fmla="*/ 53 w 10"/>
                  <a:gd name="T11" fmla="*/ 117 h 20"/>
                  <a:gd name="T12" fmla="*/ 61 w 10"/>
                  <a:gd name="T13" fmla="*/ 103 h 20"/>
                  <a:gd name="T14" fmla="*/ 61 w 10"/>
                  <a:gd name="T15" fmla="*/ 96 h 20"/>
                  <a:gd name="T16" fmla="*/ 68 w 10"/>
                  <a:gd name="T17" fmla="*/ 80 h 20"/>
                  <a:gd name="T18" fmla="*/ 68 w 10"/>
                  <a:gd name="T19" fmla="*/ 68 h 20"/>
                  <a:gd name="T20" fmla="*/ 61 w 10"/>
                  <a:gd name="T21" fmla="*/ 53 h 20"/>
                  <a:gd name="T22" fmla="*/ 61 w 10"/>
                  <a:gd name="T23" fmla="*/ 39 h 20"/>
                  <a:gd name="T24" fmla="*/ 53 w 10"/>
                  <a:gd name="T25" fmla="*/ 31 h 20"/>
                  <a:gd name="T26" fmla="*/ 40 w 10"/>
                  <a:gd name="T27" fmla="*/ 23 h 20"/>
                  <a:gd name="T28" fmla="*/ 36 w 10"/>
                  <a:gd name="T29" fmla="*/ 8 h 20"/>
                  <a:gd name="T30" fmla="*/ 21 w 10"/>
                  <a:gd name="T31" fmla="*/ 8 h 20"/>
                  <a:gd name="T32" fmla="*/ 8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1" y="20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2" name="Freeform 1041"/>
              <p:cNvSpPr>
                <a:spLocks/>
              </p:cNvSpPr>
              <p:nvPr/>
            </p:nvSpPr>
            <p:spPr bwMode="auto">
              <a:xfrm>
                <a:off x="3019" y="1451"/>
                <a:ext cx="20" cy="39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32 w 10"/>
                  <a:gd name="T7" fmla="*/ 8 h 20"/>
                  <a:gd name="T8" fmla="*/ 24 w 10"/>
                  <a:gd name="T9" fmla="*/ 23 h 20"/>
                  <a:gd name="T10" fmla="*/ 16 w 10"/>
                  <a:gd name="T11" fmla="*/ 31 h 20"/>
                  <a:gd name="T12" fmla="*/ 8 w 10"/>
                  <a:gd name="T13" fmla="*/ 39 h 20"/>
                  <a:gd name="T14" fmla="*/ 0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0 w 10"/>
                  <a:gd name="T21" fmla="*/ 96 h 20"/>
                  <a:gd name="T22" fmla="*/ 8 w 10"/>
                  <a:gd name="T23" fmla="*/ 103 h 20"/>
                  <a:gd name="T24" fmla="*/ 16 w 10"/>
                  <a:gd name="T25" fmla="*/ 117 h 20"/>
                  <a:gd name="T26" fmla="*/ 24 w 10"/>
                  <a:gd name="T27" fmla="*/ 125 h 20"/>
                  <a:gd name="T28" fmla="*/ 32 w 10"/>
                  <a:gd name="T29" fmla="*/ 133 h 20"/>
                  <a:gd name="T30" fmla="*/ 48 w 10"/>
                  <a:gd name="T31" fmla="*/ 140 h 20"/>
                  <a:gd name="T32" fmla="*/ 64 w 10"/>
                  <a:gd name="T33" fmla="*/ 148 h 20"/>
                  <a:gd name="T34" fmla="*/ 80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3" name="Freeform 1040"/>
              <p:cNvSpPr>
                <a:spLocks/>
              </p:cNvSpPr>
              <p:nvPr/>
            </p:nvSpPr>
            <p:spPr bwMode="auto">
              <a:xfrm>
                <a:off x="3800" y="1451"/>
                <a:ext cx="40" cy="39"/>
              </a:xfrm>
              <a:custGeom>
                <a:avLst/>
                <a:gdLst>
                  <a:gd name="T0" fmla="*/ 20 w 40"/>
                  <a:gd name="T1" fmla="*/ 39 h 39"/>
                  <a:gd name="T2" fmla="*/ 24 w 40"/>
                  <a:gd name="T3" fmla="*/ 39 h 39"/>
                  <a:gd name="T4" fmla="*/ 28 w 40"/>
                  <a:gd name="T5" fmla="*/ 37 h 39"/>
                  <a:gd name="T6" fmla="*/ 32 w 40"/>
                  <a:gd name="T7" fmla="*/ 35 h 39"/>
                  <a:gd name="T8" fmla="*/ 36 w 40"/>
                  <a:gd name="T9" fmla="*/ 31 h 39"/>
                  <a:gd name="T10" fmla="*/ 38 w 40"/>
                  <a:gd name="T11" fmla="*/ 27 h 39"/>
                  <a:gd name="T12" fmla="*/ 40 w 40"/>
                  <a:gd name="T13" fmla="*/ 23 h 39"/>
                  <a:gd name="T14" fmla="*/ 40 w 40"/>
                  <a:gd name="T15" fmla="*/ 19 h 39"/>
                  <a:gd name="T16" fmla="*/ 40 w 40"/>
                  <a:gd name="T17" fmla="*/ 15 h 39"/>
                  <a:gd name="T18" fmla="*/ 38 w 40"/>
                  <a:gd name="T19" fmla="*/ 12 h 39"/>
                  <a:gd name="T20" fmla="*/ 36 w 40"/>
                  <a:gd name="T21" fmla="*/ 8 h 39"/>
                  <a:gd name="T22" fmla="*/ 32 w 40"/>
                  <a:gd name="T23" fmla="*/ 4 h 39"/>
                  <a:gd name="T24" fmla="*/ 28 w 40"/>
                  <a:gd name="T25" fmla="*/ 2 h 39"/>
                  <a:gd name="T26" fmla="*/ 24 w 40"/>
                  <a:gd name="T27" fmla="*/ 0 h 39"/>
                  <a:gd name="T28" fmla="*/ 20 w 40"/>
                  <a:gd name="T29" fmla="*/ 0 h 39"/>
                  <a:gd name="T30" fmla="*/ 20 w 40"/>
                  <a:gd name="T31" fmla="*/ 0 h 39"/>
                  <a:gd name="T32" fmla="*/ 16 w 40"/>
                  <a:gd name="T33" fmla="*/ 0 h 39"/>
                  <a:gd name="T34" fmla="*/ 12 w 40"/>
                  <a:gd name="T35" fmla="*/ 2 h 39"/>
                  <a:gd name="T36" fmla="*/ 8 w 40"/>
                  <a:gd name="T37" fmla="*/ 4 h 39"/>
                  <a:gd name="T38" fmla="*/ 4 w 40"/>
                  <a:gd name="T39" fmla="*/ 8 h 39"/>
                  <a:gd name="T40" fmla="*/ 2 w 40"/>
                  <a:gd name="T41" fmla="*/ 12 h 39"/>
                  <a:gd name="T42" fmla="*/ 0 w 40"/>
                  <a:gd name="T43" fmla="*/ 15 h 39"/>
                  <a:gd name="T44" fmla="*/ 0 w 40"/>
                  <a:gd name="T45" fmla="*/ 19 h 39"/>
                  <a:gd name="T46" fmla="*/ 0 w 40"/>
                  <a:gd name="T47" fmla="*/ 23 h 39"/>
                  <a:gd name="T48" fmla="*/ 2 w 40"/>
                  <a:gd name="T49" fmla="*/ 27 h 39"/>
                  <a:gd name="T50" fmla="*/ 4 w 40"/>
                  <a:gd name="T51" fmla="*/ 31 h 39"/>
                  <a:gd name="T52" fmla="*/ 8 w 40"/>
                  <a:gd name="T53" fmla="*/ 35 h 39"/>
                  <a:gd name="T54" fmla="*/ 12 w 40"/>
                  <a:gd name="T55" fmla="*/ 37 h 39"/>
                  <a:gd name="T56" fmla="*/ 16 w 40"/>
                  <a:gd name="T57" fmla="*/ 39 h 39"/>
                  <a:gd name="T58" fmla="*/ 20 w 40"/>
                  <a:gd name="T59" fmla="*/ 39 h 39"/>
                  <a:gd name="T60" fmla="*/ 20 w 40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9"/>
                  <a:gd name="T95" fmla="*/ 40 w 40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9">
                    <a:moveTo>
                      <a:pt x="20" y="39"/>
                    </a:moveTo>
                    <a:lnTo>
                      <a:pt x="24" y="39"/>
                    </a:lnTo>
                    <a:lnTo>
                      <a:pt x="28" y="37"/>
                    </a:lnTo>
                    <a:lnTo>
                      <a:pt x="32" y="35"/>
                    </a:lnTo>
                    <a:lnTo>
                      <a:pt x="36" y="31"/>
                    </a:lnTo>
                    <a:lnTo>
                      <a:pt x="38" y="27"/>
                    </a:lnTo>
                    <a:lnTo>
                      <a:pt x="40" y="23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8" y="12"/>
                    </a:lnTo>
                    <a:lnTo>
                      <a:pt x="36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8" y="35"/>
                    </a:lnTo>
                    <a:lnTo>
                      <a:pt x="12" y="37"/>
                    </a:lnTo>
                    <a:lnTo>
                      <a:pt x="16" y="39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4" name="Freeform 1039"/>
              <p:cNvSpPr>
                <a:spLocks/>
              </p:cNvSpPr>
              <p:nvPr/>
            </p:nvSpPr>
            <p:spPr bwMode="auto">
              <a:xfrm>
                <a:off x="3820" y="1451"/>
                <a:ext cx="20" cy="39"/>
              </a:xfrm>
              <a:custGeom>
                <a:avLst/>
                <a:gdLst>
                  <a:gd name="T0" fmla="*/ 0 w 10"/>
                  <a:gd name="T1" fmla="*/ 148 h 20"/>
                  <a:gd name="T2" fmla="*/ 16 w 10"/>
                  <a:gd name="T3" fmla="*/ 148 h 20"/>
                  <a:gd name="T4" fmla="*/ 32 w 10"/>
                  <a:gd name="T5" fmla="*/ 140 h 20"/>
                  <a:gd name="T6" fmla="*/ 40 w 10"/>
                  <a:gd name="T7" fmla="*/ 133 h 20"/>
                  <a:gd name="T8" fmla="*/ 56 w 10"/>
                  <a:gd name="T9" fmla="*/ 125 h 20"/>
                  <a:gd name="T10" fmla="*/ 64 w 10"/>
                  <a:gd name="T11" fmla="*/ 117 h 20"/>
                  <a:gd name="T12" fmla="*/ 72 w 10"/>
                  <a:gd name="T13" fmla="*/ 103 h 20"/>
                  <a:gd name="T14" fmla="*/ 72 w 10"/>
                  <a:gd name="T15" fmla="*/ 96 h 20"/>
                  <a:gd name="T16" fmla="*/ 80 w 10"/>
                  <a:gd name="T17" fmla="*/ 80 h 20"/>
                  <a:gd name="T18" fmla="*/ 80 w 10"/>
                  <a:gd name="T19" fmla="*/ 68 h 20"/>
                  <a:gd name="T20" fmla="*/ 72 w 10"/>
                  <a:gd name="T21" fmla="*/ 53 h 20"/>
                  <a:gd name="T22" fmla="*/ 72 w 10"/>
                  <a:gd name="T23" fmla="*/ 39 h 20"/>
                  <a:gd name="T24" fmla="*/ 64 w 10"/>
                  <a:gd name="T25" fmla="*/ 31 h 20"/>
                  <a:gd name="T26" fmla="*/ 56 w 10"/>
                  <a:gd name="T27" fmla="*/ 23 h 20"/>
                  <a:gd name="T28" fmla="*/ 40 w 10"/>
                  <a:gd name="T29" fmla="*/ 8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5" name="Freeform 1038"/>
              <p:cNvSpPr>
                <a:spLocks/>
              </p:cNvSpPr>
              <p:nvPr/>
            </p:nvSpPr>
            <p:spPr bwMode="auto">
              <a:xfrm>
                <a:off x="3800" y="1451"/>
                <a:ext cx="20" cy="39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40 w 10"/>
                  <a:gd name="T7" fmla="*/ 8 h 20"/>
                  <a:gd name="T8" fmla="*/ 24 w 10"/>
                  <a:gd name="T9" fmla="*/ 23 h 20"/>
                  <a:gd name="T10" fmla="*/ 16 w 10"/>
                  <a:gd name="T11" fmla="*/ 31 h 20"/>
                  <a:gd name="T12" fmla="*/ 8 w 10"/>
                  <a:gd name="T13" fmla="*/ 39 h 20"/>
                  <a:gd name="T14" fmla="*/ 0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0 w 10"/>
                  <a:gd name="T21" fmla="*/ 96 h 20"/>
                  <a:gd name="T22" fmla="*/ 8 w 10"/>
                  <a:gd name="T23" fmla="*/ 103 h 20"/>
                  <a:gd name="T24" fmla="*/ 16 w 10"/>
                  <a:gd name="T25" fmla="*/ 117 h 20"/>
                  <a:gd name="T26" fmla="*/ 24 w 10"/>
                  <a:gd name="T27" fmla="*/ 125 h 20"/>
                  <a:gd name="T28" fmla="*/ 40 w 10"/>
                  <a:gd name="T29" fmla="*/ 133 h 20"/>
                  <a:gd name="T30" fmla="*/ 48 w 10"/>
                  <a:gd name="T31" fmla="*/ 140 h 20"/>
                  <a:gd name="T32" fmla="*/ 64 w 10"/>
                  <a:gd name="T33" fmla="*/ 148 h 20"/>
                  <a:gd name="T34" fmla="*/ 80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6" name="Freeform 1037"/>
              <p:cNvSpPr>
                <a:spLocks/>
              </p:cNvSpPr>
              <p:nvPr/>
            </p:nvSpPr>
            <p:spPr bwMode="auto">
              <a:xfrm>
                <a:off x="4582" y="1451"/>
                <a:ext cx="39" cy="39"/>
              </a:xfrm>
              <a:custGeom>
                <a:avLst/>
                <a:gdLst>
                  <a:gd name="T0" fmla="*/ 20 w 39"/>
                  <a:gd name="T1" fmla="*/ 39 h 39"/>
                  <a:gd name="T2" fmla="*/ 23 w 39"/>
                  <a:gd name="T3" fmla="*/ 39 h 39"/>
                  <a:gd name="T4" fmla="*/ 29 w 39"/>
                  <a:gd name="T5" fmla="*/ 37 h 39"/>
                  <a:gd name="T6" fmla="*/ 31 w 39"/>
                  <a:gd name="T7" fmla="*/ 35 h 39"/>
                  <a:gd name="T8" fmla="*/ 35 w 39"/>
                  <a:gd name="T9" fmla="*/ 31 h 39"/>
                  <a:gd name="T10" fmla="*/ 37 w 39"/>
                  <a:gd name="T11" fmla="*/ 27 h 39"/>
                  <a:gd name="T12" fmla="*/ 39 w 39"/>
                  <a:gd name="T13" fmla="*/ 23 h 39"/>
                  <a:gd name="T14" fmla="*/ 39 w 39"/>
                  <a:gd name="T15" fmla="*/ 19 h 39"/>
                  <a:gd name="T16" fmla="*/ 39 w 39"/>
                  <a:gd name="T17" fmla="*/ 15 h 39"/>
                  <a:gd name="T18" fmla="*/ 37 w 39"/>
                  <a:gd name="T19" fmla="*/ 12 h 39"/>
                  <a:gd name="T20" fmla="*/ 35 w 39"/>
                  <a:gd name="T21" fmla="*/ 8 h 39"/>
                  <a:gd name="T22" fmla="*/ 31 w 39"/>
                  <a:gd name="T23" fmla="*/ 4 h 39"/>
                  <a:gd name="T24" fmla="*/ 29 w 39"/>
                  <a:gd name="T25" fmla="*/ 2 h 39"/>
                  <a:gd name="T26" fmla="*/ 23 w 39"/>
                  <a:gd name="T27" fmla="*/ 0 h 39"/>
                  <a:gd name="T28" fmla="*/ 20 w 39"/>
                  <a:gd name="T29" fmla="*/ 0 h 39"/>
                  <a:gd name="T30" fmla="*/ 20 w 39"/>
                  <a:gd name="T31" fmla="*/ 0 h 39"/>
                  <a:gd name="T32" fmla="*/ 16 w 39"/>
                  <a:gd name="T33" fmla="*/ 0 h 39"/>
                  <a:gd name="T34" fmla="*/ 12 w 39"/>
                  <a:gd name="T35" fmla="*/ 2 h 39"/>
                  <a:gd name="T36" fmla="*/ 8 w 39"/>
                  <a:gd name="T37" fmla="*/ 4 h 39"/>
                  <a:gd name="T38" fmla="*/ 6 w 39"/>
                  <a:gd name="T39" fmla="*/ 8 h 39"/>
                  <a:gd name="T40" fmla="*/ 2 w 39"/>
                  <a:gd name="T41" fmla="*/ 12 h 39"/>
                  <a:gd name="T42" fmla="*/ 2 w 39"/>
                  <a:gd name="T43" fmla="*/ 15 h 39"/>
                  <a:gd name="T44" fmla="*/ 0 w 39"/>
                  <a:gd name="T45" fmla="*/ 19 h 39"/>
                  <a:gd name="T46" fmla="*/ 2 w 39"/>
                  <a:gd name="T47" fmla="*/ 23 h 39"/>
                  <a:gd name="T48" fmla="*/ 2 w 39"/>
                  <a:gd name="T49" fmla="*/ 27 h 39"/>
                  <a:gd name="T50" fmla="*/ 6 w 39"/>
                  <a:gd name="T51" fmla="*/ 31 h 39"/>
                  <a:gd name="T52" fmla="*/ 8 w 39"/>
                  <a:gd name="T53" fmla="*/ 35 h 39"/>
                  <a:gd name="T54" fmla="*/ 12 w 39"/>
                  <a:gd name="T55" fmla="*/ 37 h 39"/>
                  <a:gd name="T56" fmla="*/ 16 w 39"/>
                  <a:gd name="T57" fmla="*/ 39 h 39"/>
                  <a:gd name="T58" fmla="*/ 20 w 39"/>
                  <a:gd name="T59" fmla="*/ 39 h 39"/>
                  <a:gd name="T60" fmla="*/ 20 w 39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9"/>
                  <a:gd name="T95" fmla="*/ 39 w 39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9">
                    <a:moveTo>
                      <a:pt x="20" y="39"/>
                    </a:moveTo>
                    <a:lnTo>
                      <a:pt x="23" y="39"/>
                    </a:lnTo>
                    <a:lnTo>
                      <a:pt x="29" y="37"/>
                    </a:lnTo>
                    <a:lnTo>
                      <a:pt x="31" y="35"/>
                    </a:lnTo>
                    <a:lnTo>
                      <a:pt x="35" y="31"/>
                    </a:lnTo>
                    <a:lnTo>
                      <a:pt x="37" y="27"/>
                    </a:lnTo>
                    <a:lnTo>
                      <a:pt x="39" y="23"/>
                    </a:lnTo>
                    <a:lnTo>
                      <a:pt x="39" y="19"/>
                    </a:lnTo>
                    <a:lnTo>
                      <a:pt x="39" y="15"/>
                    </a:lnTo>
                    <a:lnTo>
                      <a:pt x="37" y="12"/>
                    </a:lnTo>
                    <a:lnTo>
                      <a:pt x="35" y="8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6" y="31"/>
                    </a:lnTo>
                    <a:lnTo>
                      <a:pt x="8" y="35"/>
                    </a:lnTo>
                    <a:lnTo>
                      <a:pt x="12" y="37"/>
                    </a:lnTo>
                    <a:lnTo>
                      <a:pt x="16" y="39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7" name="Freeform 1036"/>
              <p:cNvSpPr>
                <a:spLocks/>
              </p:cNvSpPr>
              <p:nvPr/>
            </p:nvSpPr>
            <p:spPr bwMode="auto">
              <a:xfrm>
                <a:off x="4602" y="1451"/>
                <a:ext cx="19" cy="39"/>
              </a:xfrm>
              <a:custGeom>
                <a:avLst/>
                <a:gdLst>
                  <a:gd name="T0" fmla="*/ 0 w 10"/>
                  <a:gd name="T1" fmla="*/ 148 h 20"/>
                  <a:gd name="T2" fmla="*/ 15 w 10"/>
                  <a:gd name="T3" fmla="*/ 148 h 20"/>
                  <a:gd name="T4" fmla="*/ 28 w 10"/>
                  <a:gd name="T5" fmla="*/ 140 h 20"/>
                  <a:gd name="T6" fmla="*/ 36 w 10"/>
                  <a:gd name="T7" fmla="*/ 133 h 20"/>
                  <a:gd name="T8" fmla="*/ 47 w 10"/>
                  <a:gd name="T9" fmla="*/ 125 h 20"/>
                  <a:gd name="T10" fmla="*/ 53 w 10"/>
                  <a:gd name="T11" fmla="*/ 117 h 20"/>
                  <a:gd name="T12" fmla="*/ 61 w 10"/>
                  <a:gd name="T13" fmla="*/ 103 h 20"/>
                  <a:gd name="T14" fmla="*/ 68 w 10"/>
                  <a:gd name="T15" fmla="*/ 96 h 20"/>
                  <a:gd name="T16" fmla="*/ 68 w 10"/>
                  <a:gd name="T17" fmla="*/ 80 h 20"/>
                  <a:gd name="T18" fmla="*/ 68 w 10"/>
                  <a:gd name="T19" fmla="*/ 68 h 20"/>
                  <a:gd name="T20" fmla="*/ 68 w 10"/>
                  <a:gd name="T21" fmla="*/ 53 h 20"/>
                  <a:gd name="T22" fmla="*/ 61 w 10"/>
                  <a:gd name="T23" fmla="*/ 39 h 20"/>
                  <a:gd name="T24" fmla="*/ 53 w 10"/>
                  <a:gd name="T25" fmla="*/ 31 h 20"/>
                  <a:gd name="T26" fmla="*/ 47 w 10"/>
                  <a:gd name="T27" fmla="*/ 23 h 20"/>
                  <a:gd name="T28" fmla="*/ 36 w 10"/>
                  <a:gd name="T29" fmla="*/ 8 h 20"/>
                  <a:gd name="T30" fmla="*/ 28 w 10"/>
                  <a:gd name="T31" fmla="*/ 8 h 20"/>
                  <a:gd name="T32" fmla="*/ 15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8" name="Freeform 1035"/>
              <p:cNvSpPr>
                <a:spLocks/>
              </p:cNvSpPr>
              <p:nvPr/>
            </p:nvSpPr>
            <p:spPr bwMode="auto">
              <a:xfrm>
                <a:off x="4582" y="1451"/>
                <a:ext cx="20" cy="39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56 w 10"/>
                  <a:gd name="T5" fmla="*/ 8 h 20"/>
                  <a:gd name="T6" fmla="*/ 40 w 10"/>
                  <a:gd name="T7" fmla="*/ 8 h 20"/>
                  <a:gd name="T8" fmla="*/ 32 w 10"/>
                  <a:gd name="T9" fmla="*/ 23 h 20"/>
                  <a:gd name="T10" fmla="*/ 16 w 10"/>
                  <a:gd name="T11" fmla="*/ 31 h 20"/>
                  <a:gd name="T12" fmla="*/ 8 w 10"/>
                  <a:gd name="T13" fmla="*/ 39 h 20"/>
                  <a:gd name="T14" fmla="*/ 8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8 w 10"/>
                  <a:gd name="T21" fmla="*/ 96 h 20"/>
                  <a:gd name="T22" fmla="*/ 8 w 10"/>
                  <a:gd name="T23" fmla="*/ 103 h 20"/>
                  <a:gd name="T24" fmla="*/ 16 w 10"/>
                  <a:gd name="T25" fmla="*/ 117 h 20"/>
                  <a:gd name="T26" fmla="*/ 32 w 10"/>
                  <a:gd name="T27" fmla="*/ 125 h 20"/>
                  <a:gd name="T28" fmla="*/ 40 w 10"/>
                  <a:gd name="T29" fmla="*/ 133 h 20"/>
                  <a:gd name="T30" fmla="*/ 56 w 10"/>
                  <a:gd name="T31" fmla="*/ 140 h 20"/>
                  <a:gd name="T32" fmla="*/ 64 w 10"/>
                  <a:gd name="T33" fmla="*/ 148 h 20"/>
                  <a:gd name="T34" fmla="*/ 80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4" y="17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49" name="Freeform 1034"/>
              <p:cNvSpPr>
                <a:spLocks/>
              </p:cNvSpPr>
              <p:nvPr/>
            </p:nvSpPr>
            <p:spPr bwMode="auto">
              <a:xfrm>
                <a:off x="4582" y="670"/>
                <a:ext cx="39" cy="38"/>
              </a:xfrm>
              <a:custGeom>
                <a:avLst/>
                <a:gdLst>
                  <a:gd name="T0" fmla="*/ 20 w 39"/>
                  <a:gd name="T1" fmla="*/ 38 h 38"/>
                  <a:gd name="T2" fmla="*/ 23 w 39"/>
                  <a:gd name="T3" fmla="*/ 38 h 38"/>
                  <a:gd name="T4" fmla="*/ 29 w 39"/>
                  <a:gd name="T5" fmla="*/ 36 h 38"/>
                  <a:gd name="T6" fmla="*/ 31 w 39"/>
                  <a:gd name="T7" fmla="*/ 34 h 38"/>
                  <a:gd name="T8" fmla="*/ 35 w 39"/>
                  <a:gd name="T9" fmla="*/ 32 h 38"/>
                  <a:gd name="T10" fmla="*/ 37 w 39"/>
                  <a:gd name="T11" fmla="*/ 28 h 38"/>
                  <a:gd name="T12" fmla="*/ 39 w 39"/>
                  <a:gd name="T13" fmla="*/ 24 h 38"/>
                  <a:gd name="T14" fmla="*/ 39 w 39"/>
                  <a:gd name="T15" fmla="*/ 20 h 38"/>
                  <a:gd name="T16" fmla="*/ 39 w 39"/>
                  <a:gd name="T17" fmla="*/ 14 h 38"/>
                  <a:gd name="T18" fmla="*/ 37 w 39"/>
                  <a:gd name="T19" fmla="*/ 10 h 38"/>
                  <a:gd name="T20" fmla="*/ 35 w 39"/>
                  <a:gd name="T21" fmla="*/ 6 h 38"/>
                  <a:gd name="T22" fmla="*/ 31 w 39"/>
                  <a:gd name="T23" fmla="*/ 4 h 38"/>
                  <a:gd name="T24" fmla="*/ 29 w 39"/>
                  <a:gd name="T25" fmla="*/ 2 h 38"/>
                  <a:gd name="T26" fmla="*/ 23 w 39"/>
                  <a:gd name="T27" fmla="*/ 0 h 38"/>
                  <a:gd name="T28" fmla="*/ 20 w 39"/>
                  <a:gd name="T29" fmla="*/ 0 h 38"/>
                  <a:gd name="T30" fmla="*/ 20 w 39"/>
                  <a:gd name="T31" fmla="*/ 0 h 38"/>
                  <a:gd name="T32" fmla="*/ 16 w 39"/>
                  <a:gd name="T33" fmla="*/ 0 h 38"/>
                  <a:gd name="T34" fmla="*/ 12 w 39"/>
                  <a:gd name="T35" fmla="*/ 2 h 38"/>
                  <a:gd name="T36" fmla="*/ 8 w 39"/>
                  <a:gd name="T37" fmla="*/ 4 h 38"/>
                  <a:gd name="T38" fmla="*/ 6 w 39"/>
                  <a:gd name="T39" fmla="*/ 6 h 38"/>
                  <a:gd name="T40" fmla="*/ 2 w 39"/>
                  <a:gd name="T41" fmla="*/ 10 h 38"/>
                  <a:gd name="T42" fmla="*/ 2 w 39"/>
                  <a:gd name="T43" fmla="*/ 14 h 38"/>
                  <a:gd name="T44" fmla="*/ 0 w 39"/>
                  <a:gd name="T45" fmla="*/ 20 h 38"/>
                  <a:gd name="T46" fmla="*/ 2 w 39"/>
                  <a:gd name="T47" fmla="*/ 24 h 38"/>
                  <a:gd name="T48" fmla="*/ 2 w 39"/>
                  <a:gd name="T49" fmla="*/ 28 h 38"/>
                  <a:gd name="T50" fmla="*/ 6 w 39"/>
                  <a:gd name="T51" fmla="*/ 32 h 38"/>
                  <a:gd name="T52" fmla="*/ 8 w 39"/>
                  <a:gd name="T53" fmla="*/ 34 h 38"/>
                  <a:gd name="T54" fmla="*/ 12 w 39"/>
                  <a:gd name="T55" fmla="*/ 36 h 38"/>
                  <a:gd name="T56" fmla="*/ 16 w 39"/>
                  <a:gd name="T57" fmla="*/ 38 h 38"/>
                  <a:gd name="T58" fmla="*/ 20 w 39"/>
                  <a:gd name="T59" fmla="*/ 38 h 38"/>
                  <a:gd name="T60" fmla="*/ 20 w 39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8"/>
                  <a:gd name="T95" fmla="*/ 39 w 39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8">
                    <a:moveTo>
                      <a:pt x="20" y="38"/>
                    </a:moveTo>
                    <a:lnTo>
                      <a:pt x="23" y="38"/>
                    </a:lnTo>
                    <a:lnTo>
                      <a:pt x="29" y="36"/>
                    </a:lnTo>
                    <a:lnTo>
                      <a:pt x="31" y="34"/>
                    </a:lnTo>
                    <a:lnTo>
                      <a:pt x="35" y="32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20"/>
                    </a:lnTo>
                    <a:lnTo>
                      <a:pt x="39" y="14"/>
                    </a:lnTo>
                    <a:lnTo>
                      <a:pt x="37" y="10"/>
                    </a:lnTo>
                    <a:lnTo>
                      <a:pt x="35" y="6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0" name="Freeform 1033"/>
              <p:cNvSpPr>
                <a:spLocks/>
              </p:cNvSpPr>
              <p:nvPr/>
            </p:nvSpPr>
            <p:spPr bwMode="auto">
              <a:xfrm>
                <a:off x="4602" y="670"/>
                <a:ext cx="19" cy="38"/>
              </a:xfrm>
              <a:custGeom>
                <a:avLst/>
                <a:gdLst>
                  <a:gd name="T0" fmla="*/ 0 w 10"/>
                  <a:gd name="T1" fmla="*/ 152 h 19"/>
                  <a:gd name="T2" fmla="*/ 15 w 10"/>
                  <a:gd name="T3" fmla="*/ 152 h 19"/>
                  <a:gd name="T4" fmla="*/ 28 w 10"/>
                  <a:gd name="T5" fmla="*/ 152 h 19"/>
                  <a:gd name="T6" fmla="*/ 36 w 10"/>
                  <a:gd name="T7" fmla="*/ 144 h 19"/>
                  <a:gd name="T8" fmla="*/ 47 w 10"/>
                  <a:gd name="T9" fmla="*/ 136 h 19"/>
                  <a:gd name="T10" fmla="*/ 53 w 10"/>
                  <a:gd name="T11" fmla="*/ 128 h 19"/>
                  <a:gd name="T12" fmla="*/ 61 w 10"/>
                  <a:gd name="T13" fmla="*/ 112 h 19"/>
                  <a:gd name="T14" fmla="*/ 68 w 10"/>
                  <a:gd name="T15" fmla="*/ 96 h 19"/>
                  <a:gd name="T16" fmla="*/ 68 w 10"/>
                  <a:gd name="T17" fmla="*/ 80 h 19"/>
                  <a:gd name="T18" fmla="*/ 68 w 10"/>
                  <a:gd name="T19" fmla="*/ 72 h 19"/>
                  <a:gd name="T20" fmla="*/ 68 w 10"/>
                  <a:gd name="T21" fmla="*/ 56 h 19"/>
                  <a:gd name="T22" fmla="*/ 61 w 10"/>
                  <a:gd name="T23" fmla="*/ 40 h 19"/>
                  <a:gd name="T24" fmla="*/ 53 w 10"/>
                  <a:gd name="T25" fmla="*/ 32 h 19"/>
                  <a:gd name="T26" fmla="*/ 47 w 10"/>
                  <a:gd name="T27" fmla="*/ 16 h 19"/>
                  <a:gd name="T28" fmla="*/ 36 w 10"/>
                  <a:gd name="T29" fmla="*/ 8 h 19"/>
                  <a:gd name="T30" fmla="*/ 28 w 10"/>
                  <a:gd name="T31" fmla="*/ 0 h 19"/>
                  <a:gd name="T32" fmla="*/ 15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1" name="Freeform 1032"/>
              <p:cNvSpPr>
                <a:spLocks/>
              </p:cNvSpPr>
              <p:nvPr/>
            </p:nvSpPr>
            <p:spPr bwMode="auto">
              <a:xfrm>
                <a:off x="4582" y="670"/>
                <a:ext cx="20" cy="38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56 w 10"/>
                  <a:gd name="T5" fmla="*/ 0 h 19"/>
                  <a:gd name="T6" fmla="*/ 40 w 10"/>
                  <a:gd name="T7" fmla="*/ 8 h 19"/>
                  <a:gd name="T8" fmla="*/ 32 w 10"/>
                  <a:gd name="T9" fmla="*/ 16 h 19"/>
                  <a:gd name="T10" fmla="*/ 16 w 10"/>
                  <a:gd name="T11" fmla="*/ 32 h 19"/>
                  <a:gd name="T12" fmla="*/ 8 w 10"/>
                  <a:gd name="T13" fmla="*/ 40 h 19"/>
                  <a:gd name="T14" fmla="*/ 8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8 w 10"/>
                  <a:gd name="T21" fmla="*/ 96 h 19"/>
                  <a:gd name="T22" fmla="*/ 8 w 10"/>
                  <a:gd name="T23" fmla="*/ 112 h 19"/>
                  <a:gd name="T24" fmla="*/ 16 w 10"/>
                  <a:gd name="T25" fmla="*/ 128 h 19"/>
                  <a:gd name="T26" fmla="*/ 32 w 10"/>
                  <a:gd name="T27" fmla="*/ 136 h 19"/>
                  <a:gd name="T28" fmla="*/ 40 w 10"/>
                  <a:gd name="T29" fmla="*/ 144 h 19"/>
                  <a:gd name="T30" fmla="*/ 56 w 10"/>
                  <a:gd name="T31" fmla="*/ 152 h 19"/>
                  <a:gd name="T32" fmla="*/ 64 w 10"/>
                  <a:gd name="T33" fmla="*/ 152 h 19"/>
                  <a:gd name="T34" fmla="*/ 80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4" y="17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2" name="Freeform 1031"/>
              <p:cNvSpPr>
                <a:spLocks/>
              </p:cNvSpPr>
              <p:nvPr/>
            </p:nvSpPr>
            <p:spPr bwMode="auto">
              <a:xfrm>
                <a:off x="3800" y="670"/>
                <a:ext cx="40" cy="38"/>
              </a:xfrm>
              <a:custGeom>
                <a:avLst/>
                <a:gdLst>
                  <a:gd name="T0" fmla="*/ 20 w 40"/>
                  <a:gd name="T1" fmla="*/ 38 h 38"/>
                  <a:gd name="T2" fmla="*/ 24 w 40"/>
                  <a:gd name="T3" fmla="*/ 38 h 38"/>
                  <a:gd name="T4" fmla="*/ 28 w 40"/>
                  <a:gd name="T5" fmla="*/ 36 h 38"/>
                  <a:gd name="T6" fmla="*/ 32 w 40"/>
                  <a:gd name="T7" fmla="*/ 34 h 38"/>
                  <a:gd name="T8" fmla="*/ 36 w 40"/>
                  <a:gd name="T9" fmla="*/ 32 h 38"/>
                  <a:gd name="T10" fmla="*/ 38 w 40"/>
                  <a:gd name="T11" fmla="*/ 28 h 38"/>
                  <a:gd name="T12" fmla="*/ 40 w 40"/>
                  <a:gd name="T13" fmla="*/ 24 h 38"/>
                  <a:gd name="T14" fmla="*/ 40 w 40"/>
                  <a:gd name="T15" fmla="*/ 20 h 38"/>
                  <a:gd name="T16" fmla="*/ 40 w 40"/>
                  <a:gd name="T17" fmla="*/ 14 h 38"/>
                  <a:gd name="T18" fmla="*/ 38 w 40"/>
                  <a:gd name="T19" fmla="*/ 10 h 38"/>
                  <a:gd name="T20" fmla="*/ 36 w 40"/>
                  <a:gd name="T21" fmla="*/ 6 h 38"/>
                  <a:gd name="T22" fmla="*/ 32 w 40"/>
                  <a:gd name="T23" fmla="*/ 4 h 38"/>
                  <a:gd name="T24" fmla="*/ 28 w 40"/>
                  <a:gd name="T25" fmla="*/ 2 h 38"/>
                  <a:gd name="T26" fmla="*/ 24 w 40"/>
                  <a:gd name="T27" fmla="*/ 0 h 38"/>
                  <a:gd name="T28" fmla="*/ 20 w 40"/>
                  <a:gd name="T29" fmla="*/ 0 h 38"/>
                  <a:gd name="T30" fmla="*/ 20 w 40"/>
                  <a:gd name="T31" fmla="*/ 0 h 38"/>
                  <a:gd name="T32" fmla="*/ 16 w 40"/>
                  <a:gd name="T33" fmla="*/ 0 h 38"/>
                  <a:gd name="T34" fmla="*/ 12 w 40"/>
                  <a:gd name="T35" fmla="*/ 2 h 38"/>
                  <a:gd name="T36" fmla="*/ 8 w 40"/>
                  <a:gd name="T37" fmla="*/ 4 h 38"/>
                  <a:gd name="T38" fmla="*/ 4 w 40"/>
                  <a:gd name="T39" fmla="*/ 6 h 38"/>
                  <a:gd name="T40" fmla="*/ 2 w 40"/>
                  <a:gd name="T41" fmla="*/ 10 h 38"/>
                  <a:gd name="T42" fmla="*/ 0 w 40"/>
                  <a:gd name="T43" fmla="*/ 14 h 38"/>
                  <a:gd name="T44" fmla="*/ 0 w 40"/>
                  <a:gd name="T45" fmla="*/ 20 h 38"/>
                  <a:gd name="T46" fmla="*/ 0 w 40"/>
                  <a:gd name="T47" fmla="*/ 24 h 38"/>
                  <a:gd name="T48" fmla="*/ 2 w 40"/>
                  <a:gd name="T49" fmla="*/ 28 h 38"/>
                  <a:gd name="T50" fmla="*/ 4 w 40"/>
                  <a:gd name="T51" fmla="*/ 32 h 38"/>
                  <a:gd name="T52" fmla="*/ 8 w 40"/>
                  <a:gd name="T53" fmla="*/ 34 h 38"/>
                  <a:gd name="T54" fmla="*/ 12 w 40"/>
                  <a:gd name="T55" fmla="*/ 36 h 38"/>
                  <a:gd name="T56" fmla="*/ 16 w 40"/>
                  <a:gd name="T57" fmla="*/ 38 h 38"/>
                  <a:gd name="T58" fmla="*/ 20 w 40"/>
                  <a:gd name="T59" fmla="*/ 38 h 38"/>
                  <a:gd name="T60" fmla="*/ 20 w 40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8"/>
                  <a:gd name="T95" fmla="*/ 40 w 40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8">
                    <a:moveTo>
                      <a:pt x="20" y="38"/>
                    </a:moveTo>
                    <a:lnTo>
                      <a:pt x="24" y="38"/>
                    </a:lnTo>
                    <a:lnTo>
                      <a:pt x="28" y="36"/>
                    </a:lnTo>
                    <a:lnTo>
                      <a:pt x="32" y="34"/>
                    </a:lnTo>
                    <a:lnTo>
                      <a:pt x="36" y="32"/>
                    </a:lnTo>
                    <a:lnTo>
                      <a:pt x="38" y="28"/>
                    </a:lnTo>
                    <a:lnTo>
                      <a:pt x="40" y="24"/>
                    </a:lnTo>
                    <a:lnTo>
                      <a:pt x="40" y="20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8" y="34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3" name="Freeform 1030"/>
              <p:cNvSpPr>
                <a:spLocks/>
              </p:cNvSpPr>
              <p:nvPr/>
            </p:nvSpPr>
            <p:spPr bwMode="auto">
              <a:xfrm>
                <a:off x="3820" y="670"/>
                <a:ext cx="20" cy="38"/>
              </a:xfrm>
              <a:custGeom>
                <a:avLst/>
                <a:gdLst>
                  <a:gd name="T0" fmla="*/ 0 w 10"/>
                  <a:gd name="T1" fmla="*/ 152 h 19"/>
                  <a:gd name="T2" fmla="*/ 16 w 10"/>
                  <a:gd name="T3" fmla="*/ 152 h 19"/>
                  <a:gd name="T4" fmla="*/ 32 w 10"/>
                  <a:gd name="T5" fmla="*/ 152 h 19"/>
                  <a:gd name="T6" fmla="*/ 40 w 10"/>
                  <a:gd name="T7" fmla="*/ 144 h 19"/>
                  <a:gd name="T8" fmla="*/ 56 w 10"/>
                  <a:gd name="T9" fmla="*/ 136 h 19"/>
                  <a:gd name="T10" fmla="*/ 64 w 10"/>
                  <a:gd name="T11" fmla="*/ 128 h 19"/>
                  <a:gd name="T12" fmla="*/ 72 w 10"/>
                  <a:gd name="T13" fmla="*/ 112 h 19"/>
                  <a:gd name="T14" fmla="*/ 72 w 10"/>
                  <a:gd name="T15" fmla="*/ 96 h 19"/>
                  <a:gd name="T16" fmla="*/ 80 w 10"/>
                  <a:gd name="T17" fmla="*/ 80 h 19"/>
                  <a:gd name="T18" fmla="*/ 80 w 10"/>
                  <a:gd name="T19" fmla="*/ 72 h 19"/>
                  <a:gd name="T20" fmla="*/ 72 w 10"/>
                  <a:gd name="T21" fmla="*/ 56 h 19"/>
                  <a:gd name="T22" fmla="*/ 72 w 10"/>
                  <a:gd name="T23" fmla="*/ 40 h 19"/>
                  <a:gd name="T24" fmla="*/ 64 w 10"/>
                  <a:gd name="T25" fmla="*/ 32 h 19"/>
                  <a:gd name="T26" fmla="*/ 56 w 10"/>
                  <a:gd name="T27" fmla="*/ 16 h 19"/>
                  <a:gd name="T28" fmla="*/ 40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4" name="Freeform 1029"/>
              <p:cNvSpPr>
                <a:spLocks/>
              </p:cNvSpPr>
              <p:nvPr/>
            </p:nvSpPr>
            <p:spPr bwMode="auto">
              <a:xfrm>
                <a:off x="3800" y="670"/>
                <a:ext cx="20" cy="38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40 w 10"/>
                  <a:gd name="T7" fmla="*/ 8 h 19"/>
                  <a:gd name="T8" fmla="*/ 24 w 10"/>
                  <a:gd name="T9" fmla="*/ 16 h 19"/>
                  <a:gd name="T10" fmla="*/ 16 w 10"/>
                  <a:gd name="T11" fmla="*/ 32 h 19"/>
                  <a:gd name="T12" fmla="*/ 8 w 10"/>
                  <a:gd name="T13" fmla="*/ 40 h 19"/>
                  <a:gd name="T14" fmla="*/ 0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0 w 10"/>
                  <a:gd name="T21" fmla="*/ 96 h 19"/>
                  <a:gd name="T22" fmla="*/ 8 w 10"/>
                  <a:gd name="T23" fmla="*/ 112 h 19"/>
                  <a:gd name="T24" fmla="*/ 16 w 10"/>
                  <a:gd name="T25" fmla="*/ 128 h 19"/>
                  <a:gd name="T26" fmla="*/ 24 w 10"/>
                  <a:gd name="T27" fmla="*/ 136 h 19"/>
                  <a:gd name="T28" fmla="*/ 40 w 10"/>
                  <a:gd name="T29" fmla="*/ 144 h 19"/>
                  <a:gd name="T30" fmla="*/ 48 w 10"/>
                  <a:gd name="T31" fmla="*/ 152 h 19"/>
                  <a:gd name="T32" fmla="*/ 64 w 10"/>
                  <a:gd name="T33" fmla="*/ 152 h 19"/>
                  <a:gd name="T34" fmla="*/ 80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5" name="Freeform 1028"/>
              <p:cNvSpPr>
                <a:spLocks/>
              </p:cNvSpPr>
              <p:nvPr/>
            </p:nvSpPr>
            <p:spPr bwMode="auto">
              <a:xfrm>
                <a:off x="3019" y="670"/>
                <a:ext cx="39" cy="38"/>
              </a:xfrm>
              <a:custGeom>
                <a:avLst/>
                <a:gdLst>
                  <a:gd name="T0" fmla="*/ 20 w 39"/>
                  <a:gd name="T1" fmla="*/ 38 h 38"/>
                  <a:gd name="T2" fmla="*/ 24 w 39"/>
                  <a:gd name="T3" fmla="*/ 38 h 38"/>
                  <a:gd name="T4" fmla="*/ 28 w 39"/>
                  <a:gd name="T5" fmla="*/ 36 h 38"/>
                  <a:gd name="T6" fmla="*/ 32 w 39"/>
                  <a:gd name="T7" fmla="*/ 34 h 38"/>
                  <a:gd name="T8" fmla="*/ 34 w 39"/>
                  <a:gd name="T9" fmla="*/ 32 h 38"/>
                  <a:gd name="T10" fmla="*/ 37 w 39"/>
                  <a:gd name="T11" fmla="*/ 28 h 38"/>
                  <a:gd name="T12" fmla="*/ 37 w 39"/>
                  <a:gd name="T13" fmla="*/ 24 h 38"/>
                  <a:gd name="T14" fmla="*/ 39 w 39"/>
                  <a:gd name="T15" fmla="*/ 20 h 38"/>
                  <a:gd name="T16" fmla="*/ 37 w 39"/>
                  <a:gd name="T17" fmla="*/ 14 h 38"/>
                  <a:gd name="T18" fmla="*/ 37 w 39"/>
                  <a:gd name="T19" fmla="*/ 10 h 38"/>
                  <a:gd name="T20" fmla="*/ 34 w 39"/>
                  <a:gd name="T21" fmla="*/ 6 h 38"/>
                  <a:gd name="T22" fmla="*/ 32 w 39"/>
                  <a:gd name="T23" fmla="*/ 4 h 38"/>
                  <a:gd name="T24" fmla="*/ 28 w 39"/>
                  <a:gd name="T25" fmla="*/ 2 h 38"/>
                  <a:gd name="T26" fmla="*/ 24 w 39"/>
                  <a:gd name="T27" fmla="*/ 0 h 38"/>
                  <a:gd name="T28" fmla="*/ 20 w 39"/>
                  <a:gd name="T29" fmla="*/ 0 h 38"/>
                  <a:gd name="T30" fmla="*/ 20 w 39"/>
                  <a:gd name="T31" fmla="*/ 0 h 38"/>
                  <a:gd name="T32" fmla="*/ 14 w 39"/>
                  <a:gd name="T33" fmla="*/ 0 h 38"/>
                  <a:gd name="T34" fmla="*/ 10 w 39"/>
                  <a:gd name="T35" fmla="*/ 2 h 38"/>
                  <a:gd name="T36" fmla="*/ 6 w 39"/>
                  <a:gd name="T37" fmla="*/ 4 h 38"/>
                  <a:gd name="T38" fmla="*/ 4 w 39"/>
                  <a:gd name="T39" fmla="*/ 6 h 38"/>
                  <a:gd name="T40" fmla="*/ 2 w 39"/>
                  <a:gd name="T41" fmla="*/ 10 h 38"/>
                  <a:gd name="T42" fmla="*/ 0 w 39"/>
                  <a:gd name="T43" fmla="*/ 14 h 38"/>
                  <a:gd name="T44" fmla="*/ 0 w 39"/>
                  <a:gd name="T45" fmla="*/ 20 h 38"/>
                  <a:gd name="T46" fmla="*/ 0 w 39"/>
                  <a:gd name="T47" fmla="*/ 24 h 38"/>
                  <a:gd name="T48" fmla="*/ 2 w 39"/>
                  <a:gd name="T49" fmla="*/ 28 h 38"/>
                  <a:gd name="T50" fmla="*/ 4 w 39"/>
                  <a:gd name="T51" fmla="*/ 32 h 38"/>
                  <a:gd name="T52" fmla="*/ 6 w 39"/>
                  <a:gd name="T53" fmla="*/ 34 h 38"/>
                  <a:gd name="T54" fmla="*/ 10 w 39"/>
                  <a:gd name="T55" fmla="*/ 36 h 38"/>
                  <a:gd name="T56" fmla="*/ 14 w 39"/>
                  <a:gd name="T57" fmla="*/ 38 h 38"/>
                  <a:gd name="T58" fmla="*/ 20 w 39"/>
                  <a:gd name="T59" fmla="*/ 38 h 38"/>
                  <a:gd name="T60" fmla="*/ 20 w 39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8"/>
                  <a:gd name="T95" fmla="*/ 39 w 39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8">
                    <a:moveTo>
                      <a:pt x="20" y="38"/>
                    </a:moveTo>
                    <a:lnTo>
                      <a:pt x="24" y="38"/>
                    </a:lnTo>
                    <a:lnTo>
                      <a:pt x="28" y="36"/>
                    </a:lnTo>
                    <a:lnTo>
                      <a:pt x="32" y="34"/>
                    </a:lnTo>
                    <a:lnTo>
                      <a:pt x="34" y="32"/>
                    </a:lnTo>
                    <a:lnTo>
                      <a:pt x="37" y="28"/>
                    </a:lnTo>
                    <a:lnTo>
                      <a:pt x="37" y="24"/>
                    </a:lnTo>
                    <a:lnTo>
                      <a:pt x="39" y="20"/>
                    </a:lnTo>
                    <a:lnTo>
                      <a:pt x="37" y="14"/>
                    </a:lnTo>
                    <a:lnTo>
                      <a:pt x="37" y="10"/>
                    </a:lnTo>
                    <a:lnTo>
                      <a:pt x="34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10" y="36"/>
                    </a:lnTo>
                    <a:lnTo>
                      <a:pt x="14" y="38"/>
                    </a:ln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6" name="Freeform 1027"/>
              <p:cNvSpPr>
                <a:spLocks/>
              </p:cNvSpPr>
              <p:nvPr/>
            </p:nvSpPr>
            <p:spPr bwMode="auto">
              <a:xfrm>
                <a:off x="3039" y="670"/>
                <a:ext cx="19" cy="38"/>
              </a:xfrm>
              <a:custGeom>
                <a:avLst/>
                <a:gdLst>
                  <a:gd name="T0" fmla="*/ 0 w 10"/>
                  <a:gd name="T1" fmla="*/ 152 h 19"/>
                  <a:gd name="T2" fmla="*/ 8 w 10"/>
                  <a:gd name="T3" fmla="*/ 152 h 19"/>
                  <a:gd name="T4" fmla="*/ 21 w 10"/>
                  <a:gd name="T5" fmla="*/ 152 h 19"/>
                  <a:gd name="T6" fmla="*/ 36 w 10"/>
                  <a:gd name="T7" fmla="*/ 144 h 19"/>
                  <a:gd name="T8" fmla="*/ 40 w 10"/>
                  <a:gd name="T9" fmla="*/ 136 h 19"/>
                  <a:gd name="T10" fmla="*/ 53 w 10"/>
                  <a:gd name="T11" fmla="*/ 128 h 19"/>
                  <a:gd name="T12" fmla="*/ 61 w 10"/>
                  <a:gd name="T13" fmla="*/ 112 h 19"/>
                  <a:gd name="T14" fmla="*/ 61 w 10"/>
                  <a:gd name="T15" fmla="*/ 96 h 19"/>
                  <a:gd name="T16" fmla="*/ 68 w 10"/>
                  <a:gd name="T17" fmla="*/ 80 h 19"/>
                  <a:gd name="T18" fmla="*/ 68 w 10"/>
                  <a:gd name="T19" fmla="*/ 72 h 19"/>
                  <a:gd name="T20" fmla="*/ 61 w 10"/>
                  <a:gd name="T21" fmla="*/ 56 h 19"/>
                  <a:gd name="T22" fmla="*/ 61 w 10"/>
                  <a:gd name="T23" fmla="*/ 40 h 19"/>
                  <a:gd name="T24" fmla="*/ 53 w 10"/>
                  <a:gd name="T25" fmla="*/ 32 h 19"/>
                  <a:gd name="T26" fmla="*/ 40 w 10"/>
                  <a:gd name="T27" fmla="*/ 16 h 19"/>
                  <a:gd name="T28" fmla="*/ 36 w 10"/>
                  <a:gd name="T29" fmla="*/ 8 h 19"/>
                  <a:gd name="T30" fmla="*/ 21 w 10"/>
                  <a:gd name="T31" fmla="*/ 0 h 19"/>
                  <a:gd name="T32" fmla="*/ 8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1" y="19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7" name="Freeform 1026"/>
              <p:cNvSpPr>
                <a:spLocks/>
              </p:cNvSpPr>
              <p:nvPr/>
            </p:nvSpPr>
            <p:spPr bwMode="auto">
              <a:xfrm>
                <a:off x="3019" y="670"/>
                <a:ext cx="20" cy="38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32 w 10"/>
                  <a:gd name="T7" fmla="*/ 8 h 19"/>
                  <a:gd name="T8" fmla="*/ 24 w 10"/>
                  <a:gd name="T9" fmla="*/ 16 h 19"/>
                  <a:gd name="T10" fmla="*/ 16 w 10"/>
                  <a:gd name="T11" fmla="*/ 32 h 19"/>
                  <a:gd name="T12" fmla="*/ 8 w 10"/>
                  <a:gd name="T13" fmla="*/ 40 h 19"/>
                  <a:gd name="T14" fmla="*/ 0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0 w 10"/>
                  <a:gd name="T21" fmla="*/ 96 h 19"/>
                  <a:gd name="T22" fmla="*/ 8 w 10"/>
                  <a:gd name="T23" fmla="*/ 112 h 19"/>
                  <a:gd name="T24" fmla="*/ 16 w 10"/>
                  <a:gd name="T25" fmla="*/ 128 h 19"/>
                  <a:gd name="T26" fmla="*/ 24 w 10"/>
                  <a:gd name="T27" fmla="*/ 136 h 19"/>
                  <a:gd name="T28" fmla="*/ 32 w 10"/>
                  <a:gd name="T29" fmla="*/ 144 h 19"/>
                  <a:gd name="T30" fmla="*/ 48 w 10"/>
                  <a:gd name="T31" fmla="*/ 152 h 19"/>
                  <a:gd name="T32" fmla="*/ 64 w 10"/>
                  <a:gd name="T33" fmla="*/ 152 h 19"/>
                  <a:gd name="T34" fmla="*/ 80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8" name="Freeform 1025"/>
              <p:cNvSpPr>
                <a:spLocks/>
              </p:cNvSpPr>
              <p:nvPr/>
            </p:nvSpPr>
            <p:spPr bwMode="auto">
              <a:xfrm>
                <a:off x="2236" y="670"/>
                <a:ext cx="39" cy="38"/>
              </a:xfrm>
              <a:custGeom>
                <a:avLst/>
                <a:gdLst>
                  <a:gd name="T0" fmla="*/ 19 w 39"/>
                  <a:gd name="T1" fmla="*/ 38 h 38"/>
                  <a:gd name="T2" fmla="*/ 25 w 39"/>
                  <a:gd name="T3" fmla="*/ 38 h 38"/>
                  <a:gd name="T4" fmla="*/ 29 w 39"/>
                  <a:gd name="T5" fmla="*/ 36 h 38"/>
                  <a:gd name="T6" fmla="*/ 31 w 39"/>
                  <a:gd name="T7" fmla="*/ 34 h 38"/>
                  <a:gd name="T8" fmla="*/ 35 w 39"/>
                  <a:gd name="T9" fmla="*/ 32 h 38"/>
                  <a:gd name="T10" fmla="*/ 37 w 39"/>
                  <a:gd name="T11" fmla="*/ 28 h 38"/>
                  <a:gd name="T12" fmla="*/ 39 w 39"/>
                  <a:gd name="T13" fmla="*/ 24 h 38"/>
                  <a:gd name="T14" fmla="*/ 39 w 39"/>
                  <a:gd name="T15" fmla="*/ 20 h 38"/>
                  <a:gd name="T16" fmla="*/ 39 w 39"/>
                  <a:gd name="T17" fmla="*/ 14 h 38"/>
                  <a:gd name="T18" fmla="*/ 37 w 39"/>
                  <a:gd name="T19" fmla="*/ 10 h 38"/>
                  <a:gd name="T20" fmla="*/ 35 w 39"/>
                  <a:gd name="T21" fmla="*/ 6 h 38"/>
                  <a:gd name="T22" fmla="*/ 31 w 39"/>
                  <a:gd name="T23" fmla="*/ 4 h 38"/>
                  <a:gd name="T24" fmla="*/ 29 w 39"/>
                  <a:gd name="T25" fmla="*/ 2 h 38"/>
                  <a:gd name="T26" fmla="*/ 25 w 39"/>
                  <a:gd name="T27" fmla="*/ 0 h 38"/>
                  <a:gd name="T28" fmla="*/ 19 w 39"/>
                  <a:gd name="T29" fmla="*/ 0 h 38"/>
                  <a:gd name="T30" fmla="*/ 19 w 39"/>
                  <a:gd name="T31" fmla="*/ 0 h 38"/>
                  <a:gd name="T32" fmla="*/ 15 w 39"/>
                  <a:gd name="T33" fmla="*/ 0 h 38"/>
                  <a:gd name="T34" fmla="*/ 11 w 39"/>
                  <a:gd name="T35" fmla="*/ 2 h 38"/>
                  <a:gd name="T36" fmla="*/ 8 w 39"/>
                  <a:gd name="T37" fmla="*/ 4 h 38"/>
                  <a:gd name="T38" fmla="*/ 6 w 39"/>
                  <a:gd name="T39" fmla="*/ 6 h 38"/>
                  <a:gd name="T40" fmla="*/ 2 w 39"/>
                  <a:gd name="T41" fmla="*/ 10 h 38"/>
                  <a:gd name="T42" fmla="*/ 2 w 39"/>
                  <a:gd name="T43" fmla="*/ 14 h 38"/>
                  <a:gd name="T44" fmla="*/ 0 w 39"/>
                  <a:gd name="T45" fmla="*/ 20 h 38"/>
                  <a:gd name="T46" fmla="*/ 2 w 39"/>
                  <a:gd name="T47" fmla="*/ 24 h 38"/>
                  <a:gd name="T48" fmla="*/ 2 w 39"/>
                  <a:gd name="T49" fmla="*/ 28 h 38"/>
                  <a:gd name="T50" fmla="*/ 6 w 39"/>
                  <a:gd name="T51" fmla="*/ 32 h 38"/>
                  <a:gd name="T52" fmla="*/ 8 w 39"/>
                  <a:gd name="T53" fmla="*/ 34 h 38"/>
                  <a:gd name="T54" fmla="*/ 11 w 39"/>
                  <a:gd name="T55" fmla="*/ 36 h 38"/>
                  <a:gd name="T56" fmla="*/ 15 w 39"/>
                  <a:gd name="T57" fmla="*/ 38 h 38"/>
                  <a:gd name="T58" fmla="*/ 19 w 39"/>
                  <a:gd name="T59" fmla="*/ 38 h 38"/>
                  <a:gd name="T60" fmla="*/ 19 w 39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8"/>
                  <a:gd name="T95" fmla="*/ 39 w 39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8">
                    <a:moveTo>
                      <a:pt x="19" y="38"/>
                    </a:moveTo>
                    <a:lnTo>
                      <a:pt x="25" y="38"/>
                    </a:lnTo>
                    <a:lnTo>
                      <a:pt x="29" y="36"/>
                    </a:lnTo>
                    <a:lnTo>
                      <a:pt x="31" y="34"/>
                    </a:lnTo>
                    <a:lnTo>
                      <a:pt x="35" y="32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20"/>
                    </a:lnTo>
                    <a:lnTo>
                      <a:pt x="39" y="14"/>
                    </a:lnTo>
                    <a:lnTo>
                      <a:pt x="37" y="10"/>
                    </a:lnTo>
                    <a:lnTo>
                      <a:pt x="35" y="6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5" y="38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59" name="Freeform 1024"/>
              <p:cNvSpPr>
                <a:spLocks/>
              </p:cNvSpPr>
              <p:nvPr/>
            </p:nvSpPr>
            <p:spPr bwMode="auto">
              <a:xfrm>
                <a:off x="2255" y="670"/>
                <a:ext cx="20" cy="38"/>
              </a:xfrm>
              <a:custGeom>
                <a:avLst/>
                <a:gdLst>
                  <a:gd name="T0" fmla="*/ 0 w 10"/>
                  <a:gd name="T1" fmla="*/ 152 h 19"/>
                  <a:gd name="T2" fmla="*/ 16 w 10"/>
                  <a:gd name="T3" fmla="*/ 152 h 19"/>
                  <a:gd name="T4" fmla="*/ 32 w 10"/>
                  <a:gd name="T5" fmla="*/ 152 h 19"/>
                  <a:gd name="T6" fmla="*/ 48 w 10"/>
                  <a:gd name="T7" fmla="*/ 144 h 19"/>
                  <a:gd name="T8" fmla="*/ 56 w 10"/>
                  <a:gd name="T9" fmla="*/ 136 h 19"/>
                  <a:gd name="T10" fmla="*/ 64 w 10"/>
                  <a:gd name="T11" fmla="*/ 128 h 19"/>
                  <a:gd name="T12" fmla="*/ 72 w 10"/>
                  <a:gd name="T13" fmla="*/ 112 h 19"/>
                  <a:gd name="T14" fmla="*/ 80 w 10"/>
                  <a:gd name="T15" fmla="*/ 96 h 19"/>
                  <a:gd name="T16" fmla="*/ 80 w 10"/>
                  <a:gd name="T17" fmla="*/ 80 h 19"/>
                  <a:gd name="T18" fmla="*/ 80 w 10"/>
                  <a:gd name="T19" fmla="*/ 72 h 19"/>
                  <a:gd name="T20" fmla="*/ 80 w 10"/>
                  <a:gd name="T21" fmla="*/ 56 h 19"/>
                  <a:gd name="T22" fmla="*/ 72 w 10"/>
                  <a:gd name="T23" fmla="*/ 40 h 19"/>
                  <a:gd name="T24" fmla="*/ 64 w 10"/>
                  <a:gd name="T25" fmla="*/ 32 h 19"/>
                  <a:gd name="T26" fmla="*/ 56 w 10"/>
                  <a:gd name="T27" fmla="*/ 16 h 19"/>
                  <a:gd name="T28" fmla="*/ 48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6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0" name="Freeform 1023"/>
              <p:cNvSpPr>
                <a:spLocks/>
              </p:cNvSpPr>
              <p:nvPr/>
            </p:nvSpPr>
            <p:spPr bwMode="auto">
              <a:xfrm>
                <a:off x="2236" y="670"/>
                <a:ext cx="19" cy="38"/>
              </a:xfrm>
              <a:custGeom>
                <a:avLst/>
                <a:gdLst>
                  <a:gd name="T0" fmla="*/ 68 w 10"/>
                  <a:gd name="T1" fmla="*/ 0 h 19"/>
                  <a:gd name="T2" fmla="*/ 53 w 10"/>
                  <a:gd name="T3" fmla="*/ 0 h 19"/>
                  <a:gd name="T4" fmla="*/ 47 w 10"/>
                  <a:gd name="T5" fmla="*/ 0 h 19"/>
                  <a:gd name="T6" fmla="*/ 36 w 10"/>
                  <a:gd name="T7" fmla="*/ 8 h 19"/>
                  <a:gd name="T8" fmla="*/ 28 w 10"/>
                  <a:gd name="T9" fmla="*/ 16 h 19"/>
                  <a:gd name="T10" fmla="*/ 15 w 10"/>
                  <a:gd name="T11" fmla="*/ 32 h 19"/>
                  <a:gd name="T12" fmla="*/ 8 w 10"/>
                  <a:gd name="T13" fmla="*/ 40 h 19"/>
                  <a:gd name="T14" fmla="*/ 8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8 w 10"/>
                  <a:gd name="T21" fmla="*/ 96 h 19"/>
                  <a:gd name="T22" fmla="*/ 8 w 10"/>
                  <a:gd name="T23" fmla="*/ 112 h 19"/>
                  <a:gd name="T24" fmla="*/ 15 w 10"/>
                  <a:gd name="T25" fmla="*/ 128 h 19"/>
                  <a:gd name="T26" fmla="*/ 28 w 10"/>
                  <a:gd name="T27" fmla="*/ 136 h 19"/>
                  <a:gd name="T28" fmla="*/ 36 w 10"/>
                  <a:gd name="T29" fmla="*/ 144 h 19"/>
                  <a:gd name="T30" fmla="*/ 47 w 10"/>
                  <a:gd name="T31" fmla="*/ 152 h 19"/>
                  <a:gd name="T32" fmla="*/ 53 w 10"/>
                  <a:gd name="T33" fmla="*/ 152 h 19"/>
                  <a:gd name="T34" fmla="*/ 68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4" y="17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1" name="Freeform 1022"/>
              <p:cNvSpPr>
                <a:spLocks/>
              </p:cNvSpPr>
              <p:nvPr/>
            </p:nvSpPr>
            <p:spPr bwMode="auto">
              <a:xfrm>
                <a:off x="1454" y="670"/>
                <a:ext cx="40" cy="38"/>
              </a:xfrm>
              <a:custGeom>
                <a:avLst/>
                <a:gdLst>
                  <a:gd name="T0" fmla="*/ 20 w 40"/>
                  <a:gd name="T1" fmla="*/ 38 h 38"/>
                  <a:gd name="T2" fmla="*/ 24 w 40"/>
                  <a:gd name="T3" fmla="*/ 38 h 38"/>
                  <a:gd name="T4" fmla="*/ 28 w 40"/>
                  <a:gd name="T5" fmla="*/ 36 h 38"/>
                  <a:gd name="T6" fmla="*/ 32 w 40"/>
                  <a:gd name="T7" fmla="*/ 34 h 38"/>
                  <a:gd name="T8" fmla="*/ 36 w 40"/>
                  <a:gd name="T9" fmla="*/ 32 h 38"/>
                  <a:gd name="T10" fmla="*/ 38 w 40"/>
                  <a:gd name="T11" fmla="*/ 28 h 38"/>
                  <a:gd name="T12" fmla="*/ 40 w 40"/>
                  <a:gd name="T13" fmla="*/ 24 h 38"/>
                  <a:gd name="T14" fmla="*/ 40 w 40"/>
                  <a:gd name="T15" fmla="*/ 20 h 38"/>
                  <a:gd name="T16" fmla="*/ 40 w 40"/>
                  <a:gd name="T17" fmla="*/ 14 h 38"/>
                  <a:gd name="T18" fmla="*/ 38 w 40"/>
                  <a:gd name="T19" fmla="*/ 10 h 38"/>
                  <a:gd name="T20" fmla="*/ 36 w 40"/>
                  <a:gd name="T21" fmla="*/ 6 h 38"/>
                  <a:gd name="T22" fmla="*/ 32 w 40"/>
                  <a:gd name="T23" fmla="*/ 4 h 38"/>
                  <a:gd name="T24" fmla="*/ 28 w 40"/>
                  <a:gd name="T25" fmla="*/ 2 h 38"/>
                  <a:gd name="T26" fmla="*/ 24 w 40"/>
                  <a:gd name="T27" fmla="*/ 0 h 38"/>
                  <a:gd name="T28" fmla="*/ 20 w 40"/>
                  <a:gd name="T29" fmla="*/ 0 h 38"/>
                  <a:gd name="T30" fmla="*/ 20 w 40"/>
                  <a:gd name="T31" fmla="*/ 0 h 38"/>
                  <a:gd name="T32" fmla="*/ 16 w 40"/>
                  <a:gd name="T33" fmla="*/ 0 h 38"/>
                  <a:gd name="T34" fmla="*/ 12 w 40"/>
                  <a:gd name="T35" fmla="*/ 2 h 38"/>
                  <a:gd name="T36" fmla="*/ 8 w 40"/>
                  <a:gd name="T37" fmla="*/ 4 h 38"/>
                  <a:gd name="T38" fmla="*/ 4 w 40"/>
                  <a:gd name="T39" fmla="*/ 6 h 38"/>
                  <a:gd name="T40" fmla="*/ 2 w 40"/>
                  <a:gd name="T41" fmla="*/ 10 h 38"/>
                  <a:gd name="T42" fmla="*/ 0 w 40"/>
                  <a:gd name="T43" fmla="*/ 14 h 38"/>
                  <a:gd name="T44" fmla="*/ 0 w 40"/>
                  <a:gd name="T45" fmla="*/ 20 h 38"/>
                  <a:gd name="T46" fmla="*/ 0 w 40"/>
                  <a:gd name="T47" fmla="*/ 24 h 38"/>
                  <a:gd name="T48" fmla="*/ 2 w 40"/>
                  <a:gd name="T49" fmla="*/ 28 h 38"/>
                  <a:gd name="T50" fmla="*/ 4 w 40"/>
                  <a:gd name="T51" fmla="*/ 32 h 38"/>
                  <a:gd name="T52" fmla="*/ 8 w 40"/>
                  <a:gd name="T53" fmla="*/ 34 h 38"/>
                  <a:gd name="T54" fmla="*/ 12 w 40"/>
                  <a:gd name="T55" fmla="*/ 36 h 38"/>
                  <a:gd name="T56" fmla="*/ 16 w 40"/>
                  <a:gd name="T57" fmla="*/ 38 h 38"/>
                  <a:gd name="T58" fmla="*/ 20 w 40"/>
                  <a:gd name="T59" fmla="*/ 38 h 38"/>
                  <a:gd name="T60" fmla="*/ 20 w 40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8"/>
                  <a:gd name="T95" fmla="*/ 40 w 40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8">
                    <a:moveTo>
                      <a:pt x="20" y="38"/>
                    </a:moveTo>
                    <a:lnTo>
                      <a:pt x="24" y="38"/>
                    </a:lnTo>
                    <a:lnTo>
                      <a:pt x="28" y="36"/>
                    </a:lnTo>
                    <a:lnTo>
                      <a:pt x="32" y="34"/>
                    </a:lnTo>
                    <a:lnTo>
                      <a:pt x="36" y="32"/>
                    </a:lnTo>
                    <a:lnTo>
                      <a:pt x="38" y="28"/>
                    </a:lnTo>
                    <a:lnTo>
                      <a:pt x="40" y="24"/>
                    </a:lnTo>
                    <a:lnTo>
                      <a:pt x="40" y="20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8" y="34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2" name="Freeform 1021"/>
              <p:cNvSpPr>
                <a:spLocks/>
              </p:cNvSpPr>
              <p:nvPr/>
            </p:nvSpPr>
            <p:spPr bwMode="auto">
              <a:xfrm>
                <a:off x="1474" y="670"/>
                <a:ext cx="20" cy="38"/>
              </a:xfrm>
              <a:custGeom>
                <a:avLst/>
                <a:gdLst>
                  <a:gd name="T0" fmla="*/ 0 w 10"/>
                  <a:gd name="T1" fmla="*/ 152 h 19"/>
                  <a:gd name="T2" fmla="*/ 16 w 10"/>
                  <a:gd name="T3" fmla="*/ 152 h 19"/>
                  <a:gd name="T4" fmla="*/ 32 w 10"/>
                  <a:gd name="T5" fmla="*/ 152 h 19"/>
                  <a:gd name="T6" fmla="*/ 40 w 10"/>
                  <a:gd name="T7" fmla="*/ 144 h 19"/>
                  <a:gd name="T8" fmla="*/ 56 w 10"/>
                  <a:gd name="T9" fmla="*/ 136 h 19"/>
                  <a:gd name="T10" fmla="*/ 64 w 10"/>
                  <a:gd name="T11" fmla="*/ 128 h 19"/>
                  <a:gd name="T12" fmla="*/ 72 w 10"/>
                  <a:gd name="T13" fmla="*/ 112 h 19"/>
                  <a:gd name="T14" fmla="*/ 80 w 10"/>
                  <a:gd name="T15" fmla="*/ 96 h 19"/>
                  <a:gd name="T16" fmla="*/ 80 w 10"/>
                  <a:gd name="T17" fmla="*/ 80 h 19"/>
                  <a:gd name="T18" fmla="*/ 80 w 10"/>
                  <a:gd name="T19" fmla="*/ 72 h 19"/>
                  <a:gd name="T20" fmla="*/ 80 w 10"/>
                  <a:gd name="T21" fmla="*/ 56 h 19"/>
                  <a:gd name="T22" fmla="*/ 72 w 10"/>
                  <a:gd name="T23" fmla="*/ 40 h 19"/>
                  <a:gd name="T24" fmla="*/ 64 w 10"/>
                  <a:gd name="T25" fmla="*/ 32 h 19"/>
                  <a:gd name="T26" fmla="*/ 56 w 10"/>
                  <a:gd name="T27" fmla="*/ 16 h 19"/>
                  <a:gd name="T28" fmla="*/ 40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3" name="Freeform 1020"/>
              <p:cNvSpPr>
                <a:spLocks/>
              </p:cNvSpPr>
              <p:nvPr/>
            </p:nvSpPr>
            <p:spPr bwMode="auto">
              <a:xfrm>
                <a:off x="1454" y="670"/>
                <a:ext cx="20" cy="38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40 w 10"/>
                  <a:gd name="T7" fmla="*/ 8 h 19"/>
                  <a:gd name="T8" fmla="*/ 24 w 10"/>
                  <a:gd name="T9" fmla="*/ 16 h 19"/>
                  <a:gd name="T10" fmla="*/ 16 w 10"/>
                  <a:gd name="T11" fmla="*/ 32 h 19"/>
                  <a:gd name="T12" fmla="*/ 8 w 10"/>
                  <a:gd name="T13" fmla="*/ 40 h 19"/>
                  <a:gd name="T14" fmla="*/ 0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0 w 10"/>
                  <a:gd name="T21" fmla="*/ 96 h 19"/>
                  <a:gd name="T22" fmla="*/ 8 w 10"/>
                  <a:gd name="T23" fmla="*/ 112 h 19"/>
                  <a:gd name="T24" fmla="*/ 16 w 10"/>
                  <a:gd name="T25" fmla="*/ 128 h 19"/>
                  <a:gd name="T26" fmla="*/ 24 w 10"/>
                  <a:gd name="T27" fmla="*/ 136 h 19"/>
                  <a:gd name="T28" fmla="*/ 40 w 10"/>
                  <a:gd name="T29" fmla="*/ 144 h 19"/>
                  <a:gd name="T30" fmla="*/ 48 w 10"/>
                  <a:gd name="T31" fmla="*/ 152 h 19"/>
                  <a:gd name="T32" fmla="*/ 64 w 10"/>
                  <a:gd name="T33" fmla="*/ 152 h 19"/>
                  <a:gd name="T34" fmla="*/ 80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4" name="Freeform 1019"/>
              <p:cNvSpPr>
                <a:spLocks/>
              </p:cNvSpPr>
              <p:nvPr/>
            </p:nvSpPr>
            <p:spPr bwMode="auto">
              <a:xfrm>
                <a:off x="673" y="670"/>
                <a:ext cx="39" cy="38"/>
              </a:xfrm>
              <a:custGeom>
                <a:avLst/>
                <a:gdLst>
                  <a:gd name="T0" fmla="*/ 20 w 39"/>
                  <a:gd name="T1" fmla="*/ 38 h 38"/>
                  <a:gd name="T2" fmla="*/ 24 w 39"/>
                  <a:gd name="T3" fmla="*/ 38 h 38"/>
                  <a:gd name="T4" fmla="*/ 27 w 39"/>
                  <a:gd name="T5" fmla="*/ 36 h 38"/>
                  <a:gd name="T6" fmla="*/ 31 w 39"/>
                  <a:gd name="T7" fmla="*/ 34 h 38"/>
                  <a:gd name="T8" fmla="*/ 33 w 39"/>
                  <a:gd name="T9" fmla="*/ 32 h 38"/>
                  <a:gd name="T10" fmla="*/ 37 w 39"/>
                  <a:gd name="T11" fmla="*/ 28 h 38"/>
                  <a:gd name="T12" fmla="*/ 37 w 39"/>
                  <a:gd name="T13" fmla="*/ 24 h 38"/>
                  <a:gd name="T14" fmla="*/ 39 w 39"/>
                  <a:gd name="T15" fmla="*/ 20 h 38"/>
                  <a:gd name="T16" fmla="*/ 37 w 39"/>
                  <a:gd name="T17" fmla="*/ 14 h 38"/>
                  <a:gd name="T18" fmla="*/ 37 w 39"/>
                  <a:gd name="T19" fmla="*/ 10 h 38"/>
                  <a:gd name="T20" fmla="*/ 33 w 39"/>
                  <a:gd name="T21" fmla="*/ 6 h 38"/>
                  <a:gd name="T22" fmla="*/ 31 w 39"/>
                  <a:gd name="T23" fmla="*/ 4 h 38"/>
                  <a:gd name="T24" fmla="*/ 27 w 39"/>
                  <a:gd name="T25" fmla="*/ 2 h 38"/>
                  <a:gd name="T26" fmla="*/ 24 w 39"/>
                  <a:gd name="T27" fmla="*/ 0 h 38"/>
                  <a:gd name="T28" fmla="*/ 20 w 39"/>
                  <a:gd name="T29" fmla="*/ 0 h 38"/>
                  <a:gd name="T30" fmla="*/ 20 w 39"/>
                  <a:gd name="T31" fmla="*/ 0 h 38"/>
                  <a:gd name="T32" fmla="*/ 14 w 39"/>
                  <a:gd name="T33" fmla="*/ 0 h 38"/>
                  <a:gd name="T34" fmla="*/ 10 w 39"/>
                  <a:gd name="T35" fmla="*/ 2 h 38"/>
                  <a:gd name="T36" fmla="*/ 6 w 39"/>
                  <a:gd name="T37" fmla="*/ 4 h 38"/>
                  <a:gd name="T38" fmla="*/ 4 w 39"/>
                  <a:gd name="T39" fmla="*/ 6 h 38"/>
                  <a:gd name="T40" fmla="*/ 2 w 39"/>
                  <a:gd name="T41" fmla="*/ 10 h 38"/>
                  <a:gd name="T42" fmla="*/ 0 w 39"/>
                  <a:gd name="T43" fmla="*/ 14 h 38"/>
                  <a:gd name="T44" fmla="*/ 0 w 39"/>
                  <a:gd name="T45" fmla="*/ 20 h 38"/>
                  <a:gd name="T46" fmla="*/ 0 w 39"/>
                  <a:gd name="T47" fmla="*/ 24 h 38"/>
                  <a:gd name="T48" fmla="*/ 2 w 39"/>
                  <a:gd name="T49" fmla="*/ 28 h 38"/>
                  <a:gd name="T50" fmla="*/ 4 w 39"/>
                  <a:gd name="T51" fmla="*/ 32 h 38"/>
                  <a:gd name="T52" fmla="*/ 6 w 39"/>
                  <a:gd name="T53" fmla="*/ 34 h 38"/>
                  <a:gd name="T54" fmla="*/ 10 w 39"/>
                  <a:gd name="T55" fmla="*/ 36 h 38"/>
                  <a:gd name="T56" fmla="*/ 14 w 39"/>
                  <a:gd name="T57" fmla="*/ 38 h 38"/>
                  <a:gd name="T58" fmla="*/ 20 w 39"/>
                  <a:gd name="T59" fmla="*/ 38 h 38"/>
                  <a:gd name="T60" fmla="*/ 20 w 39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8"/>
                  <a:gd name="T95" fmla="*/ 39 w 39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8">
                    <a:moveTo>
                      <a:pt x="20" y="38"/>
                    </a:moveTo>
                    <a:lnTo>
                      <a:pt x="24" y="38"/>
                    </a:lnTo>
                    <a:lnTo>
                      <a:pt x="27" y="36"/>
                    </a:lnTo>
                    <a:lnTo>
                      <a:pt x="31" y="34"/>
                    </a:lnTo>
                    <a:lnTo>
                      <a:pt x="33" y="32"/>
                    </a:lnTo>
                    <a:lnTo>
                      <a:pt x="37" y="28"/>
                    </a:lnTo>
                    <a:lnTo>
                      <a:pt x="37" y="24"/>
                    </a:lnTo>
                    <a:lnTo>
                      <a:pt x="39" y="20"/>
                    </a:lnTo>
                    <a:lnTo>
                      <a:pt x="37" y="14"/>
                    </a:lnTo>
                    <a:lnTo>
                      <a:pt x="37" y="10"/>
                    </a:lnTo>
                    <a:lnTo>
                      <a:pt x="33" y="6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10" y="36"/>
                    </a:lnTo>
                    <a:lnTo>
                      <a:pt x="14" y="38"/>
                    </a:ln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5" name="Freeform 1018"/>
              <p:cNvSpPr>
                <a:spLocks/>
              </p:cNvSpPr>
              <p:nvPr/>
            </p:nvSpPr>
            <p:spPr bwMode="auto">
              <a:xfrm>
                <a:off x="693" y="670"/>
                <a:ext cx="19" cy="38"/>
              </a:xfrm>
              <a:custGeom>
                <a:avLst/>
                <a:gdLst>
                  <a:gd name="T0" fmla="*/ 0 w 10"/>
                  <a:gd name="T1" fmla="*/ 152 h 19"/>
                  <a:gd name="T2" fmla="*/ 8 w 10"/>
                  <a:gd name="T3" fmla="*/ 152 h 19"/>
                  <a:gd name="T4" fmla="*/ 21 w 10"/>
                  <a:gd name="T5" fmla="*/ 152 h 19"/>
                  <a:gd name="T6" fmla="*/ 36 w 10"/>
                  <a:gd name="T7" fmla="*/ 144 h 19"/>
                  <a:gd name="T8" fmla="*/ 40 w 10"/>
                  <a:gd name="T9" fmla="*/ 136 h 19"/>
                  <a:gd name="T10" fmla="*/ 53 w 10"/>
                  <a:gd name="T11" fmla="*/ 128 h 19"/>
                  <a:gd name="T12" fmla="*/ 61 w 10"/>
                  <a:gd name="T13" fmla="*/ 112 h 19"/>
                  <a:gd name="T14" fmla="*/ 61 w 10"/>
                  <a:gd name="T15" fmla="*/ 96 h 19"/>
                  <a:gd name="T16" fmla="*/ 68 w 10"/>
                  <a:gd name="T17" fmla="*/ 80 h 19"/>
                  <a:gd name="T18" fmla="*/ 68 w 10"/>
                  <a:gd name="T19" fmla="*/ 72 h 19"/>
                  <a:gd name="T20" fmla="*/ 61 w 10"/>
                  <a:gd name="T21" fmla="*/ 56 h 19"/>
                  <a:gd name="T22" fmla="*/ 61 w 10"/>
                  <a:gd name="T23" fmla="*/ 40 h 19"/>
                  <a:gd name="T24" fmla="*/ 53 w 10"/>
                  <a:gd name="T25" fmla="*/ 32 h 19"/>
                  <a:gd name="T26" fmla="*/ 40 w 10"/>
                  <a:gd name="T27" fmla="*/ 16 h 19"/>
                  <a:gd name="T28" fmla="*/ 36 w 10"/>
                  <a:gd name="T29" fmla="*/ 8 h 19"/>
                  <a:gd name="T30" fmla="*/ 21 w 10"/>
                  <a:gd name="T31" fmla="*/ 0 h 19"/>
                  <a:gd name="T32" fmla="*/ 8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1" y="19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6" name="Freeform 1017"/>
              <p:cNvSpPr>
                <a:spLocks/>
              </p:cNvSpPr>
              <p:nvPr/>
            </p:nvSpPr>
            <p:spPr bwMode="auto">
              <a:xfrm>
                <a:off x="673" y="670"/>
                <a:ext cx="20" cy="38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32 w 10"/>
                  <a:gd name="T7" fmla="*/ 8 h 19"/>
                  <a:gd name="T8" fmla="*/ 24 w 10"/>
                  <a:gd name="T9" fmla="*/ 16 h 19"/>
                  <a:gd name="T10" fmla="*/ 16 w 10"/>
                  <a:gd name="T11" fmla="*/ 32 h 19"/>
                  <a:gd name="T12" fmla="*/ 8 w 10"/>
                  <a:gd name="T13" fmla="*/ 40 h 19"/>
                  <a:gd name="T14" fmla="*/ 0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0 w 10"/>
                  <a:gd name="T21" fmla="*/ 96 h 19"/>
                  <a:gd name="T22" fmla="*/ 8 w 10"/>
                  <a:gd name="T23" fmla="*/ 112 h 19"/>
                  <a:gd name="T24" fmla="*/ 16 w 10"/>
                  <a:gd name="T25" fmla="*/ 128 h 19"/>
                  <a:gd name="T26" fmla="*/ 24 w 10"/>
                  <a:gd name="T27" fmla="*/ 136 h 19"/>
                  <a:gd name="T28" fmla="*/ 32 w 10"/>
                  <a:gd name="T29" fmla="*/ 144 h 19"/>
                  <a:gd name="T30" fmla="*/ 48 w 10"/>
                  <a:gd name="T31" fmla="*/ 152 h 19"/>
                  <a:gd name="T32" fmla="*/ 64 w 10"/>
                  <a:gd name="T33" fmla="*/ 152 h 19"/>
                  <a:gd name="T34" fmla="*/ 80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7" name="Rectangle 1016"/>
              <p:cNvSpPr>
                <a:spLocks noChangeArrowheads="1"/>
              </p:cNvSpPr>
              <p:nvPr/>
            </p:nvSpPr>
            <p:spPr bwMode="auto">
              <a:xfrm>
                <a:off x="570" y="2373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8" name="Rectangle 1015"/>
              <p:cNvSpPr>
                <a:spLocks noChangeArrowheads="1"/>
              </p:cNvSpPr>
              <p:nvPr/>
            </p:nvSpPr>
            <p:spPr bwMode="auto">
              <a:xfrm>
                <a:off x="570" y="2373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69" name="Rectangle 1014"/>
              <p:cNvSpPr>
                <a:spLocks noChangeArrowheads="1"/>
              </p:cNvSpPr>
              <p:nvPr/>
            </p:nvSpPr>
            <p:spPr bwMode="auto">
              <a:xfrm>
                <a:off x="570" y="1593"/>
                <a:ext cx="245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0" name="Rectangle 1013"/>
              <p:cNvSpPr>
                <a:spLocks noChangeArrowheads="1"/>
              </p:cNvSpPr>
              <p:nvPr/>
            </p:nvSpPr>
            <p:spPr bwMode="auto">
              <a:xfrm>
                <a:off x="570" y="1593"/>
                <a:ext cx="245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1" name="Rectangle 1012"/>
              <p:cNvSpPr>
                <a:spLocks noChangeArrowheads="1"/>
              </p:cNvSpPr>
              <p:nvPr/>
            </p:nvSpPr>
            <p:spPr bwMode="auto">
              <a:xfrm>
                <a:off x="570" y="810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2" name="Rectangle 1011"/>
              <p:cNvSpPr>
                <a:spLocks noChangeArrowheads="1"/>
              </p:cNvSpPr>
              <p:nvPr/>
            </p:nvSpPr>
            <p:spPr bwMode="auto">
              <a:xfrm>
                <a:off x="570" y="810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3" name="Rectangle 1010"/>
              <p:cNvSpPr>
                <a:spLocks noChangeArrowheads="1"/>
              </p:cNvSpPr>
              <p:nvPr/>
            </p:nvSpPr>
            <p:spPr bwMode="auto">
              <a:xfrm>
                <a:off x="1352" y="2373"/>
                <a:ext cx="244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4" name="Rectangle 1009"/>
              <p:cNvSpPr>
                <a:spLocks noChangeArrowheads="1"/>
              </p:cNvSpPr>
              <p:nvPr/>
            </p:nvSpPr>
            <p:spPr bwMode="auto">
              <a:xfrm>
                <a:off x="1352" y="2373"/>
                <a:ext cx="244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5" name="Rectangle 1008"/>
              <p:cNvSpPr>
                <a:spLocks noChangeArrowheads="1"/>
              </p:cNvSpPr>
              <p:nvPr/>
            </p:nvSpPr>
            <p:spPr bwMode="auto">
              <a:xfrm>
                <a:off x="1352" y="1593"/>
                <a:ext cx="244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6" name="Rectangle 1007"/>
              <p:cNvSpPr>
                <a:spLocks noChangeArrowheads="1"/>
              </p:cNvSpPr>
              <p:nvPr/>
            </p:nvSpPr>
            <p:spPr bwMode="auto">
              <a:xfrm>
                <a:off x="1352" y="1593"/>
                <a:ext cx="244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7" name="Rectangle 1006"/>
              <p:cNvSpPr>
                <a:spLocks noChangeArrowheads="1"/>
              </p:cNvSpPr>
              <p:nvPr/>
            </p:nvSpPr>
            <p:spPr bwMode="auto">
              <a:xfrm>
                <a:off x="1352" y="810"/>
                <a:ext cx="244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8" name="Rectangle 1005"/>
              <p:cNvSpPr>
                <a:spLocks noChangeArrowheads="1"/>
              </p:cNvSpPr>
              <p:nvPr/>
            </p:nvSpPr>
            <p:spPr bwMode="auto">
              <a:xfrm>
                <a:off x="1352" y="810"/>
                <a:ext cx="244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79" name="Rectangle 1004"/>
              <p:cNvSpPr>
                <a:spLocks noChangeArrowheads="1"/>
              </p:cNvSpPr>
              <p:nvPr/>
            </p:nvSpPr>
            <p:spPr bwMode="auto">
              <a:xfrm>
                <a:off x="815" y="2911"/>
                <a:ext cx="537" cy="243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0" name="Rectangle 1003"/>
              <p:cNvSpPr>
                <a:spLocks noChangeArrowheads="1"/>
              </p:cNvSpPr>
              <p:nvPr/>
            </p:nvSpPr>
            <p:spPr bwMode="auto">
              <a:xfrm>
                <a:off x="815" y="2911"/>
                <a:ext cx="537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1" name="Rectangle 1002"/>
              <p:cNvSpPr>
                <a:spLocks noChangeArrowheads="1"/>
              </p:cNvSpPr>
              <p:nvPr/>
            </p:nvSpPr>
            <p:spPr bwMode="auto">
              <a:xfrm>
                <a:off x="1596" y="2911"/>
                <a:ext cx="537" cy="243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2" name="Rectangle 1001"/>
              <p:cNvSpPr>
                <a:spLocks noChangeArrowheads="1"/>
              </p:cNvSpPr>
              <p:nvPr/>
            </p:nvSpPr>
            <p:spPr bwMode="auto">
              <a:xfrm>
                <a:off x="1596" y="2911"/>
                <a:ext cx="537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3" name="Rectangle 1000"/>
              <p:cNvSpPr>
                <a:spLocks noChangeArrowheads="1"/>
              </p:cNvSpPr>
              <p:nvPr/>
            </p:nvSpPr>
            <p:spPr bwMode="auto">
              <a:xfrm>
                <a:off x="2378" y="2911"/>
                <a:ext cx="538" cy="243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4" name="Rectangle 999"/>
              <p:cNvSpPr>
                <a:spLocks noChangeArrowheads="1"/>
              </p:cNvSpPr>
              <p:nvPr/>
            </p:nvSpPr>
            <p:spPr bwMode="auto">
              <a:xfrm>
                <a:off x="2378" y="2911"/>
                <a:ext cx="538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5" name="Rectangle 998"/>
              <p:cNvSpPr>
                <a:spLocks noChangeArrowheads="1"/>
              </p:cNvSpPr>
              <p:nvPr/>
            </p:nvSpPr>
            <p:spPr bwMode="auto">
              <a:xfrm>
                <a:off x="3161" y="2911"/>
                <a:ext cx="537" cy="243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6" name="Rectangle 997"/>
              <p:cNvSpPr>
                <a:spLocks noChangeArrowheads="1"/>
              </p:cNvSpPr>
              <p:nvPr/>
            </p:nvSpPr>
            <p:spPr bwMode="auto">
              <a:xfrm>
                <a:off x="3161" y="2911"/>
                <a:ext cx="537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7" name="Rectangle 996"/>
              <p:cNvSpPr>
                <a:spLocks noChangeArrowheads="1"/>
              </p:cNvSpPr>
              <p:nvPr/>
            </p:nvSpPr>
            <p:spPr bwMode="auto">
              <a:xfrm>
                <a:off x="3942" y="2911"/>
                <a:ext cx="537" cy="243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8" name="Rectangle 995"/>
              <p:cNvSpPr>
                <a:spLocks noChangeArrowheads="1"/>
              </p:cNvSpPr>
              <p:nvPr/>
            </p:nvSpPr>
            <p:spPr bwMode="auto">
              <a:xfrm>
                <a:off x="3942" y="2911"/>
                <a:ext cx="537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89" name="Rectangle 994"/>
              <p:cNvSpPr>
                <a:spLocks noChangeArrowheads="1"/>
              </p:cNvSpPr>
              <p:nvPr/>
            </p:nvSpPr>
            <p:spPr bwMode="auto">
              <a:xfrm>
                <a:off x="4724" y="2911"/>
                <a:ext cx="539" cy="243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0" name="Rectangle 993"/>
              <p:cNvSpPr>
                <a:spLocks noChangeArrowheads="1"/>
              </p:cNvSpPr>
              <p:nvPr/>
            </p:nvSpPr>
            <p:spPr bwMode="auto">
              <a:xfrm>
                <a:off x="4724" y="2911"/>
                <a:ext cx="539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1" name="Rectangle 992"/>
              <p:cNvSpPr>
                <a:spLocks noChangeArrowheads="1"/>
              </p:cNvSpPr>
              <p:nvPr/>
            </p:nvSpPr>
            <p:spPr bwMode="auto">
              <a:xfrm>
                <a:off x="815" y="2129"/>
                <a:ext cx="537" cy="244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815" y="2129"/>
                <a:ext cx="537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3" name="Rectangle 990"/>
              <p:cNvSpPr>
                <a:spLocks noChangeArrowheads="1"/>
              </p:cNvSpPr>
              <p:nvPr/>
            </p:nvSpPr>
            <p:spPr bwMode="auto">
              <a:xfrm>
                <a:off x="1596" y="2129"/>
                <a:ext cx="537" cy="244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4" name="Rectangle 989"/>
              <p:cNvSpPr>
                <a:spLocks noChangeArrowheads="1"/>
              </p:cNvSpPr>
              <p:nvPr/>
            </p:nvSpPr>
            <p:spPr bwMode="auto">
              <a:xfrm>
                <a:off x="1596" y="2129"/>
                <a:ext cx="537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5" name="Rectangle 988"/>
              <p:cNvSpPr>
                <a:spLocks noChangeArrowheads="1"/>
              </p:cNvSpPr>
              <p:nvPr/>
            </p:nvSpPr>
            <p:spPr bwMode="auto">
              <a:xfrm>
                <a:off x="2378" y="2129"/>
                <a:ext cx="538" cy="244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6" name="Rectangle 987"/>
              <p:cNvSpPr>
                <a:spLocks noChangeArrowheads="1"/>
              </p:cNvSpPr>
              <p:nvPr/>
            </p:nvSpPr>
            <p:spPr bwMode="auto">
              <a:xfrm>
                <a:off x="2378" y="2129"/>
                <a:ext cx="538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7" name="Rectangle 986"/>
              <p:cNvSpPr>
                <a:spLocks noChangeArrowheads="1"/>
              </p:cNvSpPr>
              <p:nvPr/>
            </p:nvSpPr>
            <p:spPr bwMode="auto">
              <a:xfrm>
                <a:off x="3161" y="2129"/>
                <a:ext cx="537" cy="244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8" name="Rectangle 985"/>
              <p:cNvSpPr>
                <a:spLocks noChangeArrowheads="1"/>
              </p:cNvSpPr>
              <p:nvPr/>
            </p:nvSpPr>
            <p:spPr bwMode="auto">
              <a:xfrm>
                <a:off x="3161" y="2129"/>
                <a:ext cx="537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99" name="Rectangle 984"/>
              <p:cNvSpPr>
                <a:spLocks noChangeArrowheads="1"/>
              </p:cNvSpPr>
              <p:nvPr/>
            </p:nvSpPr>
            <p:spPr bwMode="auto">
              <a:xfrm>
                <a:off x="3942" y="2129"/>
                <a:ext cx="537" cy="244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0" name="Rectangle 983"/>
              <p:cNvSpPr>
                <a:spLocks noChangeArrowheads="1"/>
              </p:cNvSpPr>
              <p:nvPr/>
            </p:nvSpPr>
            <p:spPr bwMode="auto">
              <a:xfrm>
                <a:off x="3942" y="2129"/>
                <a:ext cx="537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1" name="Rectangle 982"/>
              <p:cNvSpPr>
                <a:spLocks noChangeArrowheads="1"/>
              </p:cNvSpPr>
              <p:nvPr/>
            </p:nvSpPr>
            <p:spPr bwMode="auto">
              <a:xfrm>
                <a:off x="4724" y="2129"/>
                <a:ext cx="539" cy="244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2" name="Rectangle 981"/>
              <p:cNvSpPr>
                <a:spLocks noChangeArrowheads="1"/>
              </p:cNvSpPr>
              <p:nvPr/>
            </p:nvSpPr>
            <p:spPr bwMode="auto">
              <a:xfrm>
                <a:off x="4724" y="2129"/>
                <a:ext cx="539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3" name="Rectangle 980"/>
              <p:cNvSpPr>
                <a:spLocks noChangeArrowheads="1"/>
              </p:cNvSpPr>
              <p:nvPr/>
            </p:nvSpPr>
            <p:spPr bwMode="auto">
              <a:xfrm>
                <a:off x="815" y="1348"/>
                <a:ext cx="537" cy="245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4" name="Rectangle 979"/>
              <p:cNvSpPr>
                <a:spLocks noChangeArrowheads="1"/>
              </p:cNvSpPr>
              <p:nvPr/>
            </p:nvSpPr>
            <p:spPr bwMode="auto">
              <a:xfrm>
                <a:off x="815" y="1348"/>
                <a:ext cx="537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5" name="Rectangle 978"/>
              <p:cNvSpPr>
                <a:spLocks noChangeArrowheads="1"/>
              </p:cNvSpPr>
              <p:nvPr/>
            </p:nvSpPr>
            <p:spPr bwMode="auto">
              <a:xfrm>
                <a:off x="1596" y="1348"/>
                <a:ext cx="537" cy="245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6" name="Rectangle 977"/>
              <p:cNvSpPr>
                <a:spLocks noChangeArrowheads="1"/>
              </p:cNvSpPr>
              <p:nvPr/>
            </p:nvSpPr>
            <p:spPr bwMode="auto">
              <a:xfrm>
                <a:off x="1596" y="1348"/>
                <a:ext cx="537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7" name="Rectangle 976"/>
              <p:cNvSpPr>
                <a:spLocks noChangeArrowheads="1"/>
              </p:cNvSpPr>
              <p:nvPr/>
            </p:nvSpPr>
            <p:spPr bwMode="auto">
              <a:xfrm>
                <a:off x="2378" y="1348"/>
                <a:ext cx="538" cy="245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8" name="Rectangle 975"/>
              <p:cNvSpPr>
                <a:spLocks noChangeArrowheads="1"/>
              </p:cNvSpPr>
              <p:nvPr/>
            </p:nvSpPr>
            <p:spPr bwMode="auto">
              <a:xfrm>
                <a:off x="2378" y="1348"/>
                <a:ext cx="538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09" name="Rectangle 974"/>
              <p:cNvSpPr>
                <a:spLocks noChangeArrowheads="1"/>
              </p:cNvSpPr>
              <p:nvPr/>
            </p:nvSpPr>
            <p:spPr bwMode="auto">
              <a:xfrm>
                <a:off x="3161" y="1348"/>
                <a:ext cx="537" cy="245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0" name="Rectangle 973"/>
              <p:cNvSpPr>
                <a:spLocks noChangeArrowheads="1"/>
              </p:cNvSpPr>
              <p:nvPr/>
            </p:nvSpPr>
            <p:spPr bwMode="auto">
              <a:xfrm>
                <a:off x="3161" y="1348"/>
                <a:ext cx="537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1" name="Rectangle 972"/>
              <p:cNvSpPr>
                <a:spLocks noChangeArrowheads="1"/>
              </p:cNvSpPr>
              <p:nvPr/>
            </p:nvSpPr>
            <p:spPr bwMode="auto">
              <a:xfrm>
                <a:off x="3942" y="1348"/>
                <a:ext cx="537" cy="245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2" name="Rectangle 971"/>
              <p:cNvSpPr>
                <a:spLocks noChangeArrowheads="1"/>
              </p:cNvSpPr>
              <p:nvPr/>
            </p:nvSpPr>
            <p:spPr bwMode="auto">
              <a:xfrm>
                <a:off x="3942" y="1348"/>
                <a:ext cx="537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3" name="Rectangle 970"/>
              <p:cNvSpPr>
                <a:spLocks noChangeArrowheads="1"/>
              </p:cNvSpPr>
              <p:nvPr/>
            </p:nvSpPr>
            <p:spPr bwMode="auto">
              <a:xfrm>
                <a:off x="4724" y="1348"/>
                <a:ext cx="539" cy="245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4" name="Rectangle 969"/>
              <p:cNvSpPr>
                <a:spLocks noChangeArrowheads="1"/>
              </p:cNvSpPr>
              <p:nvPr/>
            </p:nvSpPr>
            <p:spPr bwMode="auto">
              <a:xfrm>
                <a:off x="4724" y="1348"/>
                <a:ext cx="539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5" name="Rectangle 968"/>
              <p:cNvSpPr>
                <a:spLocks noChangeArrowheads="1"/>
              </p:cNvSpPr>
              <p:nvPr/>
            </p:nvSpPr>
            <p:spPr bwMode="auto">
              <a:xfrm>
                <a:off x="815" y="568"/>
                <a:ext cx="537" cy="242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6" name="Rectangle 967"/>
              <p:cNvSpPr>
                <a:spLocks noChangeArrowheads="1"/>
              </p:cNvSpPr>
              <p:nvPr/>
            </p:nvSpPr>
            <p:spPr bwMode="auto">
              <a:xfrm>
                <a:off x="815" y="568"/>
                <a:ext cx="537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7" name="Rectangle 966"/>
              <p:cNvSpPr>
                <a:spLocks noChangeArrowheads="1"/>
              </p:cNvSpPr>
              <p:nvPr/>
            </p:nvSpPr>
            <p:spPr bwMode="auto">
              <a:xfrm>
                <a:off x="1596" y="568"/>
                <a:ext cx="537" cy="242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8" name="Rectangle 965"/>
              <p:cNvSpPr>
                <a:spLocks noChangeArrowheads="1"/>
              </p:cNvSpPr>
              <p:nvPr/>
            </p:nvSpPr>
            <p:spPr bwMode="auto">
              <a:xfrm>
                <a:off x="1596" y="568"/>
                <a:ext cx="537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19" name="Rectangle 964"/>
              <p:cNvSpPr>
                <a:spLocks noChangeArrowheads="1"/>
              </p:cNvSpPr>
              <p:nvPr/>
            </p:nvSpPr>
            <p:spPr bwMode="auto">
              <a:xfrm>
                <a:off x="2378" y="568"/>
                <a:ext cx="538" cy="242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0" name="Rectangle 963"/>
              <p:cNvSpPr>
                <a:spLocks noChangeArrowheads="1"/>
              </p:cNvSpPr>
              <p:nvPr/>
            </p:nvSpPr>
            <p:spPr bwMode="auto">
              <a:xfrm>
                <a:off x="2378" y="568"/>
                <a:ext cx="538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1" name="Rectangle 962"/>
              <p:cNvSpPr>
                <a:spLocks noChangeArrowheads="1"/>
              </p:cNvSpPr>
              <p:nvPr/>
            </p:nvSpPr>
            <p:spPr bwMode="auto">
              <a:xfrm>
                <a:off x="3161" y="568"/>
                <a:ext cx="537" cy="242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2" name="Rectangle 961"/>
              <p:cNvSpPr>
                <a:spLocks noChangeArrowheads="1"/>
              </p:cNvSpPr>
              <p:nvPr/>
            </p:nvSpPr>
            <p:spPr bwMode="auto">
              <a:xfrm>
                <a:off x="3161" y="568"/>
                <a:ext cx="537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3" name="Rectangle 960"/>
              <p:cNvSpPr>
                <a:spLocks noChangeArrowheads="1"/>
              </p:cNvSpPr>
              <p:nvPr/>
            </p:nvSpPr>
            <p:spPr bwMode="auto">
              <a:xfrm>
                <a:off x="3942" y="568"/>
                <a:ext cx="537" cy="242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4" name="Rectangle 959"/>
              <p:cNvSpPr>
                <a:spLocks noChangeArrowheads="1"/>
              </p:cNvSpPr>
              <p:nvPr/>
            </p:nvSpPr>
            <p:spPr bwMode="auto">
              <a:xfrm>
                <a:off x="3942" y="568"/>
                <a:ext cx="537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5" name="Rectangle 958"/>
              <p:cNvSpPr>
                <a:spLocks noChangeArrowheads="1"/>
              </p:cNvSpPr>
              <p:nvPr/>
            </p:nvSpPr>
            <p:spPr bwMode="auto">
              <a:xfrm>
                <a:off x="4724" y="568"/>
                <a:ext cx="539" cy="242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6" name="Rectangle 957"/>
              <p:cNvSpPr>
                <a:spLocks noChangeArrowheads="1"/>
              </p:cNvSpPr>
              <p:nvPr/>
            </p:nvSpPr>
            <p:spPr bwMode="auto">
              <a:xfrm>
                <a:off x="4724" y="568"/>
                <a:ext cx="539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7" name="Rectangle 956"/>
              <p:cNvSpPr>
                <a:spLocks noChangeArrowheads="1"/>
              </p:cNvSpPr>
              <p:nvPr/>
            </p:nvSpPr>
            <p:spPr bwMode="auto">
              <a:xfrm>
                <a:off x="2133" y="2373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8" name="Rectangle 955"/>
              <p:cNvSpPr>
                <a:spLocks noChangeArrowheads="1"/>
              </p:cNvSpPr>
              <p:nvPr/>
            </p:nvSpPr>
            <p:spPr bwMode="auto">
              <a:xfrm>
                <a:off x="2133" y="2373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29" name="Rectangle 954"/>
              <p:cNvSpPr>
                <a:spLocks noChangeArrowheads="1"/>
              </p:cNvSpPr>
              <p:nvPr/>
            </p:nvSpPr>
            <p:spPr bwMode="auto">
              <a:xfrm>
                <a:off x="2133" y="1593"/>
                <a:ext cx="245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0" name="Rectangle 953"/>
              <p:cNvSpPr>
                <a:spLocks noChangeArrowheads="1"/>
              </p:cNvSpPr>
              <p:nvPr/>
            </p:nvSpPr>
            <p:spPr bwMode="auto">
              <a:xfrm>
                <a:off x="2133" y="1593"/>
                <a:ext cx="245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1" name="Rectangle 952"/>
              <p:cNvSpPr>
                <a:spLocks noChangeArrowheads="1"/>
              </p:cNvSpPr>
              <p:nvPr/>
            </p:nvSpPr>
            <p:spPr bwMode="auto">
              <a:xfrm>
                <a:off x="2133" y="810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" name="Rectangle 951"/>
              <p:cNvSpPr>
                <a:spLocks noChangeArrowheads="1"/>
              </p:cNvSpPr>
              <p:nvPr/>
            </p:nvSpPr>
            <p:spPr bwMode="auto">
              <a:xfrm>
                <a:off x="2133" y="810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" name="Rectangle 950"/>
              <p:cNvSpPr>
                <a:spLocks noChangeArrowheads="1"/>
              </p:cNvSpPr>
              <p:nvPr/>
            </p:nvSpPr>
            <p:spPr bwMode="auto">
              <a:xfrm>
                <a:off x="2916" y="2373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4" name="Rectangle 949"/>
              <p:cNvSpPr>
                <a:spLocks noChangeArrowheads="1"/>
              </p:cNvSpPr>
              <p:nvPr/>
            </p:nvSpPr>
            <p:spPr bwMode="auto">
              <a:xfrm>
                <a:off x="2916" y="2373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5" name="Rectangle 948"/>
              <p:cNvSpPr>
                <a:spLocks noChangeArrowheads="1"/>
              </p:cNvSpPr>
              <p:nvPr/>
            </p:nvSpPr>
            <p:spPr bwMode="auto">
              <a:xfrm>
                <a:off x="2916" y="1593"/>
                <a:ext cx="245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6" name="Rectangle 947"/>
              <p:cNvSpPr>
                <a:spLocks noChangeArrowheads="1"/>
              </p:cNvSpPr>
              <p:nvPr/>
            </p:nvSpPr>
            <p:spPr bwMode="auto">
              <a:xfrm>
                <a:off x="2916" y="1593"/>
                <a:ext cx="245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7" name="Rectangle 946"/>
              <p:cNvSpPr>
                <a:spLocks noChangeArrowheads="1"/>
              </p:cNvSpPr>
              <p:nvPr/>
            </p:nvSpPr>
            <p:spPr bwMode="auto">
              <a:xfrm>
                <a:off x="2916" y="810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8" name="Rectangle 945"/>
              <p:cNvSpPr>
                <a:spLocks noChangeArrowheads="1"/>
              </p:cNvSpPr>
              <p:nvPr/>
            </p:nvSpPr>
            <p:spPr bwMode="auto">
              <a:xfrm>
                <a:off x="2916" y="810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9" name="Rectangle 944"/>
              <p:cNvSpPr>
                <a:spLocks noChangeArrowheads="1"/>
              </p:cNvSpPr>
              <p:nvPr/>
            </p:nvSpPr>
            <p:spPr bwMode="auto">
              <a:xfrm>
                <a:off x="3698" y="2373"/>
                <a:ext cx="244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40" name="Rectangle 943"/>
              <p:cNvSpPr>
                <a:spLocks noChangeArrowheads="1"/>
              </p:cNvSpPr>
              <p:nvPr/>
            </p:nvSpPr>
            <p:spPr bwMode="auto">
              <a:xfrm>
                <a:off x="3698" y="2373"/>
                <a:ext cx="244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41" name="Rectangle 942"/>
              <p:cNvSpPr>
                <a:spLocks noChangeArrowheads="1"/>
              </p:cNvSpPr>
              <p:nvPr/>
            </p:nvSpPr>
            <p:spPr bwMode="auto">
              <a:xfrm>
                <a:off x="3698" y="1593"/>
                <a:ext cx="244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42" name="Rectangle 941"/>
              <p:cNvSpPr>
                <a:spLocks noChangeArrowheads="1"/>
              </p:cNvSpPr>
              <p:nvPr/>
            </p:nvSpPr>
            <p:spPr bwMode="auto">
              <a:xfrm>
                <a:off x="3698" y="1593"/>
                <a:ext cx="244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43" name="Rectangle 940"/>
              <p:cNvSpPr>
                <a:spLocks noChangeArrowheads="1"/>
              </p:cNvSpPr>
              <p:nvPr/>
            </p:nvSpPr>
            <p:spPr bwMode="auto">
              <a:xfrm>
                <a:off x="3698" y="810"/>
                <a:ext cx="244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44" name="Rectangle 939"/>
              <p:cNvSpPr>
                <a:spLocks noChangeArrowheads="1"/>
              </p:cNvSpPr>
              <p:nvPr/>
            </p:nvSpPr>
            <p:spPr bwMode="auto">
              <a:xfrm>
                <a:off x="3698" y="810"/>
                <a:ext cx="244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45" name="Rectangle 938"/>
              <p:cNvSpPr>
                <a:spLocks noChangeArrowheads="1"/>
              </p:cNvSpPr>
              <p:nvPr/>
            </p:nvSpPr>
            <p:spPr bwMode="auto">
              <a:xfrm>
                <a:off x="4479" y="2373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46" name="Rectangle 937"/>
              <p:cNvSpPr>
                <a:spLocks noChangeArrowheads="1"/>
              </p:cNvSpPr>
              <p:nvPr/>
            </p:nvSpPr>
            <p:spPr bwMode="auto">
              <a:xfrm>
                <a:off x="4479" y="2373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5" name="Group 735"/>
            <p:cNvGrpSpPr>
              <a:grpSpLocks/>
            </p:cNvGrpSpPr>
            <p:nvPr/>
          </p:nvGrpSpPr>
          <p:grpSpPr bwMode="auto">
            <a:xfrm>
              <a:off x="551" y="158"/>
              <a:ext cx="5757" cy="2996"/>
              <a:chOff x="551" y="158"/>
              <a:chExt cx="5757" cy="2996"/>
            </a:xfrm>
          </p:grpSpPr>
          <p:sp>
            <p:nvSpPr>
              <p:cNvPr id="547" name="Rectangle 935"/>
              <p:cNvSpPr>
                <a:spLocks noChangeArrowheads="1"/>
              </p:cNvSpPr>
              <p:nvPr/>
            </p:nvSpPr>
            <p:spPr bwMode="auto">
              <a:xfrm>
                <a:off x="4479" y="1593"/>
                <a:ext cx="245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8" name="Rectangle 934"/>
              <p:cNvSpPr>
                <a:spLocks noChangeArrowheads="1"/>
              </p:cNvSpPr>
              <p:nvPr/>
            </p:nvSpPr>
            <p:spPr bwMode="auto">
              <a:xfrm>
                <a:off x="4479" y="1593"/>
                <a:ext cx="245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9" name="Rectangle 933"/>
              <p:cNvSpPr>
                <a:spLocks noChangeArrowheads="1"/>
              </p:cNvSpPr>
              <p:nvPr/>
            </p:nvSpPr>
            <p:spPr bwMode="auto">
              <a:xfrm>
                <a:off x="4479" y="810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50" name="Rectangle 932"/>
              <p:cNvSpPr>
                <a:spLocks noChangeArrowheads="1"/>
              </p:cNvSpPr>
              <p:nvPr/>
            </p:nvSpPr>
            <p:spPr bwMode="auto">
              <a:xfrm>
                <a:off x="4479" y="810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51" name="Rectangle 931"/>
              <p:cNvSpPr>
                <a:spLocks noChangeArrowheads="1"/>
              </p:cNvSpPr>
              <p:nvPr/>
            </p:nvSpPr>
            <p:spPr bwMode="auto">
              <a:xfrm>
                <a:off x="815" y="810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52" name="Rectangle 930"/>
              <p:cNvSpPr>
                <a:spLocks noChangeArrowheads="1"/>
              </p:cNvSpPr>
              <p:nvPr/>
            </p:nvSpPr>
            <p:spPr bwMode="auto">
              <a:xfrm>
                <a:off x="815" y="810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53" name="Rectangle 929"/>
              <p:cNvSpPr>
                <a:spLocks noChangeArrowheads="1"/>
              </p:cNvSpPr>
              <p:nvPr/>
            </p:nvSpPr>
            <p:spPr bwMode="auto">
              <a:xfrm>
                <a:off x="1083" y="810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54" name="Rectangle 928"/>
              <p:cNvSpPr>
                <a:spLocks noChangeArrowheads="1"/>
              </p:cNvSpPr>
              <p:nvPr/>
            </p:nvSpPr>
            <p:spPr bwMode="auto">
              <a:xfrm>
                <a:off x="1083" y="810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1" name="Rectangle 921"/>
              <p:cNvSpPr>
                <a:spLocks noChangeArrowheads="1"/>
              </p:cNvSpPr>
              <p:nvPr/>
            </p:nvSpPr>
            <p:spPr bwMode="auto">
              <a:xfrm>
                <a:off x="1596" y="810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2" name="Rectangle 920"/>
              <p:cNvSpPr>
                <a:spLocks noChangeArrowheads="1"/>
              </p:cNvSpPr>
              <p:nvPr/>
            </p:nvSpPr>
            <p:spPr bwMode="auto">
              <a:xfrm>
                <a:off x="1596" y="810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3" name="Rectangle 919"/>
              <p:cNvSpPr>
                <a:spLocks noChangeArrowheads="1"/>
              </p:cNvSpPr>
              <p:nvPr/>
            </p:nvSpPr>
            <p:spPr bwMode="auto">
              <a:xfrm>
                <a:off x="1865" y="810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4" name="Rectangle 918"/>
              <p:cNvSpPr>
                <a:spLocks noChangeArrowheads="1"/>
              </p:cNvSpPr>
              <p:nvPr/>
            </p:nvSpPr>
            <p:spPr bwMode="auto">
              <a:xfrm>
                <a:off x="1865" y="810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5" name="Rectangle 917"/>
              <p:cNvSpPr>
                <a:spLocks noChangeArrowheads="1"/>
              </p:cNvSpPr>
              <p:nvPr/>
            </p:nvSpPr>
            <p:spPr bwMode="auto">
              <a:xfrm>
                <a:off x="2378" y="810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6" name="Rectangle 916"/>
              <p:cNvSpPr>
                <a:spLocks noChangeArrowheads="1"/>
              </p:cNvSpPr>
              <p:nvPr/>
            </p:nvSpPr>
            <p:spPr bwMode="auto">
              <a:xfrm>
                <a:off x="2378" y="810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7" name="Rectangle 915"/>
              <p:cNvSpPr>
                <a:spLocks noChangeArrowheads="1"/>
              </p:cNvSpPr>
              <p:nvPr/>
            </p:nvSpPr>
            <p:spPr bwMode="auto">
              <a:xfrm>
                <a:off x="2646" y="810"/>
                <a:ext cx="270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8" name="Rectangle 914"/>
              <p:cNvSpPr>
                <a:spLocks noChangeArrowheads="1"/>
              </p:cNvSpPr>
              <p:nvPr/>
            </p:nvSpPr>
            <p:spPr bwMode="auto">
              <a:xfrm>
                <a:off x="2646" y="810"/>
                <a:ext cx="270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69" name="Rectangle 913"/>
              <p:cNvSpPr>
                <a:spLocks noChangeArrowheads="1"/>
              </p:cNvSpPr>
              <p:nvPr/>
            </p:nvSpPr>
            <p:spPr bwMode="auto">
              <a:xfrm>
                <a:off x="3161" y="810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0" name="Rectangle 912"/>
              <p:cNvSpPr>
                <a:spLocks noChangeArrowheads="1"/>
              </p:cNvSpPr>
              <p:nvPr/>
            </p:nvSpPr>
            <p:spPr bwMode="auto">
              <a:xfrm>
                <a:off x="3161" y="810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1" name="Rectangle 911"/>
              <p:cNvSpPr>
                <a:spLocks noChangeArrowheads="1"/>
              </p:cNvSpPr>
              <p:nvPr/>
            </p:nvSpPr>
            <p:spPr bwMode="auto">
              <a:xfrm>
                <a:off x="3429" y="810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2" name="Rectangle 910"/>
              <p:cNvSpPr>
                <a:spLocks noChangeArrowheads="1"/>
              </p:cNvSpPr>
              <p:nvPr/>
            </p:nvSpPr>
            <p:spPr bwMode="auto">
              <a:xfrm>
                <a:off x="3429" y="810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3" name="Rectangle 909"/>
              <p:cNvSpPr>
                <a:spLocks noChangeArrowheads="1"/>
              </p:cNvSpPr>
              <p:nvPr/>
            </p:nvSpPr>
            <p:spPr bwMode="auto">
              <a:xfrm>
                <a:off x="3942" y="810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4" name="Rectangle 908"/>
              <p:cNvSpPr>
                <a:spLocks noChangeArrowheads="1"/>
              </p:cNvSpPr>
              <p:nvPr/>
            </p:nvSpPr>
            <p:spPr bwMode="auto">
              <a:xfrm>
                <a:off x="3942" y="810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5" name="Rectangle 907"/>
              <p:cNvSpPr>
                <a:spLocks noChangeArrowheads="1"/>
              </p:cNvSpPr>
              <p:nvPr/>
            </p:nvSpPr>
            <p:spPr bwMode="auto">
              <a:xfrm>
                <a:off x="4211" y="810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6" name="Rectangle 906"/>
              <p:cNvSpPr>
                <a:spLocks noChangeArrowheads="1"/>
              </p:cNvSpPr>
              <p:nvPr/>
            </p:nvSpPr>
            <p:spPr bwMode="auto">
              <a:xfrm>
                <a:off x="4211" y="810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7" name="Rectangle 905"/>
              <p:cNvSpPr>
                <a:spLocks noChangeArrowheads="1"/>
              </p:cNvSpPr>
              <p:nvPr/>
            </p:nvSpPr>
            <p:spPr bwMode="auto">
              <a:xfrm>
                <a:off x="4724" y="810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8" name="Rectangle 904"/>
              <p:cNvSpPr>
                <a:spLocks noChangeArrowheads="1"/>
              </p:cNvSpPr>
              <p:nvPr/>
            </p:nvSpPr>
            <p:spPr bwMode="auto">
              <a:xfrm>
                <a:off x="4724" y="810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9" name="Rectangle 903"/>
              <p:cNvSpPr>
                <a:spLocks noChangeArrowheads="1"/>
              </p:cNvSpPr>
              <p:nvPr/>
            </p:nvSpPr>
            <p:spPr bwMode="auto">
              <a:xfrm>
                <a:off x="4992" y="810"/>
                <a:ext cx="271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0" name="Rectangle 902"/>
              <p:cNvSpPr>
                <a:spLocks noChangeArrowheads="1"/>
              </p:cNvSpPr>
              <p:nvPr/>
            </p:nvSpPr>
            <p:spPr bwMode="auto">
              <a:xfrm>
                <a:off x="4992" y="810"/>
                <a:ext cx="271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1" name="Rectangle 901"/>
              <p:cNvSpPr>
                <a:spLocks noChangeArrowheads="1"/>
              </p:cNvSpPr>
              <p:nvPr/>
            </p:nvSpPr>
            <p:spPr bwMode="auto">
              <a:xfrm>
                <a:off x="4724" y="1593"/>
                <a:ext cx="268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2" name="Rectangle 900"/>
              <p:cNvSpPr>
                <a:spLocks noChangeArrowheads="1"/>
              </p:cNvSpPr>
              <p:nvPr/>
            </p:nvSpPr>
            <p:spPr bwMode="auto">
              <a:xfrm>
                <a:off x="4724" y="1593"/>
                <a:ext cx="268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3" name="Rectangle 899"/>
              <p:cNvSpPr>
                <a:spLocks noChangeArrowheads="1"/>
              </p:cNvSpPr>
              <p:nvPr/>
            </p:nvSpPr>
            <p:spPr bwMode="auto">
              <a:xfrm>
                <a:off x="4992" y="1593"/>
                <a:ext cx="271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4" name="Rectangle 898"/>
              <p:cNvSpPr>
                <a:spLocks noChangeArrowheads="1"/>
              </p:cNvSpPr>
              <p:nvPr/>
            </p:nvSpPr>
            <p:spPr bwMode="auto">
              <a:xfrm>
                <a:off x="4992" y="1593"/>
                <a:ext cx="271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5" name="Rectangle 897"/>
              <p:cNvSpPr>
                <a:spLocks noChangeArrowheads="1"/>
              </p:cNvSpPr>
              <p:nvPr/>
            </p:nvSpPr>
            <p:spPr bwMode="auto">
              <a:xfrm>
                <a:off x="4724" y="2373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6" name="Rectangle 896"/>
              <p:cNvSpPr>
                <a:spLocks noChangeArrowheads="1"/>
              </p:cNvSpPr>
              <p:nvPr/>
            </p:nvSpPr>
            <p:spPr bwMode="auto">
              <a:xfrm>
                <a:off x="4724" y="2373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7" name="Rectangle 895"/>
              <p:cNvSpPr>
                <a:spLocks noChangeArrowheads="1"/>
              </p:cNvSpPr>
              <p:nvPr/>
            </p:nvSpPr>
            <p:spPr bwMode="auto">
              <a:xfrm>
                <a:off x="4992" y="2373"/>
                <a:ext cx="271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8" name="Rectangle 894"/>
              <p:cNvSpPr>
                <a:spLocks noChangeArrowheads="1"/>
              </p:cNvSpPr>
              <p:nvPr/>
            </p:nvSpPr>
            <p:spPr bwMode="auto">
              <a:xfrm>
                <a:off x="4992" y="2373"/>
                <a:ext cx="271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89" name="Rectangle 893"/>
              <p:cNvSpPr>
                <a:spLocks noChangeArrowheads="1"/>
              </p:cNvSpPr>
              <p:nvPr/>
            </p:nvSpPr>
            <p:spPr bwMode="auto">
              <a:xfrm>
                <a:off x="3942" y="1593"/>
                <a:ext cx="269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0" name="Rectangle 892"/>
              <p:cNvSpPr>
                <a:spLocks noChangeArrowheads="1"/>
              </p:cNvSpPr>
              <p:nvPr/>
            </p:nvSpPr>
            <p:spPr bwMode="auto">
              <a:xfrm>
                <a:off x="3942" y="1593"/>
                <a:ext cx="269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1" name="Rectangle 891"/>
              <p:cNvSpPr>
                <a:spLocks noChangeArrowheads="1"/>
              </p:cNvSpPr>
              <p:nvPr/>
            </p:nvSpPr>
            <p:spPr bwMode="auto">
              <a:xfrm>
                <a:off x="4211" y="1593"/>
                <a:ext cx="268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2" name="Rectangle 890"/>
              <p:cNvSpPr>
                <a:spLocks noChangeArrowheads="1"/>
              </p:cNvSpPr>
              <p:nvPr/>
            </p:nvSpPr>
            <p:spPr bwMode="auto">
              <a:xfrm>
                <a:off x="4211" y="1593"/>
                <a:ext cx="268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3" name="Rectangle 889"/>
              <p:cNvSpPr>
                <a:spLocks noChangeArrowheads="1"/>
              </p:cNvSpPr>
              <p:nvPr/>
            </p:nvSpPr>
            <p:spPr bwMode="auto">
              <a:xfrm>
                <a:off x="3942" y="2373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4" name="Rectangle 888"/>
              <p:cNvSpPr>
                <a:spLocks noChangeArrowheads="1"/>
              </p:cNvSpPr>
              <p:nvPr/>
            </p:nvSpPr>
            <p:spPr bwMode="auto">
              <a:xfrm>
                <a:off x="3942" y="2373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5" name="Rectangle 887"/>
              <p:cNvSpPr>
                <a:spLocks noChangeArrowheads="1"/>
              </p:cNvSpPr>
              <p:nvPr/>
            </p:nvSpPr>
            <p:spPr bwMode="auto">
              <a:xfrm>
                <a:off x="4211" y="2373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6" name="Rectangle 886"/>
              <p:cNvSpPr>
                <a:spLocks noChangeArrowheads="1"/>
              </p:cNvSpPr>
              <p:nvPr/>
            </p:nvSpPr>
            <p:spPr bwMode="auto">
              <a:xfrm>
                <a:off x="4211" y="2373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7" name="Rectangle 885"/>
              <p:cNvSpPr>
                <a:spLocks noChangeArrowheads="1"/>
              </p:cNvSpPr>
              <p:nvPr/>
            </p:nvSpPr>
            <p:spPr bwMode="auto">
              <a:xfrm>
                <a:off x="3161" y="2373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8" name="Rectangle 884"/>
              <p:cNvSpPr>
                <a:spLocks noChangeArrowheads="1"/>
              </p:cNvSpPr>
              <p:nvPr/>
            </p:nvSpPr>
            <p:spPr bwMode="auto">
              <a:xfrm>
                <a:off x="3161" y="2373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99" name="Rectangle 883"/>
              <p:cNvSpPr>
                <a:spLocks noChangeArrowheads="1"/>
              </p:cNvSpPr>
              <p:nvPr/>
            </p:nvSpPr>
            <p:spPr bwMode="auto">
              <a:xfrm>
                <a:off x="3429" y="2373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0" name="Rectangle 882"/>
              <p:cNvSpPr>
                <a:spLocks noChangeArrowheads="1"/>
              </p:cNvSpPr>
              <p:nvPr/>
            </p:nvSpPr>
            <p:spPr bwMode="auto">
              <a:xfrm>
                <a:off x="3429" y="2373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1" name="Rectangle 881"/>
              <p:cNvSpPr>
                <a:spLocks noChangeArrowheads="1"/>
              </p:cNvSpPr>
              <p:nvPr/>
            </p:nvSpPr>
            <p:spPr bwMode="auto">
              <a:xfrm>
                <a:off x="3161" y="1593"/>
                <a:ext cx="268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2" name="Rectangle 880"/>
              <p:cNvSpPr>
                <a:spLocks noChangeArrowheads="1"/>
              </p:cNvSpPr>
              <p:nvPr/>
            </p:nvSpPr>
            <p:spPr bwMode="auto">
              <a:xfrm>
                <a:off x="3161" y="1593"/>
                <a:ext cx="268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3" name="Rectangle 879"/>
              <p:cNvSpPr>
                <a:spLocks noChangeArrowheads="1"/>
              </p:cNvSpPr>
              <p:nvPr/>
            </p:nvSpPr>
            <p:spPr bwMode="auto">
              <a:xfrm>
                <a:off x="3429" y="1593"/>
                <a:ext cx="269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4" name="Rectangle 878"/>
              <p:cNvSpPr>
                <a:spLocks noChangeArrowheads="1"/>
              </p:cNvSpPr>
              <p:nvPr/>
            </p:nvSpPr>
            <p:spPr bwMode="auto">
              <a:xfrm>
                <a:off x="3429" y="1593"/>
                <a:ext cx="269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5" name="Rectangle 877"/>
              <p:cNvSpPr>
                <a:spLocks noChangeArrowheads="1"/>
              </p:cNvSpPr>
              <p:nvPr/>
            </p:nvSpPr>
            <p:spPr bwMode="auto">
              <a:xfrm>
                <a:off x="2378" y="1593"/>
                <a:ext cx="268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6" name="Rectangle 876"/>
              <p:cNvSpPr>
                <a:spLocks noChangeArrowheads="1"/>
              </p:cNvSpPr>
              <p:nvPr/>
            </p:nvSpPr>
            <p:spPr bwMode="auto">
              <a:xfrm>
                <a:off x="2378" y="1593"/>
                <a:ext cx="268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7" name="Rectangle 875"/>
              <p:cNvSpPr>
                <a:spLocks noChangeArrowheads="1"/>
              </p:cNvSpPr>
              <p:nvPr/>
            </p:nvSpPr>
            <p:spPr bwMode="auto">
              <a:xfrm>
                <a:off x="2646" y="1593"/>
                <a:ext cx="270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8" name="Rectangle 874"/>
              <p:cNvSpPr>
                <a:spLocks noChangeArrowheads="1"/>
              </p:cNvSpPr>
              <p:nvPr/>
            </p:nvSpPr>
            <p:spPr bwMode="auto">
              <a:xfrm>
                <a:off x="2646" y="1593"/>
                <a:ext cx="270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09" name="Rectangle 873"/>
              <p:cNvSpPr>
                <a:spLocks noChangeArrowheads="1"/>
              </p:cNvSpPr>
              <p:nvPr/>
            </p:nvSpPr>
            <p:spPr bwMode="auto">
              <a:xfrm>
                <a:off x="2378" y="2373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0" name="Rectangle 872"/>
              <p:cNvSpPr>
                <a:spLocks noChangeArrowheads="1"/>
              </p:cNvSpPr>
              <p:nvPr/>
            </p:nvSpPr>
            <p:spPr bwMode="auto">
              <a:xfrm>
                <a:off x="2378" y="2373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1" name="Rectangle 871"/>
              <p:cNvSpPr>
                <a:spLocks noChangeArrowheads="1"/>
              </p:cNvSpPr>
              <p:nvPr/>
            </p:nvSpPr>
            <p:spPr bwMode="auto">
              <a:xfrm>
                <a:off x="2646" y="2373"/>
                <a:ext cx="270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2" name="Rectangle 870"/>
              <p:cNvSpPr>
                <a:spLocks noChangeArrowheads="1"/>
              </p:cNvSpPr>
              <p:nvPr/>
            </p:nvSpPr>
            <p:spPr bwMode="auto">
              <a:xfrm>
                <a:off x="2646" y="2373"/>
                <a:ext cx="270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3" name="Rectangle 869"/>
              <p:cNvSpPr>
                <a:spLocks noChangeArrowheads="1"/>
              </p:cNvSpPr>
              <p:nvPr/>
            </p:nvSpPr>
            <p:spPr bwMode="auto">
              <a:xfrm>
                <a:off x="1596" y="2373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4" name="Rectangle 868"/>
              <p:cNvSpPr>
                <a:spLocks noChangeArrowheads="1"/>
              </p:cNvSpPr>
              <p:nvPr/>
            </p:nvSpPr>
            <p:spPr bwMode="auto">
              <a:xfrm>
                <a:off x="1596" y="2373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5" name="Rectangle 867"/>
              <p:cNvSpPr>
                <a:spLocks noChangeArrowheads="1"/>
              </p:cNvSpPr>
              <p:nvPr/>
            </p:nvSpPr>
            <p:spPr bwMode="auto">
              <a:xfrm>
                <a:off x="1865" y="2373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6" name="Rectangle 866"/>
              <p:cNvSpPr>
                <a:spLocks noChangeArrowheads="1"/>
              </p:cNvSpPr>
              <p:nvPr/>
            </p:nvSpPr>
            <p:spPr bwMode="auto">
              <a:xfrm>
                <a:off x="1865" y="2373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7" name="Rectangle 865"/>
              <p:cNvSpPr>
                <a:spLocks noChangeArrowheads="1"/>
              </p:cNvSpPr>
              <p:nvPr/>
            </p:nvSpPr>
            <p:spPr bwMode="auto">
              <a:xfrm>
                <a:off x="1596" y="1593"/>
                <a:ext cx="269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8" name="Rectangle 864"/>
              <p:cNvSpPr>
                <a:spLocks noChangeArrowheads="1"/>
              </p:cNvSpPr>
              <p:nvPr/>
            </p:nvSpPr>
            <p:spPr bwMode="auto">
              <a:xfrm>
                <a:off x="1596" y="1593"/>
                <a:ext cx="269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19" name="Rectangle 863"/>
              <p:cNvSpPr>
                <a:spLocks noChangeArrowheads="1"/>
              </p:cNvSpPr>
              <p:nvPr/>
            </p:nvSpPr>
            <p:spPr bwMode="auto">
              <a:xfrm>
                <a:off x="1865" y="1593"/>
                <a:ext cx="268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0" name="Rectangle 862"/>
              <p:cNvSpPr>
                <a:spLocks noChangeArrowheads="1"/>
              </p:cNvSpPr>
              <p:nvPr/>
            </p:nvSpPr>
            <p:spPr bwMode="auto">
              <a:xfrm>
                <a:off x="1865" y="1593"/>
                <a:ext cx="268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1" name="Rectangle 861"/>
              <p:cNvSpPr>
                <a:spLocks noChangeArrowheads="1"/>
              </p:cNvSpPr>
              <p:nvPr/>
            </p:nvSpPr>
            <p:spPr bwMode="auto">
              <a:xfrm>
                <a:off x="815" y="1593"/>
                <a:ext cx="268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2" name="Rectangle 860"/>
              <p:cNvSpPr>
                <a:spLocks noChangeArrowheads="1"/>
              </p:cNvSpPr>
              <p:nvPr/>
            </p:nvSpPr>
            <p:spPr bwMode="auto">
              <a:xfrm>
                <a:off x="815" y="1593"/>
                <a:ext cx="268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3" name="Rectangle 859"/>
              <p:cNvSpPr>
                <a:spLocks noChangeArrowheads="1"/>
              </p:cNvSpPr>
              <p:nvPr/>
            </p:nvSpPr>
            <p:spPr bwMode="auto">
              <a:xfrm>
                <a:off x="1083" y="1593"/>
                <a:ext cx="269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4" name="Rectangle 858"/>
              <p:cNvSpPr>
                <a:spLocks noChangeArrowheads="1"/>
              </p:cNvSpPr>
              <p:nvPr/>
            </p:nvSpPr>
            <p:spPr bwMode="auto">
              <a:xfrm>
                <a:off x="1083" y="1593"/>
                <a:ext cx="269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5" name="Rectangle 857"/>
              <p:cNvSpPr>
                <a:spLocks noChangeArrowheads="1"/>
              </p:cNvSpPr>
              <p:nvPr/>
            </p:nvSpPr>
            <p:spPr bwMode="auto">
              <a:xfrm>
                <a:off x="815" y="2373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6" name="Rectangle 856"/>
              <p:cNvSpPr>
                <a:spLocks noChangeArrowheads="1"/>
              </p:cNvSpPr>
              <p:nvPr/>
            </p:nvSpPr>
            <p:spPr bwMode="auto">
              <a:xfrm>
                <a:off x="815" y="2373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7" name="Rectangle 855"/>
              <p:cNvSpPr>
                <a:spLocks noChangeArrowheads="1"/>
              </p:cNvSpPr>
              <p:nvPr/>
            </p:nvSpPr>
            <p:spPr bwMode="auto">
              <a:xfrm>
                <a:off x="1083" y="2373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8" name="Rectangle 854"/>
              <p:cNvSpPr>
                <a:spLocks noChangeArrowheads="1"/>
              </p:cNvSpPr>
              <p:nvPr/>
            </p:nvSpPr>
            <p:spPr bwMode="auto">
              <a:xfrm>
                <a:off x="1083" y="2373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29" name="Line 853"/>
              <p:cNvSpPr>
                <a:spLocks noChangeShapeType="1"/>
              </p:cNvSpPr>
              <p:nvPr/>
            </p:nvSpPr>
            <p:spPr bwMode="auto">
              <a:xfrm>
                <a:off x="693" y="3033"/>
                <a:ext cx="1221" cy="1"/>
              </a:xfrm>
              <a:prstGeom prst="line">
                <a:avLst/>
              </a:pr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0" name="Freeform 852"/>
              <p:cNvSpPr>
                <a:spLocks/>
              </p:cNvSpPr>
              <p:nvPr/>
            </p:nvSpPr>
            <p:spPr bwMode="auto">
              <a:xfrm>
                <a:off x="1835" y="3014"/>
                <a:ext cx="79" cy="37"/>
              </a:xfrm>
              <a:custGeom>
                <a:avLst/>
                <a:gdLst>
                  <a:gd name="T0" fmla="*/ 308 w 40"/>
                  <a:gd name="T1" fmla="*/ 72 h 19"/>
                  <a:gd name="T2" fmla="*/ 0 w 40"/>
                  <a:gd name="T3" fmla="*/ 0 h 19"/>
                  <a:gd name="T4" fmla="*/ 0 w 40"/>
                  <a:gd name="T5" fmla="*/ 140 h 19"/>
                  <a:gd name="T6" fmla="*/ 308 w 40"/>
                  <a:gd name="T7" fmla="*/ 72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9"/>
                  <a:gd name="T14" fmla="*/ 40 w 40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9">
                    <a:moveTo>
                      <a:pt x="40" y="1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40" y="1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1" name="Freeform 851"/>
              <p:cNvSpPr>
                <a:spLocks/>
              </p:cNvSpPr>
              <p:nvPr/>
            </p:nvSpPr>
            <p:spPr bwMode="auto">
              <a:xfrm>
                <a:off x="1835" y="3014"/>
                <a:ext cx="79" cy="37"/>
              </a:xfrm>
              <a:custGeom>
                <a:avLst/>
                <a:gdLst>
                  <a:gd name="T0" fmla="*/ 79 w 79"/>
                  <a:gd name="T1" fmla="*/ 19 h 37"/>
                  <a:gd name="T2" fmla="*/ 0 w 79"/>
                  <a:gd name="T3" fmla="*/ 0 h 37"/>
                  <a:gd name="T4" fmla="*/ 0 w 79"/>
                  <a:gd name="T5" fmla="*/ 37 h 37"/>
                  <a:gd name="T6" fmla="*/ 79 w 79"/>
                  <a:gd name="T7" fmla="*/ 19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"/>
                  <a:gd name="T13" fmla="*/ 0 h 37"/>
                  <a:gd name="T14" fmla="*/ 79 w 79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" h="37">
                    <a:moveTo>
                      <a:pt x="79" y="19"/>
                    </a:moveTo>
                    <a:lnTo>
                      <a:pt x="0" y="0"/>
                    </a:lnTo>
                    <a:lnTo>
                      <a:pt x="0" y="37"/>
                    </a:lnTo>
                    <a:lnTo>
                      <a:pt x="79" y="19"/>
                    </a:lnTo>
                    <a:close/>
                  </a:path>
                </a:pathLst>
              </a:custGeom>
              <a:solidFill>
                <a:srgbClr val="000000"/>
              </a:solidFill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2" name="Line 850"/>
              <p:cNvSpPr>
                <a:spLocks noChangeShapeType="1"/>
              </p:cNvSpPr>
              <p:nvPr/>
            </p:nvSpPr>
            <p:spPr bwMode="auto">
              <a:xfrm flipV="1">
                <a:off x="693" y="1811"/>
                <a:ext cx="1" cy="1222"/>
              </a:xfrm>
              <a:prstGeom prst="line">
                <a:avLst/>
              </a:pr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3" name="Freeform 849"/>
              <p:cNvSpPr>
                <a:spLocks/>
              </p:cNvSpPr>
              <p:nvPr/>
            </p:nvSpPr>
            <p:spPr bwMode="auto">
              <a:xfrm>
                <a:off x="673" y="1811"/>
                <a:ext cx="39" cy="79"/>
              </a:xfrm>
              <a:custGeom>
                <a:avLst/>
                <a:gdLst>
                  <a:gd name="T0" fmla="*/ 76 w 20"/>
                  <a:gd name="T1" fmla="*/ 0 h 40"/>
                  <a:gd name="T2" fmla="*/ 0 w 20"/>
                  <a:gd name="T3" fmla="*/ 308 h 40"/>
                  <a:gd name="T4" fmla="*/ 148 w 20"/>
                  <a:gd name="T5" fmla="*/ 308 h 40"/>
                  <a:gd name="T6" fmla="*/ 76 w 20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40"/>
                  <a:gd name="T14" fmla="*/ 20 w 20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40">
                    <a:moveTo>
                      <a:pt x="10" y="0"/>
                    </a:moveTo>
                    <a:lnTo>
                      <a:pt x="0" y="40"/>
                    </a:lnTo>
                    <a:lnTo>
                      <a:pt x="20" y="40"/>
                    </a:lnTo>
                    <a:lnTo>
                      <a:pt x="1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4" name="Freeform 848"/>
              <p:cNvSpPr>
                <a:spLocks/>
              </p:cNvSpPr>
              <p:nvPr/>
            </p:nvSpPr>
            <p:spPr bwMode="auto">
              <a:xfrm>
                <a:off x="673" y="1811"/>
                <a:ext cx="39" cy="79"/>
              </a:xfrm>
              <a:custGeom>
                <a:avLst/>
                <a:gdLst>
                  <a:gd name="T0" fmla="*/ 20 w 39"/>
                  <a:gd name="T1" fmla="*/ 0 h 79"/>
                  <a:gd name="T2" fmla="*/ 0 w 39"/>
                  <a:gd name="T3" fmla="*/ 79 h 79"/>
                  <a:gd name="T4" fmla="*/ 39 w 39"/>
                  <a:gd name="T5" fmla="*/ 79 h 79"/>
                  <a:gd name="T6" fmla="*/ 20 w 39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79"/>
                  <a:gd name="T14" fmla="*/ 39 w 39"/>
                  <a:gd name="T15" fmla="*/ 79 h 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79">
                    <a:moveTo>
                      <a:pt x="20" y="0"/>
                    </a:moveTo>
                    <a:lnTo>
                      <a:pt x="0" y="79"/>
                    </a:lnTo>
                    <a:lnTo>
                      <a:pt x="39" y="79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5" name="Rectangle 847"/>
              <p:cNvSpPr>
                <a:spLocks noChangeArrowheads="1"/>
              </p:cNvSpPr>
              <p:nvPr/>
            </p:nvSpPr>
            <p:spPr bwMode="auto">
              <a:xfrm>
                <a:off x="5263" y="2129"/>
                <a:ext cx="244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6" name="Rectangle 846"/>
              <p:cNvSpPr>
                <a:spLocks noChangeArrowheads="1"/>
              </p:cNvSpPr>
              <p:nvPr/>
            </p:nvSpPr>
            <p:spPr bwMode="auto">
              <a:xfrm>
                <a:off x="5263" y="2129"/>
                <a:ext cx="244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7" name="Rectangle 845"/>
              <p:cNvSpPr>
                <a:spLocks noChangeArrowheads="1"/>
              </p:cNvSpPr>
              <p:nvPr/>
            </p:nvSpPr>
            <p:spPr bwMode="auto">
              <a:xfrm>
                <a:off x="5263" y="1348"/>
                <a:ext cx="244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8" name="Rectangle 844"/>
              <p:cNvSpPr>
                <a:spLocks noChangeArrowheads="1"/>
              </p:cNvSpPr>
              <p:nvPr/>
            </p:nvSpPr>
            <p:spPr bwMode="auto">
              <a:xfrm>
                <a:off x="5263" y="1348"/>
                <a:ext cx="244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9" name="Rectangle 843"/>
              <p:cNvSpPr>
                <a:spLocks noChangeArrowheads="1"/>
              </p:cNvSpPr>
              <p:nvPr/>
            </p:nvSpPr>
            <p:spPr bwMode="auto">
              <a:xfrm>
                <a:off x="5263" y="2911"/>
                <a:ext cx="244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0" name="Rectangle 842"/>
              <p:cNvSpPr>
                <a:spLocks noChangeArrowheads="1"/>
              </p:cNvSpPr>
              <p:nvPr/>
            </p:nvSpPr>
            <p:spPr bwMode="auto">
              <a:xfrm>
                <a:off x="5263" y="2911"/>
                <a:ext cx="244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1" name="Rectangle 841"/>
              <p:cNvSpPr>
                <a:spLocks noChangeArrowheads="1"/>
              </p:cNvSpPr>
              <p:nvPr/>
            </p:nvSpPr>
            <p:spPr bwMode="auto">
              <a:xfrm>
                <a:off x="5263" y="568"/>
                <a:ext cx="244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2" name="Rectangle 840"/>
              <p:cNvSpPr>
                <a:spLocks noChangeArrowheads="1"/>
              </p:cNvSpPr>
              <p:nvPr/>
            </p:nvSpPr>
            <p:spPr bwMode="auto">
              <a:xfrm>
                <a:off x="5263" y="568"/>
                <a:ext cx="244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3" name="Freeform 839"/>
              <p:cNvSpPr>
                <a:spLocks/>
              </p:cNvSpPr>
              <p:nvPr/>
            </p:nvSpPr>
            <p:spPr bwMode="auto">
              <a:xfrm>
                <a:off x="5365" y="3014"/>
                <a:ext cx="40" cy="37"/>
              </a:xfrm>
              <a:custGeom>
                <a:avLst/>
                <a:gdLst>
                  <a:gd name="T0" fmla="*/ 20 w 40"/>
                  <a:gd name="T1" fmla="*/ 37 h 37"/>
                  <a:gd name="T2" fmla="*/ 24 w 40"/>
                  <a:gd name="T3" fmla="*/ 37 h 37"/>
                  <a:gd name="T4" fmla="*/ 28 w 40"/>
                  <a:gd name="T5" fmla="*/ 35 h 37"/>
                  <a:gd name="T6" fmla="*/ 32 w 40"/>
                  <a:gd name="T7" fmla="*/ 33 h 37"/>
                  <a:gd name="T8" fmla="*/ 34 w 40"/>
                  <a:gd name="T9" fmla="*/ 31 h 37"/>
                  <a:gd name="T10" fmla="*/ 38 w 40"/>
                  <a:gd name="T11" fmla="*/ 27 h 37"/>
                  <a:gd name="T12" fmla="*/ 38 w 40"/>
                  <a:gd name="T13" fmla="*/ 23 h 37"/>
                  <a:gd name="T14" fmla="*/ 40 w 40"/>
                  <a:gd name="T15" fmla="*/ 19 h 37"/>
                  <a:gd name="T16" fmla="*/ 38 w 40"/>
                  <a:gd name="T17" fmla="*/ 14 h 37"/>
                  <a:gd name="T18" fmla="*/ 38 w 40"/>
                  <a:gd name="T19" fmla="*/ 10 h 37"/>
                  <a:gd name="T20" fmla="*/ 34 w 40"/>
                  <a:gd name="T21" fmla="*/ 6 h 37"/>
                  <a:gd name="T22" fmla="*/ 32 w 40"/>
                  <a:gd name="T23" fmla="*/ 4 h 37"/>
                  <a:gd name="T24" fmla="*/ 28 w 40"/>
                  <a:gd name="T25" fmla="*/ 2 h 37"/>
                  <a:gd name="T26" fmla="*/ 24 w 40"/>
                  <a:gd name="T27" fmla="*/ 0 h 37"/>
                  <a:gd name="T28" fmla="*/ 20 w 40"/>
                  <a:gd name="T29" fmla="*/ 0 h 37"/>
                  <a:gd name="T30" fmla="*/ 20 w 40"/>
                  <a:gd name="T31" fmla="*/ 0 h 37"/>
                  <a:gd name="T32" fmla="*/ 14 w 40"/>
                  <a:gd name="T33" fmla="*/ 0 h 37"/>
                  <a:gd name="T34" fmla="*/ 10 w 40"/>
                  <a:gd name="T35" fmla="*/ 2 h 37"/>
                  <a:gd name="T36" fmla="*/ 6 w 40"/>
                  <a:gd name="T37" fmla="*/ 4 h 37"/>
                  <a:gd name="T38" fmla="*/ 4 w 40"/>
                  <a:gd name="T39" fmla="*/ 6 h 37"/>
                  <a:gd name="T40" fmla="*/ 2 w 40"/>
                  <a:gd name="T41" fmla="*/ 10 h 37"/>
                  <a:gd name="T42" fmla="*/ 0 w 40"/>
                  <a:gd name="T43" fmla="*/ 14 h 37"/>
                  <a:gd name="T44" fmla="*/ 0 w 40"/>
                  <a:gd name="T45" fmla="*/ 19 h 37"/>
                  <a:gd name="T46" fmla="*/ 0 w 40"/>
                  <a:gd name="T47" fmla="*/ 23 h 37"/>
                  <a:gd name="T48" fmla="*/ 2 w 40"/>
                  <a:gd name="T49" fmla="*/ 27 h 37"/>
                  <a:gd name="T50" fmla="*/ 4 w 40"/>
                  <a:gd name="T51" fmla="*/ 31 h 37"/>
                  <a:gd name="T52" fmla="*/ 6 w 40"/>
                  <a:gd name="T53" fmla="*/ 33 h 37"/>
                  <a:gd name="T54" fmla="*/ 10 w 40"/>
                  <a:gd name="T55" fmla="*/ 35 h 37"/>
                  <a:gd name="T56" fmla="*/ 14 w 40"/>
                  <a:gd name="T57" fmla="*/ 37 h 37"/>
                  <a:gd name="T58" fmla="*/ 20 w 40"/>
                  <a:gd name="T59" fmla="*/ 37 h 37"/>
                  <a:gd name="T60" fmla="*/ 20 w 40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7"/>
                  <a:gd name="T95" fmla="*/ 40 w 40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7">
                    <a:moveTo>
                      <a:pt x="20" y="37"/>
                    </a:moveTo>
                    <a:lnTo>
                      <a:pt x="24" y="37"/>
                    </a:lnTo>
                    <a:lnTo>
                      <a:pt x="28" y="35"/>
                    </a:lnTo>
                    <a:lnTo>
                      <a:pt x="32" y="33"/>
                    </a:lnTo>
                    <a:lnTo>
                      <a:pt x="34" y="31"/>
                    </a:lnTo>
                    <a:lnTo>
                      <a:pt x="38" y="27"/>
                    </a:lnTo>
                    <a:lnTo>
                      <a:pt x="38" y="23"/>
                    </a:lnTo>
                    <a:lnTo>
                      <a:pt x="40" y="19"/>
                    </a:lnTo>
                    <a:lnTo>
                      <a:pt x="38" y="14"/>
                    </a:lnTo>
                    <a:lnTo>
                      <a:pt x="38" y="10"/>
                    </a:lnTo>
                    <a:lnTo>
                      <a:pt x="34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10" y="35"/>
                    </a:lnTo>
                    <a:lnTo>
                      <a:pt x="14" y="37"/>
                    </a:lnTo>
                    <a:lnTo>
                      <a:pt x="20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4" name="Freeform 838"/>
              <p:cNvSpPr>
                <a:spLocks/>
              </p:cNvSpPr>
              <p:nvPr/>
            </p:nvSpPr>
            <p:spPr bwMode="auto">
              <a:xfrm>
                <a:off x="5385" y="3014"/>
                <a:ext cx="18" cy="37"/>
              </a:xfrm>
              <a:custGeom>
                <a:avLst/>
                <a:gdLst>
                  <a:gd name="T0" fmla="*/ 0 w 9"/>
                  <a:gd name="T1" fmla="*/ 140 h 19"/>
                  <a:gd name="T2" fmla="*/ 8 w 9"/>
                  <a:gd name="T3" fmla="*/ 140 h 19"/>
                  <a:gd name="T4" fmla="*/ 24 w 9"/>
                  <a:gd name="T5" fmla="*/ 140 h 19"/>
                  <a:gd name="T6" fmla="*/ 40 w 9"/>
                  <a:gd name="T7" fmla="*/ 132 h 19"/>
                  <a:gd name="T8" fmla="*/ 48 w 9"/>
                  <a:gd name="T9" fmla="*/ 125 h 19"/>
                  <a:gd name="T10" fmla="*/ 64 w 9"/>
                  <a:gd name="T11" fmla="*/ 109 h 19"/>
                  <a:gd name="T12" fmla="*/ 64 w 9"/>
                  <a:gd name="T13" fmla="*/ 103 h 19"/>
                  <a:gd name="T14" fmla="*/ 72 w 9"/>
                  <a:gd name="T15" fmla="*/ 88 h 19"/>
                  <a:gd name="T16" fmla="*/ 72 w 9"/>
                  <a:gd name="T17" fmla="*/ 72 h 19"/>
                  <a:gd name="T18" fmla="*/ 72 w 9"/>
                  <a:gd name="T19" fmla="*/ 68 h 19"/>
                  <a:gd name="T20" fmla="*/ 72 w 9"/>
                  <a:gd name="T21" fmla="*/ 53 h 19"/>
                  <a:gd name="T22" fmla="*/ 64 w 9"/>
                  <a:gd name="T23" fmla="*/ 37 h 19"/>
                  <a:gd name="T24" fmla="*/ 64 w 9"/>
                  <a:gd name="T25" fmla="*/ 31 h 19"/>
                  <a:gd name="T26" fmla="*/ 48 w 9"/>
                  <a:gd name="T27" fmla="*/ 16 h 19"/>
                  <a:gd name="T28" fmla="*/ 40 w 9"/>
                  <a:gd name="T29" fmla="*/ 8 h 19"/>
                  <a:gd name="T30" fmla="*/ 24 w 9"/>
                  <a:gd name="T31" fmla="*/ 0 h 19"/>
                  <a:gd name="T32" fmla="*/ 8 w 9"/>
                  <a:gd name="T33" fmla="*/ 0 h 19"/>
                  <a:gd name="T34" fmla="*/ 0 w 9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"/>
                  <a:gd name="T55" fmla="*/ 0 h 19"/>
                  <a:gd name="T56" fmla="*/ 9 w 9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" h="19">
                    <a:moveTo>
                      <a:pt x="0" y="19"/>
                    </a:moveTo>
                    <a:lnTo>
                      <a:pt x="1" y="19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5" name="Freeform 837"/>
              <p:cNvSpPr>
                <a:spLocks/>
              </p:cNvSpPr>
              <p:nvPr/>
            </p:nvSpPr>
            <p:spPr bwMode="auto">
              <a:xfrm>
                <a:off x="5365" y="3014"/>
                <a:ext cx="20" cy="37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32 w 10"/>
                  <a:gd name="T7" fmla="*/ 8 h 19"/>
                  <a:gd name="T8" fmla="*/ 24 w 10"/>
                  <a:gd name="T9" fmla="*/ 16 h 19"/>
                  <a:gd name="T10" fmla="*/ 16 w 10"/>
                  <a:gd name="T11" fmla="*/ 31 h 19"/>
                  <a:gd name="T12" fmla="*/ 8 w 10"/>
                  <a:gd name="T13" fmla="*/ 37 h 19"/>
                  <a:gd name="T14" fmla="*/ 0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0 w 10"/>
                  <a:gd name="T21" fmla="*/ 88 h 19"/>
                  <a:gd name="T22" fmla="*/ 8 w 10"/>
                  <a:gd name="T23" fmla="*/ 103 h 19"/>
                  <a:gd name="T24" fmla="*/ 16 w 10"/>
                  <a:gd name="T25" fmla="*/ 109 h 19"/>
                  <a:gd name="T26" fmla="*/ 24 w 10"/>
                  <a:gd name="T27" fmla="*/ 125 h 19"/>
                  <a:gd name="T28" fmla="*/ 32 w 10"/>
                  <a:gd name="T29" fmla="*/ 132 h 19"/>
                  <a:gd name="T30" fmla="*/ 48 w 10"/>
                  <a:gd name="T31" fmla="*/ 140 h 19"/>
                  <a:gd name="T32" fmla="*/ 64 w 10"/>
                  <a:gd name="T33" fmla="*/ 140 h 19"/>
                  <a:gd name="T34" fmla="*/ 80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6" name="Freeform 836"/>
              <p:cNvSpPr>
                <a:spLocks/>
              </p:cNvSpPr>
              <p:nvPr/>
            </p:nvSpPr>
            <p:spPr bwMode="auto">
              <a:xfrm>
                <a:off x="5365" y="2231"/>
                <a:ext cx="40" cy="40"/>
              </a:xfrm>
              <a:custGeom>
                <a:avLst/>
                <a:gdLst>
                  <a:gd name="T0" fmla="*/ 20 w 40"/>
                  <a:gd name="T1" fmla="*/ 40 h 40"/>
                  <a:gd name="T2" fmla="*/ 24 w 40"/>
                  <a:gd name="T3" fmla="*/ 40 h 40"/>
                  <a:gd name="T4" fmla="*/ 28 w 40"/>
                  <a:gd name="T5" fmla="*/ 38 h 40"/>
                  <a:gd name="T6" fmla="*/ 32 w 40"/>
                  <a:gd name="T7" fmla="*/ 36 h 40"/>
                  <a:gd name="T8" fmla="*/ 34 w 40"/>
                  <a:gd name="T9" fmla="*/ 32 h 40"/>
                  <a:gd name="T10" fmla="*/ 38 w 40"/>
                  <a:gd name="T11" fmla="*/ 28 h 40"/>
                  <a:gd name="T12" fmla="*/ 38 w 40"/>
                  <a:gd name="T13" fmla="*/ 24 h 40"/>
                  <a:gd name="T14" fmla="*/ 40 w 40"/>
                  <a:gd name="T15" fmla="*/ 20 h 40"/>
                  <a:gd name="T16" fmla="*/ 38 w 40"/>
                  <a:gd name="T17" fmla="*/ 16 h 40"/>
                  <a:gd name="T18" fmla="*/ 38 w 40"/>
                  <a:gd name="T19" fmla="*/ 12 h 40"/>
                  <a:gd name="T20" fmla="*/ 34 w 40"/>
                  <a:gd name="T21" fmla="*/ 8 h 40"/>
                  <a:gd name="T22" fmla="*/ 32 w 40"/>
                  <a:gd name="T23" fmla="*/ 4 h 40"/>
                  <a:gd name="T24" fmla="*/ 28 w 40"/>
                  <a:gd name="T25" fmla="*/ 2 h 40"/>
                  <a:gd name="T26" fmla="*/ 24 w 40"/>
                  <a:gd name="T27" fmla="*/ 2 h 40"/>
                  <a:gd name="T28" fmla="*/ 20 w 40"/>
                  <a:gd name="T29" fmla="*/ 0 h 40"/>
                  <a:gd name="T30" fmla="*/ 20 w 40"/>
                  <a:gd name="T31" fmla="*/ 0 h 40"/>
                  <a:gd name="T32" fmla="*/ 14 w 40"/>
                  <a:gd name="T33" fmla="*/ 2 h 40"/>
                  <a:gd name="T34" fmla="*/ 10 w 40"/>
                  <a:gd name="T35" fmla="*/ 2 h 40"/>
                  <a:gd name="T36" fmla="*/ 6 w 40"/>
                  <a:gd name="T37" fmla="*/ 4 h 40"/>
                  <a:gd name="T38" fmla="*/ 4 w 40"/>
                  <a:gd name="T39" fmla="*/ 8 h 40"/>
                  <a:gd name="T40" fmla="*/ 2 w 40"/>
                  <a:gd name="T41" fmla="*/ 12 h 40"/>
                  <a:gd name="T42" fmla="*/ 0 w 40"/>
                  <a:gd name="T43" fmla="*/ 16 h 40"/>
                  <a:gd name="T44" fmla="*/ 0 w 40"/>
                  <a:gd name="T45" fmla="*/ 20 h 40"/>
                  <a:gd name="T46" fmla="*/ 0 w 40"/>
                  <a:gd name="T47" fmla="*/ 24 h 40"/>
                  <a:gd name="T48" fmla="*/ 2 w 40"/>
                  <a:gd name="T49" fmla="*/ 28 h 40"/>
                  <a:gd name="T50" fmla="*/ 4 w 40"/>
                  <a:gd name="T51" fmla="*/ 32 h 40"/>
                  <a:gd name="T52" fmla="*/ 6 w 40"/>
                  <a:gd name="T53" fmla="*/ 36 h 40"/>
                  <a:gd name="T54" fmla="*/ 10 w 40"/>
                  <a:gd name="T55" fmla="*/ 38 h 40"/>
                  <a:gd name="T56" fmla="*/ 14 w 40"/>
                  <a:gd name="T57" fmla="*/ 40 h 40"/>
                  <a:gd name="T58" fmla="*/ 20 w 40"/>
                  <a:gd name="T59" fmla="*/ 40 h 40"/>
                  <a:gd name="T60" fmla="*/ 20 w 40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40"/>
                  <a:gd name="T95" fmla="*/ 40 w 40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40">
                    <a:moveTo>
                      <a:pt x="20" y="40"/>
                    </a:moveTo>
                    <a:lnTo>
                      <a:pt x="24" y="40"/>
                    </a:lnTo>
                    <a:lnTo>
                      <a:pt x="28" y="38"/>
                    </a:lnTo>
                    <a:lnTo>
                      <a:pt x="32" y="36"/>
                    </a:lnTo>
                    <a:lnTo>
                      <a:pt x="34" y="32"/>
                    </a:lnTo>
                    <a:lnTo>
                      <a:pt x="38" y="28"/>
                    </a:lnTo>
                    <a:lnTo>
                      <a:pt x="38" y="24"/>
                    </a:lnTo>
                    <a:lnTo>
                      <a:pt x="40" y="20"/>
                    </a:lnTo>
                    <a:lnTo>
                      <a:pt x="38" y="16"/>
                    </a:lnTo>
                    <a:lnTo>
                      <a:pt x="38" y="12"/>
                    </a:lnTo>
                    <a:lnTo>
                      <a:pt x="34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6" y="36"/>
                    </a:lnTo>
                    <a:lnTo>
                      <a:pt x="10" y="38"/>
                    </a:lnTo>
                    <a:lnTo>
                      <a:pt x="14" y="40"/>
                    </a:lnTo>
                    <a:lnTo>
                      <a:pt x="20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7" name="Freeform 835"/>
              <p:cNvSpPr>
                <a:spLocks/>
              </p:cNvSpPr>
              <p:nvPr/>
            </p:nvSpPr>
            <p:spPr bwMode="auto">
              <a:xfrm>
                <a:off x="5385" y="2231"/>
                <a:ext cx="18" cy="40"/>
              </a:xfrm>
              <a:custGeom>
                <a:avLst/>
                <a:gdLst>
                  <a:gd name="T0" fmla="*/ 0 w 9"/>
                  <a:gd name="T1" fmla="*/ 160 h 20"/>
                  <a:gd name="T2" fmla="*/ 8 w 9"/>
                  <a:gd name="T3" fmla="*/ 160 h 20"/>
                  <a:gd name="T4" fmla="*/ 24 w 9"/>
                  <a:gd name="T5" fmla="*/ 152 h 20"/>
                  <a:gd name="T6" fmla="*/ 40 w 9"/>
                  <a:gd name="T7" fmla="*/ 152 h 20"/>
                  <a:gd name="T8" fmla="*/ 48 w 9"/>
                  <a:gd name="T9" fmla="*/ 144 h 20"/>
                  <a:gd name="T10" fmla="*/ 64 w 9"/>
                  <a:gd name="T11" fmla="*/ 128 h 20"/>
                  <a:gd name="T12" fmla="*/ 64 w 9"/>
                  <a:gd name="T13" fmla="*/ 120 h 20"/>
                  <a:gd name="T14" fmla="*/ 72 w 9"/>
                  <a:gd name="T15" fmla="*/ 104 h 20"/>
                  <a:gd name="T16" fmla="*/ 72 w 9"/>
                  <a:gd name="T17" fmla="*/ 88 h 20"/>
                  <a:gd name="T18" fmla="*/ 72 w 9"/>
                  <a:gd name="T19" fmla="*/ 72 h 20"/>
                  <a:gd name="T20" fmla="*/ 72 w 9"/>
                  <a:gd name="T21" fmla="*/ 56 h 20"/>
                  <a:gd name="T22" fmla="*/ 64 w 9"/>
                  <a:gd name="T23" fmla="*/ 48 h 20"/>
                  <a:gd name="T24" fmla="*/ 64 w 9"/>
                  <a:gd name="T25" fmla="*/ 32 h 20"/>
                  <a:gd name="T26" fmla="*/ 48 w 9"/>
                  <a:gd name="T27" fmla="*/ 24 h 20"/>
                  <a:gd name="T28" fmla="*/ 40 w 9"/>
                  <a:gd name="T29" fmla="*/ 16 h 20"/>
                  <a:gd name="T30" fmla="*/ 24 w 9"/>
                  <a:gd name="T31" fmla="*/ 8 h 20"/>
                  <a:gd name="T32" fmla="*/ 8 w 9"/>
                  <a:gd name="T33" fmla="*/ 0 h 20"/>
                  <a:gd name="T34" fmla="*/ 0 w 9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"/>
                  <a:gd name="T55" fmla="*/ 0 h 20"/>
                  <a:gd name="T56" fmla="*/ 9 w 9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" h="20">
                    <a:moveTo>
                      <a:pt x="0" y="20"/>
                    </a:moveTo>
                    <a:lnTo>
                      <a:pt x="1" y="20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9" y="13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8" name="Freeform 834"/>
              <p:cNvSpPr>
                <a:spLocks/>
              </p:cNvSpPr>
              <p:nvPr/>
            </p:nvSpPr>
            <p:spPr bwMode="auto">
              <a:xfrm>
                <a:off x="5365" y="2231"/>
                <a:ext cx="20" cy="40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32 w 10"/>
                  <a:gd name="T7" fmla="*/ 16 h 20"/>
                  <a:gd name="T8" fmla="*/ 24 w 10"/>
                  <a:gd name="T9" fmla="*/ 24 h 20"/>
                  <a:gd name="T10" fmla="*/ 16 w 10"/>
                  <a:gd name="T11" fmla="*/ 32 h 20"/>
                  <a:gd name="T12" fmla="*/ 8 w 10"/>
                  <a:gd name="T13" fmla="*/ 48 h 20"/>
                  <a:gd name="T14" fmla="*/ 0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0 w 10"/>
                  <a:gd name="T21" fmla="*/ 104 h 20"/>
                  <a:gd name="T22" fmla="*/ 8 w 10"/>
                  <a:gd name="T23" fmla="*/ 120 h 20"/>
                  <a:gd name="T24" fmla="*/ 16 w 10"/>
                  <a:gd name="T25" fmla="*/ 128 h 20"/>
                  <a:gd name="T26" fmla="*/ 24 w 10"/>
                  <a:gd name="T27" fmla="*/ 144 h 20"/>
                  <a:gd name="T28" fmla="*/ 32 w 10"/>
                  <a:gd name="T29" fmla="*/ 152 h 20"/>
                  <a:gd name="T30" fmla="*/ 48 w 10"/>
                  <a:gd name="T31" fmla="*/ 152 h 20"/>
                  <a:gd name="T32" fmla="*/ 64 w 10"/>
                  <a:gd name="T33" fmla="*/ 160 h 20"/>
                  <a:gd name="T34" fmla="*/ 80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9" name="Freeform 833"/>
              <p:cNvSpPr>
                <a:spLocks/>
              </p:cNvSpPr>
              <p:nvPr/>
            </p:nvSpPr>
            <p:spPr bwMode="auto">
              <a:xfrm>
                <a:off x="5365" y="1451"/>
                <a:ext cx="40" cy="39"/>
              </a:xfrm>
              <a:custGeom>
                <a:avLst/>
                <a:gdLst>
                  <a:gd name="T0" fmla="*/ 20 w 40"/>
                  <a:gd name="T1" fmla="*/ 39 h 39"/>
                  <a:gd name="T2" fmla="*/ 24 w 40"/>
                  <a:gd name="T3" fmla="*/ 39 h 39"/>
                  <a:gd name="T4" fmla="*/ 28 w 40"/>
                  <a:gd name="T5" fmla="*/ 37 h 39"/>
                  <a:gd name="T6" fmla="*/ 32 w 40"/>
                  <a:gd name="T7" fmla="*/ 35 h 39"/>
                  <a:gd name="T8" fmla="*/ 34 w 40"/>
                  <a:gd name="T9" fmla="*/ 31 h 39"/>
                  <a:gd name="T10" fmla="*/ 38 w 40"/>
                  <a:gd name="T11" fmla="*/ 27 h 39"/>
                  <a:gd name="T12" fmla="*/ 38 w 40"/>
                  <a:gd name="T13" fmla="*/ 23 h 39"/>
                  <a:gd name="T14" fmla="*/ 40 w 40"/>
                  <a:gd name="T15" fmla="*/ 19 h 39"/>
                  <a:gd name="T16" fmla="*/ 38 w 40"/>
                  <a:gd name="T17" fmla="*/ 15 h 39"/>
                  <a:gd name="T18" fmla="*/ 38 w 40"/>
                  <a:gd name="T19" fmla="*/ 12 h 39"/>
                  <a:gd name="T20" fmla="*/ 34 w 40"/>
                  <a:gd name="T21" fmla="*/ 8 h 39"/>
                  <a:gd name="T22" fmla="*/ 32 w 40"/>
                  <a:gd name="T23" fmla="*/ 4 h 39"/>
                  <a:gd name="T24" fmla="*/ 28 w 40"/>
                  <a:gd name="T25" fmla="*/ 2 h 39"/>
                  <a:gd name="T26" fmla="*/ 24 w 40"/>
                  <a:gd name="T27" fmla="*/ 0 h 39"/>
                  <a:gd name="T28" fmla="*/ 20 w 40"/>
                  <a:gd name="T29" fmla="*/ 0 h 39"/>
                  <a:gd name="T30" fmla="*/ 20 w 40"/>
                  <a:gd name="T31" fmla="*/ 0 h 39"/>
                  <a:gd name="T32" fmla="*/ 14 w 40"/>
                  <a:gd name="T33" fmla="*/ 0 h 39"/>
                  <a:gd name="T34" fmla="*/ 10 w 40"/>
                  <a:gd name="T35" fmla="*/ 2 h 39"/>
                  <a:gd name="T36" fmla="*/ 6 w 40"/>
                  <a:gd name="T37" fmla="*/ 4 h 39"/>
                  <a:gd name="T38" fmla="*/ 4 w 40"/>
                  <a:gd name="T39" fmla="*/ 8 h 39"/>
                  <a:gd name="T40" fmla="*/ 2 w 40"/>
                  <a:gd name="T41" fmla="*/ 12 h 39"/>
                  <a:gd name="T42" fmla="*/ 0 w 40"/>
                  <a:gd name="T43" fmla="*/ 15 h 39"/>
                  <a:gd name="T44" fmla="*/ 0 w 40"/>
                  <a:gd name="T45" fmla="*/ 19 h 39"/>
                  <a:gd name="T46" fmla="*/ 0 w 40"/>
                  <a:gd name="T47" fmla="*/ 23 h 39"/>
                  <a:gd name="T48" fmla="*/ 2 w 40"/>
                  <a:gd name="T49" fmla="*/ 27 h 39"/>
                  <a:gd name="T50" fmla="*/ 4 w 40"/>
                  <a:gd name="T51" fmla="*/ 31 h 39"/>
                  <a:gd name="T52" fmla="*/ 6 w 40"/>
                  <a:gd name="T53" fmla="*/ 35 h 39"/>
                  <a:gd name="T54" fmla="*/ 10 w 40"/>
                  <a:gd name="T55" fmla="*/ 37 h 39"/>
                  <a:gd name="T56" fmla="*/ 14 w 40"/>
                  <a:gd name="T57" fmla="*/ 39 h 39"/>
                  <a:gd name="T58" fmla="*/ 20 w 40"/>
                  <a:gd name="T59" fmla="*/ 39 h 39"/>
                  <a:gd name="T60" fmla="*/ 20 w 40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9"/>
                  <a:gd name="T95" fmla="*/ 40 w 40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9">
                    <a:moveTo>
                      <a:pt x="20" y="39"/>
                    </a:moveTo>
                    <a:lnTo>
                      <a:pt x="24" y="39"/>
                    </a:lnTo>
                    <a:lnTo>
                      <a:pt x="28" y="37"/>
                    </a:lnTo>
                    <a:lnTo>
                      <a:pt x="32" y="35"/>
                    </a:lnTo>
                    <a:lnTo>
                      <a:pt x="34" y="31"/>
                    </a:lnTo>
                    <a:lnTo>
                      <a:pt x="38" y="27"/>
                    </a:lnTo>
                    <a:lnTo>
                      <a:pt x="38" y="23"/>
                    </a:lnTo>
                    <a:lnTo>
                      <a:pt x="40" y="19"/>
                    </a:lnTo>
                    <a:lnTo>
                      <a:pt x="38" y="15"/>
                    </a:lnTo>
                    <a:lnTo>
                      <a:pt x="38" y="12"/>
                    </a:lnTo>
                    <a:lnTo>
                      <a:pt x="34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5"/>
                    </a:lnTo>
                    <a:lnTo>
                      <a:pt x="10" y="37"/>
                    </a:lnTo>
                    <a:lnTo>
                      <a:pt x="14" y="39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0" name="Freeform 832"/>
              <p:cNvSpPr>
                <a:spLocks/>
              </p:cNvSpPr>
              <p:nvPr/>
            </p:nvSpPr>
            <p:spPr bwMode="auto">
              <a:xfrm>
                <a:off x="5385" y="1451"/>
                <a:ext cx="18" cy="39"/>
              </a:xfrm>
              <a:custGeom>
                <a:avLst/>
                <a:gdLst>
                  <a:gd name="T0" fmla="*/ 0 w 9"/>
                  <a:gd name="T1" fmla="*/ 148 h 20"/>
                  <a:gd name="T2" fmla="*/ 8 w 9"/>
                  <a:gd name="T3" fmla="*/ 148 h 20"/>
                  <a:gd name="T4" fmla="*/ 24 w 9"/>
                  <a:gd name="T5" fmla="*/ 140 h 20"/>
                  <a:gd name="T6" fmla="*/ 40 w 9"/>
                  <a:gd name="T7" fmla="*/ 133 h 20"/>
                  <a:gd name="T8" fmla="*/ 48 w 9"/>
                  <a:gd name="T9" fmla="*/ 125 h 20"/>
                  <a:gd name="T10" fmla="*/ 64 w 9"/>
                  <a:gd name="T11" fmla="*/ 117 h 20"/>
                  <a:gd name="T12" fmla="*/ 64 w 9"/>
                  <a:gd name="T13" fmla="*/ 103 h 20"/>
                  <a:gd name="T14" fmla="*/ 72 w 9"/>
                  <a:gd name="T15" fmla="*/ 96 h 20"/>
                  <a:gd name="T16" fmla="*/ 72 w 9"/>
                  <a:gd name="T17" fmla="*/ 80 h 20"/>
                  <a:gd name="T18" fmla="*/ 72 w 9"/>
                  <a:gd name="T19" fmla="*/ 68 h 20"/>
                  <a:gd name="T20" fmla="*/ 72 w 9"/>
                  <a:gd name="T21" fmla="*/ 53 h 20"/>
                  <a:gd name="T22" fmla="*/ 64 w 9"/>
                  <a:gd name="T23" fmla="*/ 39 h 20"/>
                  <a:gd name="T24" fmla="*/ 64 w 9"/>
                  <a:gd name="T25" fmla="*/ 31 h 20"/>
                  <a:gd name="T26" fmla="*/ 48 w 9"/>
                  <a:gd name="T27" fmla="*/ 23 h 20"/>
                  <a:gd name="T28" fmla="*/ 40 w 9"/>
                  <a:gd name="T29" fmla="*/ 8 h 20"/>
                  <a:gd name="T30" fmla="*/ 24 w 9"/>
                  <a:gd name="T31" fmla="*/ 8 h 20"/>
                  <a:gd name="T32" fmla="*/ 8 w 9"/>
                  <a:gd name="T33" fmla="*/ 0 h 20"/>
                  <a:gd name="T34" fmla="*/ 0 w 9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"/>
                  <a:gd name="T55" fmla="*/ 0 h 20"/>
                  <a:gd name="T56" fmla="*/ 9 w 9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" h="20">
                    <a:moveTo>
                      <a:pt x="0" y="20"/>
                    </a:moveTo>
                    <a:lnTo>
                      <a:pt x="1" y="20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9" y="13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1" name="Freeform 831"/>
              <p:cNvSpPr>
                <a:spLocks/>
              </p:cNvSpPr>
              <p:nvPr/>
            </p:nvSpPr>
            <p:spPr bwMode="auto">
              <a:xfrm>
                <a:off x="5365" y="1451"/>
                <a:ext cx="20" cy="39"/>
              </a:xfrm>
              <a:custGeom>
                <a:avLst/>
                <a:gdLst>
                  <a:gd name="T0" fmla="*/ 80 w 10"/>
                  <a:gd name="T1" fmla="*/ 0 h 20"/>
                  <a:gd name="T2" fmla="*/ 64 w 10"/>
                  <a:gd name="T3" fmla="*/ 0 h 20"/>
                  <a:gd name="T4" fmla="*/ 48 w 10"/>
                  <a:gd name="T5" fmla="*/ 8 h 20"/>
                  <a:gd name="T6" fmla="*/ 32 w 10"/>
                  <a:gd name="T7" fmla="*/ 8 h 20"/>
                  <a:gd name="T8" fmla="*/ 24 w 10"/>
                  <a:gd name="T9" fmla="*/ 23 h 20"/>
                  <a:gd name="T10" fmla="*/ 16 w 10"/>
                  <a:gd name="T11" fmla="*/ 31 h 20"/>
                  <a:gd name="T12" fmla="*/ 8 w 10"/>
                  <a:gd name="T13" fmla="*/ 39 h 20"/>
                  <a:gd name="T14" fmla="*/ 0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0 w 10"/>
                  <a:gd name="T21" fmla="*/ 96 h 20"/>
                  <a:gd name="T22" fmla="*/ 8 w 10"/>
                  <a:gd name="T23" fmla="*/ 103 h 20"/>
                  <a:gd name="T24" fmla="*/ 16 w 10"/>
                  <a:gd name="T25" fmla="*/ 117 h 20"/>
                  <a:gd name="T26" fmla="*/ 24 w 10"/>
                  <a:gd name="T27" fmla="*/ 125 h 20"/>
                  <a:gd name="T28" fmla="*/ 32 w 10"/>
                  <a:gd name="T29" fmla="*/ 133 h 20"/>
                  <a:gd name="T30" fmla="*/ 48 w 10"/>
                  <a:gd name="T31" fmla="*/ 140 h 20"/>
                  <a:gd name="T32" fmla="*/ 64 w 10"/>
                  <a:gd name="T33" fmla="*/ 148 h 20"/>
                  <a:gd name="T34" fmla="*/ 80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2" name="Freeform 830"/>
              <p:cNvSpPr>
                <a:spLocks/>
              </p:cNvSpPr>
              <p:nvPr/>
            </p:nvSpPr>
            <p:spPr bwMode="auto">
              <a:xfrm>
                <a:off x="5365" y="670"/>
                <a:ext cx="40" cy="38"/>
              </a:xfrm>
              <a:custGeom>
                <a:avLst/>
                <a:gdLst>
                  <a:gd name="T0" fmla="*/ 20 w 40"/>
                  <a:gd name="T1" fmla="*/ 38 h 38"/>
                  <a:gd name="T2" fmla="*/ 24 w 40"/>
                  <a:gd name="T3" fmla="*/ 38 h 38"/>
                  <a:gd name="T4" fmla="*/ 28 w 40"/>
                  <a:gd name="T5" fmla="*/ 36 h 38"/>
                  <a:gd name="T6" fmla="*/ 32 w 40"/>
                  <a:gd name="T7" fmla="*/ 34 h 38"/>
                  <a:gd name="T8" fmla="*/ 34 w 40"/>
                  <a:gd name="T9" fmla="*/ 32 h 38"/>
                  <a:gd name="T10" fmla="*/ 38 w 40"/>
                  <a:gd name="T11" fmla="*/ 28 h 38"/>
                  <a:gd name="T12" fmla="*/ 38 w 40"/>
                  <a:gd name="T13" fmla="*/ 24 h 38"/>
                  <a:gd name="T14" fmla="*/ 40 w 40"/>
                  <a:gd name="T15" fmla="*/ 20 h 38"/>
                  <a:gd name="T16" fmla="*/ 38 w 40"/>
                  <a:gd name="T17" fmla="*/ 14 h 38"/>
                  <a:gd name="T18" fmla="*/ 38 w 40"/>
                  <a:gd name="T19" fmla="*/ 10 h 38"/>
                  <a:gd name="T20" fmla="*/ 34 w 40"/>
                  <a:gd name="T21" fmla="*/ 6 h 38"/>
                  <a:gd name="T22" fmla="*/ 32 w 40"/>
                  <a:gd name="T23" fmla="*/ 4 h 38"/>
                  <a:gd name="T24" fmla="*/ 28 w 40"/>
                  <a:gd name="T25" fmla="*/ 2 h 38"/>
                  <a:gd name="T26" fmla="*/ 24 w 40"/>
                  <a:gd name="T27" fmla="*/ 0 h 38"/>
                  <a:gd name="T28" fmla="*/ 20 w 40"/>
                  <a:gd name="T29" fmla="*/ 0 h 38"/>
                  <a:gd name="T30" fmla="*/ 20 w 40"/>
                  <a:gd name="T31" fmla="*/ 0 h 38"/>
                  <a:gd name="T32" fmla="*/ 14 w 40"/>
                  <a:gd name="T33" fmla="*/ 0 h 38"/>
                  <a:gd name="T34" fmla="*/ 10 w 40"/>
                  <a:gd name="T35" fmla="*/ 2 h 38"/>
                  <a:gd name="T36" fmla="*/ 6 w 40"/>
                  <a:gd name="T37" fmla="*/ 4 h 38"/>
                  <a:gd name="T38" fmla="*/ 4 w 40"/>
                  <a:gd name="T39" fmla="*/ 6 h 38"/>
                  <a:gd name="T40" fmla="*/ 2 w 40"/>
                  <a:gd name="T41" fmla="*/ 10 h 38"/>
                  <a:gd name="T42" fmla="*/ 0 w 40"/>
                  <a:gd name="T43" fmla="*/ 14 h 38"/>
                  <a:gd name="T44" fmla="*/ 0 w 40"/>
                  <a:gd name="T45" fmla="*/ 20 h 38"/>
                  <a:gd name="T46" fmla="*/ 0 w 40"/>
                  <a:gd name="T47" fmla="*/ 24 h 38"/>
                  <a:gd name="T48" fmla="*/ 2 w 40"/>
                  <a:gd name="T49" fmla="*/ 28 h 38"/>
                  <a:gd name="T50" fmla="*/ 4 w 40"/>
                  <a:gd name="T51" fmla="*/ 32 h 38"/>
                  <a:gd name="T52" fmla="*/ 6 w 40"/>
                  <a:gd name="T53" fmla="*/ 34 h 38"/>
                  <a:gd name="T54" fmla="*/ 10 w 40"/>
                  <a:gd name="T55" fmla="*/ 36 h 38"/>
                  <a:gd name="T56" fmla="*/ 14 w 40"/>
                  <a:gd name="T57" fmla="*/ 38 h 38"/>
                  <a:gd name="T58" fmla="*/ 20 w 40"/>
                  <a:gd name="T59" fmla="*/ 38 h 38"/>
                  <a:gd name="T60" fmla="*/ 20 w 40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38"/>
                  <a:gd name="T95" fmla="*/ 40 w 40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38">
                    <a:moveTo>
                      <a:pt x="20" y="38"/>
                    </a:moveTo>
                    <a:lnTo>
                      <a:pt x="24" y="38"/>
                    </a:lnTo>
                    <a:lnTo>
                      <a:pt x="28" y="36"/>
                    </a:lnTo>
                    <a:lnTo>
                      <a:pt x="32" y="34"/>
                    </a:lnTo>
                    <a:lnTo>
                      <a:pt x="34" y="32"/>
                    </a:lnTo>
                    <a:lnTo>
                      <a:pt x="38" y="28"/>
                    </a:lnTo>
                    <a:lnTo>
                      <a:pt x="38" y="24"/>
                    </a:lnTo>
                    <a:lnTo>
                      <a:pt x="40" y="20"/>
                    </a:lnTo>
                    <a:lnTo>
                      <a:pt x="38" y="14"/>
                    </a:lnTo>
                    <a:lnTo>
                      <a:pt x="38" y="10"/>
                    </a:lnTo>
                    <a:lnTo>
                      <a:pt x="34" y="6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10" y="36"/>
                    </a:lnTo>
                    <a:lnTo>
                      <a:pt x="14" y="38"/>
                    </a:ln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3" name="Freeform 829"/>
              <p:cNvSpPr>
                <a:spLocks/>
              </p:cNvSpPr>
              <p:nvPr/>
            </p:nvSpPr>
            <p:spPr bwMode="auto">
              <a:xfrm>
                <a:off x="5385" y="670"/>
                <a:ext cx="18" cy="38"/>
              </a:xfrm>
              <a:custGeom>
                <a:avLst/>
                <a:gdLst>
                  <a:gd name="T0" fmla="*/ 0 w 9"/>
                  <a:gd name="T1" fmla="*/ 152 h 19"/>
                  <a:gd name="T2" fmla="*/ 8 w 9"/>
                  <a:gd name="T3" fmla="*/ 152 h 19"/>
                  <a:gd name="T4" fmla="*/ 24 w 9"/>
                  <a:gd name="T5" fmla="*/ 152 h 19"/>
                  <a:gd name="T6" fmla="*/ 40 w 9"/>
                  <a:gd name="T7" fmla="*/ 144 h 19"/>
                  <a:gd name="T8" fmla="*/ 48 w 9"/>
                  <a:gd name="T9" fmla="*/ 136 h 19"/>
                  <a:gd name="T10" fmla="*/ 64 w 9"/>
                  <a:gd name="T11" fmla="*/ 128 h 19"/>
                  <a:gd name="T12" fmla="*/ 64 w 9"/>
                  <a:gd name="T13" fmla="*/ 112 h 19"/>
                  <a:gd name="T14" fmla="*/ 72 w 9"/>
                  <a:gd name="T15" fmla="*/ 96 h 19"/>
                  <a:gd name="T16" fmla="*/ 72 w 9"/>
                  <a:gd name="T17" fmla="*/ 80 h 19"/>
                  <a:gd name="T18" fmla="*/ 72 w 9"/>
                  <a:gd name="T19" fmla="*/ 72 h 19"/>
                  <a:gd name="T20" fmla="*/ 72 w 9"/>
                  <a:gd name="T21" fmla="*/ 56 h 19"/>
                  <a:gd name="T22" fmla="*/ 64 w 9"/>
                  <a:gd name="T23" fmla="*/ 40 h 19"/>
                  <a:gd name="T24" fmla="*/ 64 w 9"/>
                  <a:gd name="T25" fmla="*/ 32 h 19"/>
                  <a:gd name="T26" fmla="*/ 48 w 9"/>
                  <a:gd name="T27" fmla="*/ 16 h 19"/>
                  <a:gd name="T28" fmla="*/ 40 w 9"/>
                  <a:gd name="T29" fmla="*/ 8 h 19"/>
                  <a:gd name="T30" fmla="*/ 24 w 9"/>
                  <a:gd name="T31" fmla="*/ 0 h 19"/>
                  <a:gd name="T32" fmla="*/ 8 w 9"/>
                  <a:gd name="T33" fmla="*/ 0 h 19"/>
                  <a:gd name="T34" fmla="*/ 0 w 9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"/>
                  <a:gd name="T55" fmla="*/ 0 h 19"/>
                  <a:gd name="T56" fmla="*/ 9 w 9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" h="19">
                    <a:moveTo>
                      <a:pt x="0" y="19"/>
                    </a:moveTo>
                    <a:lnTo>
                      <a:pt x="1" y="19"/>
                    </a:lnTo>
                    <a:lnTo>
                      <a:pt x="3" y="19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4" name="Freeform 828"/>
              <p:cNvSpPr>
                <a:spLocks/>
              </p:cNvSpPr>
              <p:nvPr/>
            </p:nvSpPr>
            <p:spPr bwMode="auto">
              <a:xfrm>
                <a:off x="5365" y="670"/>
                <a:ext cx="20" cy="38"/>
              </a:xfrm>
              <a:custGeom>
                <a:avLst/>
                <a:gdLst>
                  <a:gd name="T0" fmla="*/ 80 w 10"/>
                  <a:gd name="T1" fmla="*/ 0 h 19"/>
                  <a:gd name="T2" fmla="*/ 64 w 10"/>
                  <a:gd name="T3" fmla="*/ 0 h 19"/>
                  <a:gd name="T4" fmla="*/ 48 w 10"/>
                  <a:gd name="T5" fmla="*/ 0 h 19"/>
                  <a:gd name="T6" fmla="*/ 32 w 10"/>
                  <a:gd name="T7" fmla="*/ 8 h 19"/>
                  <a:gd name="T8" fmla="*/ 24 w 10"/>
                  <a:gd name="T9" fmla="*/ 16 h 19"/>
                  <a:gd name="T10" fmla="*/ 16 w 10"/>
                  <a:gd name="T11" fmla="*/ 32 h 19"/>
                  <a:gd name="T12" fmla="*/ 8 w 10"/>
                  <a:gd name="T13" fmla="*/ 40 h 19"/>
                  <a:gd name="T14" fmla="*/ 0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0 w 10"/>
                  <a:gd name="T21" fmla="*/ 96 h 19"/>
                  <a:gd name="T22" fmla="*/ 8 w 10"/>
                  <a:gd name="T23" fmla="*/ 112 h 19"/>
                  <a:gd name="T24" fmla="*/ 16 w 10"/>
                  <a:gd name="T25" fmla="*/ 128 h 19"/>
                  <a:gd name="T26" fmla="*/ 24 w 10"/>
                  <a:gd name="T27" fmla="*/ 136 h 19"/>
                  <a:gd name="T28" fmla="*/ 32 w 10"/>
                  <a:gd name="T29" fmla="*/ 144 h 19"/>
                  <a:gd name="T30" fmla="*/ 48 w 10"/>
                  <a:gd name="T31" fmla="*/ 152 h 19"/>
                  <a:gd name="T32" fmla="*/ 64 w 10"/>
                  <a:gd name="T33" fmla="*/ 152 h 19"/>
                  <a:gd name="T34" fmla="*/ 80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5" name="Rectangle 827"/>
              <p:cNvSpPr>
                <a:spLocks noChangeArrowheads="1"/>
              </p:cNvSpPr>
              <p:nvPr/>
            </p:nvSpPr>
            <p:spPr bwMode="auto">
              <a:xfrm>
                <a:off x="5263" y="2373"/>
                <a:ext cx="244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6" name="Rectangle 826"/>
              <p:cNvSpPr>
                <a:spLocks noChangeArrowheads="1"/>
              </p:cNvSpPr>
              <p:nvPr/>
            </p:nvSpPr>
            <p:spPr bwMode="auto">
              <a:xfrm>
                <a:off x="5263" y="2373"/>
                <a:ext cx="244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7" name="Rectangle 825"/>
              <p:cNvSpPr>
                <a:spLocks noChangeArrowheads="1"/>
              </p:cNvSpPr>
              <p:nvPr/>
            </p:nvSpPr>
            <p:spPr bwMode="auto">
              <a:xfrm>
                <a:off x="5263" y="1593"/>
                <a:ext cx="244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8" name="Rectangle 824"/>
              <p:cNvSpPr>
                <a:spLocks noChangeArrowheads="1"/>
              </p:cNvSpPr>
              <p:nvPr/>
            </p:nvSpPr>
            <p:spPr bwMode="auto">
              <a:xfrm>
                <a:off x="5263" y="1593"/>
                <a:ext cx="244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9" name="Rectangle 823"/>
              <p:cNvSpPr>
                <a:spLocks noChangeArrowheads="1"/>
              </p:cNvSpPr>
              <p:nvPr/>
            </p:nvSpPr>
            <p:spPr bwMode="auto">
              <a:xfrm>
                <a:off x="5263" y="810"/>
                <a:ext cx="244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0" name="Rectangle 822"/>
              <p:cNvSpPr>
                <a:spLocks noChangeArrowheads="1"/>
              </p:cNvSpPr>
              <p:nvPr/>
            </p:nvSpPr>
            <p:spPr bwMode="auto">
              <a:xfrm>
                <a:off x="5263" y="810"/>
                <a:ext cx="244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1" name="Rectangle 821"/>
              <p:cNvSpPr>
                <a:spLocks noChangeArrowheads="1"/>
              </p:cNvSpPr>
              <p:nvPr/>
            </p:nvSpPr>
            <p:spPr bwMode="auto">
              <a:xfrm>
                <a:off x="5507" y="2911"/>
                <a:ext cx="537" cy="243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2" name="Rectangle 820"/>
              <p:cNvSpPr>
                <a:spLocks noChangeArrowheads="1"/>
              </p:cNvSpPr>
              <p:nvPr/>
            </p:nvSpPr>
            <p:spPr bwMode="auto">
              <a:xfrm>
                <a:off x="5507" y="2911"/>
                <a:ext cx="537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3" name="Rectangle 819"/>
              <p:cNvSpPr>
                <a:spLocks noChangeArrowheads="1"/>
              </p:cNvSpPr>
              <p:nvPr/>
            </p:nvSpPr>
            <p:spPr bwMode="auto">
              <a:xfrm>
                <a:off x="5507" y="2129"/>
                <a:ext cx="537" cy="244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4" name="Rectangle 818"/>
              <p:cNvSpPr>
                <a:spLocks noChangeArrowheads="1"/>
              </p:cNvSpPr>
              <p:nvPr/>
            </p:nvSpPr>
            <p:spPr bwMode="auto">
              <a:xfrm>
                <a:off x="5507" y="2129"/>
                <a:ext cx="537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5" name="Rectangle 817"/>
              <p:cNvSpPr>
                <a:spLocks noChangeArrowheads="1"/>
              </p:cNvSpPr>
              <p:nvPr/>
            </p:nvSpPr>
            <p:spPr bwMode="auto">
              <a:xfrm>
                <a:off x="5507" y="1348"/>
                <a:ext cx="537" cy="245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6" name="Rectangle 816"/>
              <p:cNvSpPr>
                <a:spLocks noChangeArrowheads="1"/>
              </p:cNvSpPr>
              <p:nvPr/>
            </p:nvSpPr>
            <p:spPr bwMode="auto">
              <a:xfrm>
                <a:off x="5507" y="1348"/>
                <a:ext cx="537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7" name="Rectangle 815"/>
              <p:cNvSpPr>
                <a:spLocks noChangeArrowheads="1"/>
              </p:cNvSpPr>
              <p:nvPr/>
            </p:nvSpPr>
            <p:spPr bwMode="auto">
              <a:xfrm>
                <a:off x="5507" y="568"/>
                <a:ext cx="537" cy="242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8" name="Rectangle 814"/>
              <p:cNvSpPr>
                <a:spLocks noChangeArrowheads="1"/>
              </p:cNvSpPr>
              <p:nvPr/>
            </p:nvSpPr>
            <p:spPr bwMode="auto">
              <a:xfrm>
                <a:off x="5507" y="568"/>
                <a:ext cx="537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9" name="Rectangle 813"/>
              <p:cNvSpPr>
                <a:spLocks noChangeArrowheads="1"/>
              </p:cNvSpPr>
              <p:nvPr/>
            </p:nvSpPr>
            <p:spPr bwMode="auto">
              <a:xfrm>
                <a:off x="5507" y="810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0" name="Rectangle 812"/>
              <p:cNvSpPr>
                <a:spLocks noChangeArrowheads="1"/>
              </p:cNvSpPr>
              <p:nvPr/>
            </p:nvSpPr>
            <p:spPr bwMode="auto">
              <a:xfrm>
                <a:off x="5507" y="810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1" name="Rectangle 811"/>
              <p:cNvSpPr>
                <a:spLocks noChangeArrowheads="1"/>
              </p:cNvSpPr>
              <p:nvPr/>
            </p:nvSpPr>
            <p:spPr bwMode="auto">
              <a:xfrm>
                <a:off x="5776" y="810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2" name="Rectangle 810"/>
              <p:cNvSpPr>
                <a:spLocks noChangeArrowheads="1"/>
              </p:cNvSpPr>
              <p:nvPr/>
            </p:nvSpPr>
            <p:spPr bwMode="auto">
              <a:xfrm>
                <a:off x="5776" y="810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3" name="Rectangle 809"/>
              <p:cNvSpPr>
                <a:spLocks noChangeArrowheads="1"/>
              </p:cNvSpPr>
              <p:nvPr/>
            </p:nvSpPr>
            <p:spPr bwMode="auto">
              <a:xfrm>
                <a:off x="5507" y="1593"/>
                <a:ext cx="269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4" name="Rectangle 808"/>
              <p:cNvSpPr>
                <a:spLocks noChangeArrowheads="1"/>
              </p:cNvSpPr>
              <p:nvPr/>
            </p:nvSpPr>
            <p:spPr bwMode="auto">
              <a:xfrm>
                <a:off x="5507" y="1593"/>
                <a:ext cx="269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5" name="Rectangle 807"/>
              <p:cNvSpPr>
                <a:spLocks noChangeArrowheads="1"/>
              </p:cNvSpPr>
              <p:nvPr/>
            </p:nvSpPr>
            <p:spPr bwMode="auto">
              <a:xfrm>
                <a:off x="5776" y="1593"/>
                <a:ext cx="268" cy="536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6" name="Rectangle 806"/>
              <p:cNvSpPr>
                <a:spLocks noChangeArrowheads="1"/>
              </p:cNvSpPr>
              <p:nvPr/>
            </p:nvSpPr>
            <p:spPr bwMode="auto">
              <a:xfrm>
                <a:off x="5776" y="1593"/>
                <a:ext cx="268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7" name="Rectangle 805"/>
              <p:cNvSpPr>
                <a:spLocks noChangeArrowheads="1"/>
              </p:cNvSpPr>
              <p:nvPr/>
            </p:nvSpPr>
            <p:spPr bwMode="auto">
              <a:xfrm>
                <a:off x="5507" y="2373"/>
                <a:ext cx="269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8" name="Rectangle 804"/>
              <p:cNvSpPr>
                <a:spLocks noChangeArrowheads="1"/>
              </p:cNvSpPr>
              <p:nvPr/>
            </p:nvSpPr>
            <p:spPr bwMode="auto">
              <a:xfrm>
                <a:off x="5507" y="2373"/>
                <a:ext cx="269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9" name="Rectangle 803"/>
              <p:cNvSpPr>
                <a:spLocks noChangeArrowheads="1"/>
              </p:cNvSpPr>
              <p:nvPr/>
            </p:nvSpPr>
            <p:spPr bwMode="auto">
              <a:xfrm>
                <a:off x="5776" y="2373"/>
                <a:ext cx="268" cy="538"/>
              </a:xfrm>
              <a:prstGeom prst="rect">
                <a:avLst/>
              </a:prstGeom>
              <a:solidFill>
                <a:srgbClr val="C8E1C8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0" name="Rectangle 802"/>
              <p:cNvSpPr>
                <a:spLocks noChangeArrowheads="1"/>
              </p:cNvSpPr>
              <p:nvPr/>
            </p:nvSpPr>
            <p:spPr bwMode="auto">
              <a:xfrm>
                <a:off x="5776" y="2373"/>
                <a:ext cx="268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1" name="Rectangle 801"/>
              <p:cNvSpPr>
                <a:spLocks noChangeArrowheads="1"/>
              </p:cNvSpPr>
              <p:nvPr/>
            </p:nvSpPr>
            <p:spPr bwMode="auto">
              <a:xfrm>
                <a:off x="6044" y="2129"/>
                <a:ext cx="245" cy="244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2" name="Rectangle 800"/>
              <p:cNvSpPr>
                <a:spLocks noChangeArrowheads="1"/>
              </p:cNvSpPr>
              <p:nvPr/>
            </p:nvSpPr>
            <p:spPr bwMode="auto">
              <a:xfrm>
                <a:off x="6044" y="2129"/>
                <a:ext cx="245" cy="24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3" name="Rectangle 799"/>
              <p:cNvSpPr>
                <a:spLocks noChangeArrowheads="1"/>
              </p:cNvSpPr>
              <p:nvPr/>
            </p:nvSpPr>
            <p:spPr bwMode="auto">
              <a:xfrm>
                <a:off x="6044" y="1348"/>
                <a:ext cx="245" cy="245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4" name="Rectangle 798"/>
              <p:cNvSpPr>
                <a:spLocks noChangeArrowheads="1"/>
              </p:cNvSpPr>
              <p:nvPr/>
            </p:nvSpPr>
            <p:spPr bwMode="auto">
              <a:xfrm>
                <a:off x="6044" y="1348"/>
                <a:ext cx="245" cy="24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5" name="Rectangle 797"/>
              <p:cNvSpPr>
                <a:spLocks noChangeArrowheads="1"/>
              </p:cNvSpPr>
              <p:nvPr/>
            </p:nvSpPr>
            <p:spPr bwMode="auto">
              <a:xfrm>
                <a:off x="6044" y="2911"/>
                <a:ext cx="245" cy="243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6" name="Rectangle 796"/>
              <p:cNvSpPr>
                <a:spLocks noChangeArrowheads="1"/>
              </p:cNvSpPr>
              <p:nvPr/>
            </p:nvSpPr>
            <p:spPr bwMode="auto">
              <a:xfrm>
                <a:off x="6044" y="2911"/>
                <a:ext cx="245" cy="243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7" name="Rectangle 795"/>
              <p:cNvSpPr>
                <a:spLocks noChangeArrowheads="1"/>
              </p:cNvSpPr>
              <p:nvPr/>
            </p:nvSpPr>
            <p:spPr bwMode="auto">
              <a:xfrm>
                <a:off x="6044" y="568"/>
                <a:ext cx="245" cy="242"/>
              </a:xfrm>
              <a:prstGeom prst="rect">
                <a:avLst/>
              </a:prstGeom>
              <a:solidFill>
                <a:srgbClr val="C0CFD4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8" name="Rectangle 794"/>
              <p:cNvSpPr>
                <a:spLocks noChangeArrowheads="1"/>
              </p:cNvSpPr>
              <p:nvPr/>
            </p:nvSpPr>
            <p:spPr bwMode="auto">
              <a:xfrm>
                <a:off x="6044" y="568"/>
                <a:ext cx="245" cy="242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9" name="Freeform 793"/>
              <p:cNvSpPr>
                <a:spLocks/>
              </p:cNvSpPr>
              <p:nvPr/>
            </p:nvSpPr>
            <p:spPr bwMode="auto">
              <a:xfrm>
                <a:off x="6147" y="3014"/>
                <a:ext cx="39" cy="37"/>
              </a:xfrm>
              <a:custGeom>
                <a:avLst/>
                <a:gdLst>
                  <a:gd name="T0" fmla="*/ 19 w 39"/>
                  <a:gd name="T1" fmla="*/ 37 h 37"/>
                  <a:gd name="T2" fmla="*/ 23 w 39"/>
                  <a:gd name="T3" fmla="*/ 37 h 37"/>
                  <a:gd name="T4" fmla="*/ 27 w 39"/>
                  <a:gd name="T5" fmla="*/ 35 h 37"/>
                  <a:gd name="T6" fmla="*/ 31 w 39"/>
                  <a:gd name="T7" fmla="*/ 33 h 37"/>
                  <a:gd name="T8" fmla="*/ 35 w 39"/>
                  <a:gd name="T9" fmla="*/ 31 h 37"/>
                  <a:gd name="T10" fmla="*/ 37 w 39"/>
                  <a:gd name="T11" fmla="*/ 27 h 37"/>
                  <a:gd name="T12" fmla="*/ 39 w 39"/>
                  <a:gd name="T13" fmla="*/ 23 h 37"/>
                  <a:gd name="T14" fmla="*/ 39 w 39"/>
                  <a:gd name="T15" fmla="*/ 19 h 37"/>
                  <a:gd name="T16" fmla="*/ 39 w 39"/>
                  <a:gd name="T17" fmla="*/ 14 h 37"/>
                  <a:gd name="T18" fmla="*/ 37 w 39"/>
                  <a:gd name="T19" fmla="*/ 10 h 37"/>
                  <a:gd name="T20" fmla="*/ 35 w 39"/>
                  <a:gd name="T21" fmla="*/ 6 h 37"/>
                  <a:gd name="T22" fmla="*/ 31 w 39"/>
                  <a:gd name="T23" fmla="*/ 4 h 37"/>
                  <a:gd name="T24" fmla="*/ 27 w 39"/>
                  <a:gd name="T25" fmla="*/ 2 h 37"/>
                  <a:gd name="T26" fmla="*/ 23 w 39"/>
                  <a:gd name="T27" fmla="*/ 0 h 37"/>
                  <a:gd name="T28" fmla="*/ 19 w 39"/>
                  <a:gd name="T29" fmla="*/ 0 h 37"/>
                  <a:gd name="T30" fmla="*/ 19 w 39"/>
                  <a:gd name="T31" fmla="*/ 0 h 37"/>
                  <a:gd name="T32" fmla="*/ 15 w 39"/>
                  <a:gd name="T33" fmla="*/ 0 h 37"/>
                  <a:gd name="T34" fmla="*/ 11 w 39"/>
                  <a:gd name="T35" fmla="*/ 2 h 37"/>
                  <a:gd name="T36" fmla="*/ 7 w 39"/>
                  <a:gd name="T37" fmla="*/ 4 h 37"/>
                  <a:gd name="T38" fmla="*/ 3 w 39"/>
                  <a:gd name="T39" fmla="*/ 6 h 37"/>
                  <a:gd name="T40" fmla="*/ 2 w 39"/>
                  <a:gd name="T41" fmla="*/ 10 h 37"/>
                  <a:gd name="T42" fmla="*/ 0 w 39"/>
                  <a:gd name="T43" fmla="*/ 14 h 37"/>
                  <a:gd name="T44" fmla="*/ 0 w 39"/>
                  <a:gd name="T45" fmla="*/ 19 h 37"/>
                  <a:gd name="T46" fmla="*/ 0 w 39"/>
                  <a:gd name="T47" fmla="*/ 23 h 37"/>
                  <a:gd name="T48" fmla="*/ 2 w 39"/>
                  <a:gd name="T49" fmla="*/ 27 h 37"/>
                  <a:gd name="T50" fmla="*/ 3 w 39"/>
                  <a:gd name="T51" fmla="*/ 31 h 37"/>
                  <a:gd name="T52" fmla="*/ 7 w 39"/>
                  <a:gd name="T53" fmla="*/ 33 h 37"/>
                  <a:gd name="T54" fmla="*/ 11 w 39"/>
                  <a:gd name="T55" fmla="*/ 35 h 37"/>
                  <a:gd name="T56" fmla="*/ 15 w 39"/>
                  <a:gd name="T57" fmla="*/ 37 h 37"/>
                  <a:gd name="T58" fmla="*/ 19 w 39"/>
                  <a:gd name="T59" fmla="*/ 37 h 37"/>
                  <a:gd name="T60" fmla="*/ 19 w 39"/>
                  <a:gd name="T61" fmla="*/ 37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7"/>
                  <a:gd name="T95" fmla="*/ 39 w 39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7">
                    <a:moveTo>
                      <a:pt x="19" y="37"/>
                    </a:moveTo>
                    <a:lnTo>
                      <a:pt x="23" y="37"/>
                    </a:lnTo>
                    <a:lnTo>
                      <a:pt x="27" y="35"/>
                    </a:lnTo>
                    <a:lnTo>
                      <a:pt x="31" y="33"/>
                    </a:lnTo>
                    <a:lnTo>
                      <a:pt x="35" y="31"/>
                    </a:lnTo>
                    <a:lnTo>
                      <a:pt x="37" y="27"/>
                    </a:lnTo>
                    <a:lnTo>
                      <a:pt x="39" y="23"/>
                    </a:lnTo>
                    <a:lnTo>
                      <a:pt x="39" y="19"/>
                    </a:lnTo>
                    <a:lnTo>
                      <a:pt x="39" y="14"/>
                    </a:lnTo>
                    <a:lnTo>
                      <a:pt x="37" y="10"/>
                    </a:lnTo>
                    <a:lnTo>
                      <a:pt x="35" y="6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3" y="31"/>
                    </a:lnTo>
                    <a:lnTo>
                      <a:pt x="7" y="33"/>
                    </a:lnTo>
                    <a:lnTo>
                      <a:pt x="11" y="35"/>
                    </a:lnTo>
                    <a:lnTo>
                      <a:pt x="15" y="37"/>
                    </a:lnTo>
                    <a:lnTo>
                      <a:pt x="19" y="37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0" name="Freeform 792"/>
              <p:cNvSpPr>
                <a:spLocks/>
              </p:cNvSpPr>
              <p:nvPr/>
            </p:nvSpPr>
            <p:spPr bwMode="auto">
              <a:xfrm>
                <a:off x="6166" y="3014"/>
                <a:ext cx="20" cy="37"/>
              </a:xfrm>
              <a:custGeom>
                <a:avLst/>
                <a:gdLst>
                  <a:gd name="T0" fmla="*/ 0 w 10"/>
                  <a:gd name="T1" fmla="*/ 140 h 19"/>
                  <a:gd name="T2" fmla="*/ 16 w 10"/>
                  <a:gd name="T3" fmla="*/ 140 h 19"/>
                  <a:gd name="T4" fmla="*/ 32 w 10"/>
                  <a:gd name="T5" fmla="*/ 140 h 19"/>
                  <a:gd name="T6" fmla="*/ 40 w 10"/>
                  <a:gd name="T7" fmla="*/ 132 h 19"/>
                  <a:gd name="T8" fmla="*/ 56 w 10"/>
                  <a:gd name="T9" fmla="*/ 125 h 19"/>
                  <a:gd name="T10" fmla="*/ 64 w 10"/>
                  <a:gd name="T11" fmla="*/ 109 h 19"/>
                  <a:gd name="T12" fmla="*/ 72 w 10"/>
                  <a:gd name="T13" fmla="*/ 103 h 19"/>
                  <a:gd name="T14" fmla="*/ 72 w 10"/>
                  <a:gd name="T15" fmla="*/ 88 h 19"/>
                  <a:gd name="T16" fmla="*/ 80 w 10"/>
                  <a:gd name="T17" fmla="*/ 72 h 19"/>
                  <a:gd name="T18" fmla="*/ 80 w 10"/>
                  <a:gd name="T19" fmla="*/ 68 h 19"/>
                  <a:gd name="T20" fmla="*/ 72 w 10"/>
                  <a:gd name="T21" fmla="*/ 53 h 19"/>
                  <a:gd name="T22" fmla="*/ 72 w 10"/>
                  <a:gd name="T23" fmla="*/ 37 h 19"/>
                  <a:gd name="T24" fmla="*/ 64 w 10"/>
                  <a:gd name="T25" fmla="*/ 31 h 19"/>
                  <a:gd name="T26" fmla="*/ 56 w 10"/>
                  <a:gd name="T27" fmla="*/ 16 h 19"/>
                  <a:gd name="T28" fmla="*/ 40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1" name="Freeform 791"/>
              <p:cNvSpPr>
                <a:spLocks/>
              </p:cNvSpPr>
              <p:nvPr/>
            </p:nvSpPr>
            <p:spPr bwMode="auto">
              <a:xfrm>
                <a:off x="6147" y="3014"/>
                <a:ext cx="19" cy="37"/>
              </a:xfrm>
              <a:custGeom>
                <a:avLst/>
                <a:gdLst>
                  <a:gd name="T0" fmla="*/ 68 w 10"/>
                  <a:gd name="T1" fmla="*/ 0 h 19"/>
                  <a:gd name="T2" fmla="*/ 53 w 10"/>
                  <a:gd name="T3" fmla="*/ 0 h 19"/>
                  <a:gd name="T4" fmla="*/ 40 w 10"/>
                  <a:gd name="T5" fmla="*/ 0 h 19"/>
                  <a:gd name="T6" fmla="*/ 36 w 10"/>
                  <a:gd name="T7" fmla="*/ 8 h 19"/>
                  <a:gd name="T8" fmla="*/ 21 w 10"/>
                  <a:gd name="T9" fmla="*/ 16 h 19"/>
                  <a:gd name="T10" fmla="*/ 15 w 10"/>
                  <a:gd name="T11" fmla="*/ 31 h 19"/>
                  <a:gd name="T12" fmla="*/ 8 w 10"/>
                  <a:gd name="T13" fmla="*/ 37 h 19"/>
                  <a:gd name="T14" fmla="*/ 0 w 10"/>
                  <a:gd name="T15" fmla="*/ 53 h 19"/>
                  <a:gd name="T16" fmla="*/ 0 w 10"/>
                  <a:gd name="T17" fmla="*/ 68 h 19"/>
                  <a:gd name="T18" fmla="*/ 0 w 10"/>
                  <a:gd name="T19" fmla="*/ 72 h 19"/>
                  <a:gd name="T20" fmla="*/ 0 w 10"/>
                  <a:gd name="T21" fmla="*/ 88 h 19"/>
                  <a:gd name="T22" fmla="*/ 8 w 10"/>
                  <a:gd name="T23" fmla="*/ 103 h 19"/>
                  <a:gd name="T24" fmla="*/ 15 w 10"/>
                  <a:gd name="T25" fmla="*/ 109 h 19"/>
                  <a:gd name="T26" fmla="*/ 21 w 10"/>
                  <a:gd name="T27" fmla="*/ 125 h 19"/>
                  <a:gd name="T28" fmla="*/ 36 w 10"/>
                  <a:gd name="T29" fmla="*/ 132 h 19"/>
                  <a:gd name="T30" fmla="*/ 40 w 10"/>
                  <a:gd name="T31" fmla="*/ 140 h 19"/>
                  <a:gd name="T32" fmla="*/ 53 w 10"/>
                  <a:gd name="T33" fmla="*/ 140 h 19"/>
                  <a:gd name="T34" fmla="*/ 68 w 10"/>
                  <a:gd name="T35" fmla="*/ 14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2" name="Freeform 790"/>
              <p:cNvSpPr>
                <a:spLocks/>
              </p:cNvSpPr>
              <p:nvPr/>
            </p:nvSpPr>
            <p:spPr bwMode="auto">
              <a:xfrm>
                <a:off x="6147" y="2231"/>
                <a:ext cx="39" cy="40"/>
              </a:xfrm>
              <a:custGeom>
                <a:avLst/>
                <a:gdLst>
                  <a:gd name="T0" fmla="*/ 19 w 39"/>
                  <a:gd name="T1" fmla="*/ 40 h 40"/>
                  <a:gd name="T2" fmla="*/ 23 w 39"/>
                  <a:gd name="T3" fmla="*/ 40 h 40"/>
                  <a:gd name="T4" fmla="*/ 27 w 39"/>
                  <a:gd name="T5" fmla="*/ 38 h 40"/>
                  <a:gd name="T6" fmla="*/ 31 w 39"/>
                  <a:gd name="T7" fmla="*/ 36 h 40"/>
                  <a:gd name="T8" fmla="*/ 35 w 39"/>
                  <a:gd name="T9" fmla="*/ 32 h 40"/>
                  <a:gd name="T10" fmla="*/ 37 w 39"/>
                  <a:gd name="T11" fmla="*/ 28 h 40"/>
                  <a:gd name="T12" fmla="*/ 39 w 39"/>
                  <a:gd name="T13" fmla="*/ 24 h 40"/>
                  <a:gd name="T14" fmla="*/ 39 w 39"/>
                  <a:gd name="T15" fmla="*/ 20 h 40"/>
                  <a:gd name="T16" fmla="*/ 39 w 39"/>
                  <a:gd name="T17" fmla="*/ 16 h 40"/>
                  <a:gd name="T18" fmla="*/ 37 w 39"/>
                  <a:gd name="T19" fmla="*/ 12 h 40"/>
                  <a:gd name="T20" fmla="*/ 35 w 39"/>
                  <a:gd name="T21" fmla="*/ 8 h 40"/>
                  <a:gd name="T22" fmla="*/ 31 w 39"/>
                  <a:gd name="T23" fmla="*/ 4 h 40"/>
                  <a:gd name="T24" fmla="*/ 27 w 39"/>
                  <a:gd name="T25" fmla="*/ 2 h 40"/>
                  <a:gd name="T26" fmla="*/ 23 w 39"/>
                  <a:gd name="T27" fmla="*/ 2 h 40"/>
                  <a:gd name="T28" fmla="*/ 19 w 39"/>
                  <a:gd name="T29" fmla="*/ 0 h 40"/>
                  <a:gd name="T30" fmla="*/ 19 w 39"/>
                  <a:gd name="T31" fmla="*/ 0 h 40"/>
                  <a:gd name="T32" fmla="*/ 15 w 39"/>
                  <a:gd name="T33" fmla="*/ 2 h 40"/>
                  <a:gd name="T34" fmla="*/ 11 w 39"/>
                  <a:gd name="T35" fmla="*/ 2 h 40"/>
                  <a:gd name="T36" fmla="*/ 7 w 39"/>
                  <a:gd name="T37" fmla="*/ 4 h 40"/>
                  <a:gd name="T38" fmla="*/ 3 w 39"/>
                  <a:gd name="T39" fmla="*/ 8 h 40"/>
                  <a:gd name="T40" fmla="*/ 2 w 39"/>
                  <a:gd name="T41" fmla="*/ 12 h 40"/>
                  <a:gd name="T42" fmla="*/ 0 w 39"/>
                  <a:gd name="T43" fmla="*/ 16 h 40"/>
                  <a:gd name="T44" fmla="*/ 0 w 39"/>
                  <a:gd name="T45" fmla="*/ 20 h 40"/>
                  <a:gd name="T46" fmla="*/ 0 w 39"/>
                  <a:gd name="T47" fmla="*/ 24 h 40"/>
                  <a:gd name="T48" fmla="*/ 2 w 39"/>
                  <a:gd name="T49" fmla="*/ 28 h 40"/>
                  <a:gd name="T50" fmla="*/ 3 w 39"/>
                  <a:gd name="T51" fmla="*/ 32 h 40"/>
                  <a:gd name="T52" fmla="*/ 7 w 39"/>
                  <a:gd name="T53" fmla="*/ 36 h 40"/>
                  <a:gd name="T54" fmla="*/ 11 w 39"/>
                  <a:gd name="T55" fmla="*/ 38 h 40"/>
                  <a:gd name="T56" fmla="*/ 15 w 39"/>
                  <a:gd name="T57" fmla="*/ 40 h 40"/>
                  <a:gd name="T58" fmla="*/ 19 w 39"/>
                  <a:gd name="T59" fmla="*/ 40 h 40"/>
                  <a:gd name="T60" fmla="*/ 19 w 39"/>
                  <a:gd name="T61" fmla="*/ 40 h 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40"/>
                  <a:gd name="T95" fmla="*/ 39 w 39"/>
                  <a:gd name="T96" fmla="*/ 40 h 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40">
                    <a:moveTo>
                      <a:pt x="19" y="40"/>
                    </a:moveTo>
                    <a:lnTo>
                      <a:pt x="23" y="40"/>
                    </a:lnTo>
                    <a:lnTo>
                      <a:pt x="27" y="38"/>
                    </a:lnTo>
                    <a:lnTo>
                      <a:pt x="31" y="36"/>
                    </a:lnTo>
                    <a:lnTo>
                      <a:pt x="35" y="32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20"/>
                    </a:lnTo>
                    <a:lnTo>
                      <a:pt x="39" y="16"/>
                    </a:lnTo>
                    <a:lnTo>
                      <a:pt x="37" y="12"/>
                    </a:lnTo>
                    <a:lnTo>
                      <a:pt x="35" y="8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3" y="32"/>
                    </a:lnTo>
                    <a:lnTo>
                      <a:pt x="7" y="36"/>
                    </a:lnTo>
                    <a:lnTo>
                      <a:pt x="11" y="38"/>
                    </a:lnTo>
                    <a:lnTo>
                      <a:pt x="15" y="40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3" name="Freeform 789"/>
              <p:cNvSpPr>
                <a:spLocks/>
              </p:cNvSpPr>
              <p:nvPr/>
            </p:nvSpPr>
            <p:spPr bwMode="auto">
              <a:xfrm>
                <a:off x="6166" y="2231"/>
                <a:ext cx="20" cy="40"/>
              </a:xfrm>
              <a:custGeom>
                <a:avLst/>
                <a:gdLst>
                  <a:gd name="T0" fmla="*/ 0 w 10"/>
                  <a:gd name="T1" fmla="*/ 160 h 20"/>
                  <a:gd name="T2" fmla="*/ 16 w 10"/>
                  <a:gd name="T3" fmla="*/ 160 h 20"/>
                  <a:gd name="T4" fmla="*/ 32 w 10"/>
                  <a:gd name="T5" fmla="*/ 152 h 20"/>
                  <a:gd name="T6" fmla="*/ 40 w 10"/>
                  <a:gd name="T7" fmla="*/ 152 h 20"/>
                  <a:gd name="T8" fmla="*/ 56 w 10"/>
                  <a:gd name="T9" fmla="*/ 144 h 20"/>
                  <a:gd name="T10" fmla="*/ 64 w 10"/>
                  <a:gd name="T11" fmla="*/ 128 h 20"/>
                  <a:gd name="T12" fmla="*/ 72 w 10"/>
                  <a:gd name="T13" fmla="*/ 120 h 20"/>
                  <a:gd name="T14" fmla="*/ 72 w 10"/>
                  <a:gd name="T15" fmla="*/ 104 h 20"/>
                  <a:gd name="T16" fmla="*/ 80 w 10"/>
                  <a:gd name="T17" fmla="*/ 88 h 20"/>
                  <a:gd name="T18" fmla="*/ 80 w 10"/>
                  <a:gd name="T19" fmla="*/ 72 h 20"/>
                  <a:gd name="T20" fmla="*/ 72 w 10"/>
                  <a:gd name="T21" fmla="*/ 56 h 20"/>
                  <a:gd name="T22" fmla="*/ 72 w 10"/>
                  <a:gd name="T23" fmla="*/ 48 h 20"/>
                  <a:gd name="T24" fmla="*/ 64 w 10"/>
                  <a:gd name="T25" fmla="*/ 32 h 20"/>
                  <a:gd name="T26" fmla="*/ 56 w 10"/>
                  <a:gd name="T27" fmla="*/ 24 h 20"/>
                  <a:gd name="T28" fmla="*/ 40 w 10"/>
                  <a:gd name="T29" fmla="*/ 16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4" name="Freeform 788"/>
              <p:cNvSpPr>
                <a:spLocks/>
              </p:cNvSpPr>
              <p:nvPr/>
            </p:nvSpPr>
            <p:spPr bwMode="auto">
              <a:xfrm>
                <a:off x="6147" y="2231"/>
                <a:ext cx="19" cy="40"/>
              </a:xfrm>
              <a:custGeom>
                <a:avLst/>
                <a:gdLst>
                  <a:gd name="T0" fmla="*/ 68 w 10"/>
                  <a:gd name="T1" fmla="*/ 0 h 20"/>
                  <a:gd name="T2" fmla="*/ 53 w 10"/>
                  <a:gd name="T3" fmla="*/ 0 h 20"/>
                  <a:gd name="T4" fmla="*/ 40 w 10"/>
                  <a:gd name="T5" fmla="*/ 8 h 20"/>
                  <a:gd name="T6" fmla="*/ 36 w 10"/>
                  <a:gd name="T7" fmla="*/ 16 h 20"/>
                  <a:gd name="T8" fmla="*/ 21 w 10"/>
                  <a:gd name="T9" fmla="*/ 24 h 20"/>
                  <a:gd name="T10" fmla="*/ 15 w 10"/>
                  <a:gd name="T11" fmla="*/ 32 h 20"/>
                  <a:gd name="T12" fmla="*/ 8 w 10"/>
                  <a:gd name="T13" fmla="*/ 48 h 20"/>
                  <a:gd name="T14" fmla="*/ 0 w 10"/>
                  <a:gd name="T15" fmla="*/ 56 h 20"/>
                  <a:gd name="T16" fmla="*/ 0 w 10"/>
                  <a:gd name="T17" fmla="*/ 72 h 20"/>
                  <a:gd name="T18" fmla="*/ 0 w 10"/>
                  <a:gd name="T19" fmla="*/ 88 h 20"/>
                  <a:gd name="T20" fmla="*/ 0 w 10"/>
                  <a:gd name="T21" fmla="*/ 104 h 20"/>
                  <a:gd name="T22" fmla="*/ 8 w 10"/>
                  <a:gd name="T23" fmla="*/ 120 h 20"/>
                  <a:gd name="T24" fmla="*/ 15 w 10"/>
                  <a:gd name="T25" fmla="*/ 128 h 20"/>
                  <a:gd name="T26" fmla="*/ 21 w 10"/>
                  <a:gd name="T27" fmla="*/ 144 h 20"/>
                  <a:gd name="T28" fmla="*/ 36 w 10"/>
                  <a:gd name="T29" fmla="*/ 152 h 20"/>
                  <a:gd name="T30" fmla="*/ 40 w 10"/>
                  <a:gd name="T31" fmla="*/ 152 h 20"/>
                  <a:gd name="T32" fmla="*/ 53 w 10"/>
                  <a:gd name="T33" fmla="*/ 160 h 20"/>
                  <a:gd name="T34" fmla="*/ 68 w 10"/>
                  <a:gd name="T35" fmla="*/ 16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5" name="Freeform 787"/>
              <p:cNvSpPr>
                <a:spLocks/>
              </p:cNvSpPr>
              <p:nvPr/>
            </p:nvSpPr>
            <p:spPr bwMode="auto">
              <a:xfrm>
                <a:off x="6147" y="1451"/>
                <a:ext cx="39" cy="39"/>
              </a:xfrm>
              <a:custGeom>
                <a:avLst/>
                <a:gdLst>
                  <a:gd name="T0" fmla="*/ 19 w 39"/>
                  <a:gd name="T1" fmla="*/ 39 h 39"/>
                  <a:gd name="T2" fmla="*/ 23 w 39"/>
                  <a:gd name="T3" fmla="*/ 39 h 39"/>
                  <a:gd name="T4" fmla="*/ 27 w 39"/>
                  <a:gd name="T5" fmla="*/ 37 h 39"/>
                  <a:gd name="T6" fmla="*/ 31 w 39"/>
                  <a:gd name="T7" fmla="*/ 35 h 39"/>
                  <a:gd name="T8" fmla="*/ 35 w 39"/>
                  <a:gd name="T9" fmla="*/ 31 h 39"/>
                  <a:gd name="T10" fmla="*/ 37 w 39"/>
                  <a:gd name="T11" fmla="*/ 27 h 39"/>
                  <a:gd name="T12" fmla="*/ 39 w 39"/>
                  <a:gd name="T13" fmla="*/ 23 h 39"/>
                  <a:gd name="T14" fmla="*/ 39 w 39"/>
                  <a:gd name="T15" fmla="*/ 19 h 39"/>
                  <a:gd name="T16" fmla="*/ 39 w 39"/>
                  <a:gd name="T17" fmla="*/ 15 h 39"/>
                  <a:gd name="T18" fmla="*/ 37 w 39"/>
                  <a:gd name="T19" fmla="*/ 12 h 39"/>
                  <a:gd name="T20" fmla="*/ 35 w 39"/>
                  <a:gd name="T21" fmla="*/ 8 h 39"/>
                  <a:gd name="T22" fmla="*/ 31 w 39"/>
                  <a:gd name="T23" fmla="*/ 4 h 39"/>
                  <a:gd name="T24" fmla="*/ 27 w 39"/>
                  <a:gd name="T25" fmla="*/ 2 h 39"/>
                  <a:gd name="T26" fmla="*/ 23 w 39"/>
                  <a:gd name="T27" fmla="*/ 0 h 39"/>
                  <a:gd name="T28" fmla="*/ 19 w 39"/>
                  <a:gd name="T29" fmla="*/ 0 h 39"/>
                  <a:gd name="T30" fmla="*/ 19 w 39"/>
                  <a:gd name="T31" fmla="*/ 0 h 39"/>
                  <a:gd name="T32" fmla="*/ 15 w 39"/>
                  <a:gd name="T33" fmla="*/ 0 h 39"/>
                  <a:gd name="T34" fmla="*/ 11 w 39"/>
                  <a:gd name="T35" fmla="*/ 2 h 39"/>
                  <a:gd name="T36" fmla="*/ 7 w 39"/>
                  <a:gd name="T37" fmla="*/ 4 h 39"/>
                  <a:gd name="T38" fmla="*/ 3 w 39"/>
                  <a:gd name="T39" fmla="*/ 8 h 39"/>
                  <a:gd name="T40" fmla="*/ 2 w 39"/>
                  <a:gd name="T41" fmla="*/ 12 h 39"/>
                  <a:gd name="T42" fmla="*/ 0 w 39"/>
                  <a:gd name="T43" fmla="*/ 15 h 39"/>
                  <a:gd name="T44" fmla="*/ 0 w 39"/>
                  <a:gd name="T45" fmla="*/ 19 h 39"/>
                  <a:gd name="T46" fmla="*/ 0 w 39"/>
                  <a:gd name="T47" fmla="*/ 23 h 39"/>
                  <a:gd name="T48" fmla="*/ 2 w 39"/>
                  <a:gd name="T49" fmla="*/ 27 h 39"/>
                  <a:gd name="T50" fmla="*/ 3 w 39"/>
                  <a:gd name="T51" fmla="*/ 31 h 39"/>
                  <a:gd name="T52" fmla="*/ 7 w 39"/>
                  <a:gd name="T53" fmla="*/ 35 h 39"/>
                  <a:gd name="T54" fmla="*/ 11 w 39"/>
                  <a:gd name="T55" fmla="*/ 37 h 39"/>
                  <a:gd name="T56" fmla="*/ 15 w 39"/>
                  <a:gd name="T57" fmla="*/ 39 h 39"/>
                  <a:gd name="T58" fmla="*/ 19 w 39"/>
                  <a:gd name="T59" fmla="*/ 39 h 39"/>
                  <a:gd name="T60" fmla="*/ 19 w 39"/>
                  <a:gd name="T61" fmla="*/ 39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9"/>
                  <a:gd name="T95" fmla="*/ 39 w 39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9">
                    <a:moveTo>
                      <a:pt x="19" y="39"/>
                    </a:moveTo>
                    <a:lnTo>
                      <a:pt x="23" y="39"/>
                    </a:lnTo>
                    <a:lnTo>
                      <a:pt x="27" y="37"/>
                    </a:lnTo>
                    <a:lnTo>
                      <a:pt x="31" y="35"/>
                    </a:lnTo>
                    <a:lnTo>
                      <a:pt x="35" y="31"/>
                    </a:lnTo>
                    <a:lnTo>
                      <a:pt x="37" y="27"/>
                    </a:lnTo>
                    <a:lnTo>
                      <a:pt x="39" y="23"/>
                    </a:lnTo>
                    <a:lnTo>
                      <a:pt x="39" y="19"/>
                    </a:lnTo>
                    <a:lnTo>
                      <a:pt x="39" y="15"/>
                    </a:lnTo>
                    <a:lnTo>
                      <a:pt x="37" y="12"/>
                    </a:lnTo>
                    <a:lnTo>
                      <a:pt x="35" y="8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3" y="31"/>
                    </a:lnTo>
                    <a:lnTo>
                      <a:pt x="7" y="35"/>
                    </a:lnTo>
                    <a:lnTo>
                      <a:pt x="11" y="37"/>
                    </a:lnTo>
                    <a:lnTo>
                      <a:pt x="15" y="39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6" name="Freeform 786"/>
              <p:cNvSpPr>
                <a:spLocks/>
              </p:cNvSpPr>
              <p:nvPr/>
            </p:nvSpPr>
            <p:spPr bwMode="auto">
              <a:xfrm>
                <a:off x="6166" y="1451"/>
                <a:ext cx="20" cy="39"/>
              </a:xfrm>
              <a:custGeom>
                <a:avLst/>
                <a:gdLst>
                  <a:gd name="T0" fmla="*/ 0 w 10"/>
                  <a:gd name="T1" fmla="*/ 148 h 20"/>
                  <a:gd name="T2" fmla="*/ 16 w 10"/>
                  <a:gd name="T3" fmla="*/ 148 h 20"/>
                  <a:gd name="T4" fmla="*/ 32 w 10"/>
                  <a:gd name="T5" fmla="*/ 140 h 20"/>
                  <a:gd name="T6" fmla="*/ 40 w 10"/>
                  <a:gd name="T7" fmla="*/ 133 h 20"/>
                  <a:gd name="T8" fmla="*/ 56 w 10"/>
                  <a:gd name="T9" fmla="*/ 125 h 20"/>
                  <a:gd name="T10" fmla="*/ 64 w 10"/>
                  <a:gd name="T11" fmla="*/ 117 h 20"/>
                  <a:gd name="T12" fmla="*/ 72 w 10"/>
                  <a:gd name="T13" fmla="*/ 103 h 20"/>
                  <a:gd name="T14" fmla="*/ 72 w 10"/>
                  <a:gd name="T15" fmla="*/ 96 h 20"/>
                  <a:gd name="T16" fmla="*/ 80 w 10"/>
                  <a:gd name="T17" fmla="*/ 80 h 20"/>
                  <a:gd name="T18" fmla="*/ 80 w 10"/>
                  <a:gd name="T19" fmla="*/ 68 h 20"/>
                  <a:gd name="T20" fmla="*/ 72 w 10"/>
                  <a:gd name="T21" fmla="*/ 53 h 20"/>
                  <a:gd name="T22" fmla="*/ 72 w 10"/>
                  <a:gd name="T23" fmla="*/ 39 h 20"/>
                  <a:gd name="T24" fmla="*/ 64 w 10"/>
                  <a:gd name="T25" fmla="*/ 31 h 20"/>
                  <a:gd name="T26" fmla="*/ 56 w 10"/>
                  <a:gd name="T27" fmla="*/ 23 h 20"/>
                  <a:gd name="T28" fmla="*/ 40 w 10"/>
                  <a:gd name="T29" fmla="*/ 8 h 20"/>
                  <a:gd name="T30" fmla="*/ 32 w 10"/>
                  <a:gd name="T31" fmla="*/ 8 h 20"/>
                  <a:gd name="T32" fmla="*/ 16 w 10"/>
                  <a:gd name="T33" fmla="*/ 0 h 20"/>
                  <a:gd name="T34" fmla="*/ 0 w 1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0" y="20"/>
                    </a:moveTo>
                    <a:lnTo>
                      <a:pt x="2" y="20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7" name="Freeform 785"/>
              <p:cNvSpPr>
                <a:spLocks/>
              </p:cNvSpPr>
              <p:nvPr/>
            </p:nvSpPr>
            <p:spPr bwMode="auto">
              <a:xfrm>
                <a:off x="6147" y="1451"/>
                <a:ext cx="19" cy="39"/>
              </a:xfrm>
              <a:custGeom>
                <a:avLst/>
                <a:gdLst>
                  <a:gd name="T0" fmla="*/ 68 w 10"/>
                  <a:gd name="T1" fmla="*/ 0 h 20"/>
                  <a:gd name="T2" fmla="*/ 53 w 10"/>
                  <a:gd name="T3" fmla="*/ 0 h 20"/>
                  <a:gd name="T4" fmla="*/ 40 w 10"/>
                  <a:gd name="T5" fmla="*/ 8 h 20"/>
                  <a:gd name="T6" fmla="*/ 36 w 10"/>
                  <a:gd name="T7" fmla="*/ 8 h 20"/>
                  <a:gd name="T8" fmla="*/ 21 w 10"/>
                  <a:gd name="T9" fmla="*/ 23 h 20"/>
                  <a:gd name="T10" fmla="*/ 15 w 10"/>
                  <a:gd name="T11" fmla="*/ 31 h 20"/>
                  <a:gd name="T12" fmla="*/ 8 w 10"/>
                  <a:gd name="T13" fmla="*/ 39 h 20"/>
                  <a:gd name="T14" fmla="*/ 0 w 10"/>
                  <a:gd name="T15" fmla="*/ 53 h 20"/>
                  <a:gd name="T16" fmla="*/ 0 w 10"/>
                  <a:gd name="T17" fmla="*/ 68 h 20"/>
                  <a:gd name="T18" fmla="*/ 0 w 10"/>
                  <a:gd name="T19" fmla="*/ 80 h 20"/>
                  <a:gd name="T20" fmla="*/ 0 w 10"/>
                  <a:gd name="T21" fmla="*/ 96 h 20"/>
                  <a:gd name="T22" fmla="*/ 8 w 10"/>
                  <a:gd name="T23" fmla="*/ 103 h 20"/>
                  <a:gd name="T24" fmla="*/ 15 w 10"/>
                  <a:gd name="T25" fmla="*/ 117 h 20"/>
                  <a:gd name="T26" fmla="*/ 21 w 10"/>
                  <a:gd name="T27" fmla="*/ 125 h 20"/>
                  <a:gd name="T28" fmla="*/ 36 w 10"/>
                  <a:gd name="T29" fmla="*/ 133 h 20"/>
                  <a:gd name="T30" fmla="*/ 40 w 10"/>
                  <a:gd name="T31" fmla="*/ 140 h 20"/>
                  <a:gd name="T32" fmla="*/ 53 w 10"/>
                  <a:gd name="T33" fmla="*/ 148 h 20"/>
                  <a:gd name="T34" fmla="*/ 68 w 10"/>
                  <a:gd name="T35" fmla="*/ 148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20"/>
                  <a:gd name="T56" fmla="*/ 10 w 10"/>
                  <a:gd name="T57" fmla="*/ 20 h 2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20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20"/>
                    </a:lnTo>
                    <a:lnTo>
                      <a:pt x="10" y="2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8" name="Freeform 784"/>
              <p:cNvSpPr>
                <a:spLocks/>
              </p:cNvSpPr>
              <p:nvPr/>
            </p:nvSpPr>
            <p:spPr bwMode="auto">
              <a:xfrm>
                <a:off x="6147" y="670"/>
                <a:ext cx="39" cy="38"/>
              </a:xfrm>
              <a:custGeom>
                <a:avLst/>
                <a:gdLst>
                  <a:gd name="T0" fmla="*/ 19 w 39"/>
                  <a:gd name="T1" fmla="*/ 38 h 38"/>
                  <a:gd name="T2" fmla="*/ 23 w 39"/>
                  <a:gd name="T3" fmla="*/ 38 h 38"/>
                  <a:gd name="T4" fmla="*/ 27 w 39"/>
                  <a:gd name="T5" fmla="*/ 36 h 38"/>
                  <a:gd name="T6" fmla="*/ 31 w 39"/>
                  <a:gd name="T7" fmla="*/ 34 h 38"/>
                  <a:gd name="T8" fmla="*/ 35 w 39"/>
                  <a:gd name="T9" fmla="*/ 32 h 38"/>
                  <a:gd name="T10" fmla="*/ 37 w 39"/>
                  <a:gd name="T11" fmla="*/ 28 h 38"/>
                  <a:gd name="T12" fmla="*/ 39 w 39"/>
                  <a:gd name="T13" fmla="*/ 24 h 38"/>
                  <a:gd name="T14" fmla="*/ 39 w 39"/>
                  <a:gd name="T15" fmla="*/ 20 h 38"/>
                  <a:gd name="T16" fmla="*/ 39 w 39"/>
                  <a:gd name="T17" fmla="*/ 14 h 38"/>
                  <a:gd name="T18" fmla="*/ 37 w 39"/>
                  <a:gd name="T19" fmla="*/ 10 h 38"/>
                  <a:gd name="T20" fmla="*/ 35 w 39"/>
                  <a:gd name="T21" fmla="*/ 6 h 38"/>
                  <a:gd name="T22" fmla="*/ 31 w 39"/>
                  <a:gd name="T23" fmla="*/ 4 h 38"/>
                  <a:gd name="T24" fmla="*/ 27 w 39"/>
                  <a:gd name="T25" fmla="*/ 2 h 38"/>
                  <a:gd name="T26" fmla="*/ 23 w 39"/>
                  <a:gd name="T27" fmla="*/ 0 h 38"/>
                  <a:gd name="T28" fmla="*/ 19 w 39"/>
                  <a:gd name="T29" fmla="*/ 0 h 38"/>
                  <a:gd name="T30" fmla="*/ 19 w 39"/>
                  <a:gd name="T31" fmla="*/ 0 h 38"/>
                  <a:gd name="T32" fmla="*/ 15 w 39"/>
                  <a:gd name="T33" fmla="*/ 0 h 38"/>
                  <a:gd name="T34" fmla="*/ 11 w 39"/>
                  <a:gd name="T35" fmla="*/ 2 h 38"/>
                  <a:gd name="T36" fmla="*/ 7 w 39"/>
                  <a:gd name="T37" fmla="*/ 4 h 38"/>
                  <a:gd name="T38" fmla="*/ 3 w 39"/>
                  <a:gd name="T39" fmla="*/ 6 h 38"/>
                  <a:gd name="T40" fmla="*/ 2 w 39"/>
                  <a:gd name="T41" fmla="*/ 10 h 38"/>
                  <a:gd name="T42" fmla="*/ 0 w 39"/>
                  <a:gd name="T43" fmla="*/ 14 h 38"/>
                  <a:gd name="T44" fmla="*/ 0 w 39"/>
                  <a:gd name="T45" fmla="*/ 20 h 38"/>
                  <a:gd name="T46" fmla="*/ 0 w 39"/>
                  <a:gd name="T47" fmla="*/ 24 h 38"/>
                  <a:gd name="T48" fmla="*/ 2 w 39"/>
                  <a:gd name="T49" fmla="*/ 28 h 38"/>
                  <a:gd name="T50" fmla="*/ 3 w 39"/>
                  <a:gd name="T51" fmla="*/ 32 h 38"/>
                  <a:gd name="T52" fmla="*/ 7 w 39"/>
                  <a:gd name="T53" fmla="*/ 34 h 38"/>
                  <a:gd name="T54" fmla="*/ 11 w 39"/>
                  <a:gd name="T55" fmla="*/ 36 h 38"/>
                  <a:gd name="T56" fmla="*/ 15 w 39"/>
                  <a:gd name="T57" fmla="*/ 38 h 38"/>
                  <a:gd name="T58" fmla="*/ 19 w 39"/>
                  <a:gd name="T59" fmla="*/ 38 h 38"/>
                  <a:gd name="T60" fmla="*/ 19 w 39"/>
                  <a:gd name="T61" fmla="*/ 38 h 3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38"/>
                  <a:gd name="T95" fmla="*/ 39 w 39"/>
                  <a:gd name="T96" fmla="*/ 38 h 3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38">
                    <a:moveTo>
                      <a:pt x="19" y="38"/>
                    </a:moveTo>
                    <a:lnTo>
                      <a:pt x="23" y="38"/>
                    </a:lnTo>
                    <a:lnTo>
                      <a:pt x="27" y="36"/>
                    </a:lnTo>
                    <a:lnTo>
                      <a:pt x="31" y="34"/>
                    </a:lnTo>
                    <a:lnTo>
                      <a:pt x="35" y="32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20"/>
                    </a:lnTo>
                    <a:lnTo>
                      <a:pt x="39" y="14"/>
                    </a:lnTo>
                    <a:lnTo>
                      <a:pt x="37" y="10"/>
                    </a:lnTo>
                    <a:lnTo>
                      <a:pt x="35" y="6"/>
                    </a:lnTo>
                    <a:lnTo>
                      <a:pt x="31" y="4"/>
                    </a:lnTo>
                    <a:lnTo>
                      <a:pt x="27" y="2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3" y="32"/>
                    </a:lnTo>
                    <a:lnTo>
                      <a:pt x="7" y="34"/>
                    </a:lnTo>
                    <a:lnTo>
                      <a:pt x="11" y="36"/>
                    </a:lnTo>
                    <a:lnTo>
                      <a:pt x="15" y="38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171717"/>
              </a:solidFill>
              <a:ln w="2">
                <a:solidFill>
                  <a:srgbClr val="1717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99" name="Freeform 783"/>
              <p:cNvSpPr>
                <a:spLocks/>
              </p:cNvSpPr>
              <p:nvPr/>
            </p:nvSpPr>
            <p:spPr bwMode="auto">
              <a:xfrm>
                <a:off x="6166" y="670"/>
                <a:ext cx="20" cy="38"/>
              </a:xfrm>
              <a:custGeom>
                <a:avLst/>
                <a:gdLst>
                  <a:gd name="T0" fmla="*/ 0 w 10"/>
                  <a:gd name="T1" fmla="*/ 152 h 19"/>
                  <a:gd name="T2" fmla="*/ 16 w 10"/>
                  <a:gd name="T3" fmla="*/ 152 h 19"/>
                  <a:gd name="T4" fmla="*/ 32 w 10"/>
                  <a:gd name="T5" fmla="*/ 152 h 19"/>
                  <a:gd name="T6" fmla="*/ 40 w 10"/>
                  <a:gd name="T7" fmla="*/ 144 h 19"/>
                  <a:gd name="T8" fmla="*/ 56 w 10"/>
                  <a:gd name="T9" fmla="*/ 136 h 19"/>
                  <a:gd name="T10" fmla="*/ 64 w 10"/>
                  <a:gd name="T11" fmla="*/ 128 h 19"/>
                  <a:gd name="T12" fmla="*/ 72 w 10"/>
                  <a:gd name="T13" fmla="*/ 112 h 19"/>
                  <a:gd name="T14" fmla="*/ 72 w 10"/>
                  <a:gd name="T15" fmla="*/ 96 h 19"/>
                  <a:gd name="T16" fmla="*/ 80 w 10"/>
                  <a:gd name="T17" fmla="*/ 80 h 19"/>
                  <a:gd name="T18" fmla="*/ 80 w 10"/>
                  <a:gd name="T19" fmla="*/ 72 h 19"/>
                  <a:gd name="T20" fmla="*/ 72 w 10"/>
                  <a:gd name="T21" fmla="*/ 56 h 19"/>
                  <a:gd name="T22" fmla="*/ 72 w 10"/>
                  <a:gd name="T23" fmla="*/ 40 h 19"/>
                  <a:gd name="T24" fmla="*/ 64 w 10"/>
                  <a:gd name="T25" fmla="*/ 32 h 19"/>
                  <a:gd name="T26" fmla="*/ 56 w 10"/>
                  <a:gd name="T27" fmla="*/ 16 h 19"/>
                  <a:gd name="T28" fmla="*/ 40 w 10"/>
                  <a:gd name="T29" fmla="*/ 8 h 19"/>
                  <a:gd name="T30" fmla="*/ 32 w 10"/>
                  <a:gd name="T31" fmla="*/ 0 h 19"/>
                  <a:gd name="T32" fmla="*/ 16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0" y="19"/>
                    </a:moveTo>
                    <a:lnTo>
                      <a:pt x="2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0" name="Freeform 782"/>
              <p:cNvSpPr>
                <a:spLocks/>
              </p:cNvSpPr>
              <p:nvPr/>
            </p:nvSpPr>
            <p:spPr bwMode="auto">
              <a:xfrm>
                <a:off x="6147" y="670"/>
                <a:ext cx="19" cy="38"/>
              </a:xfrm>
              <a:custGeom>
                <a:avLst/>
                <a:gdLst>
                  <a:gd name="T0" fmla="*/ 68 w 10"/>
                  <a:gd name="T1" fmla="*/ 0 h 19"/>
                  <a:gd name="T2" fmla="*/ 53 w 10"/>
                  <a:gd name="T3" fmla="*/ 0 h 19"/>
                  <a:gd name="T4" fmla="*/ 40 w 10"/>
                  <a:gd name="T5" fmla="*/ 0 h 19"/>
                  <a:gd name="T6" fmla="*/ 36 w 10"/>
                  <a:gd name="T7" fmla="*/ 8 h 19"/>
                  <a:gd name="T8" fmla="*/ 21 w 10"/>
                  <a:gd name="T9" fmla="*/ 16 h 19"/>
                  <a:gd name="T10" fmla="*/ 15 w 10"/>
                  <a:gd name="T11" fmla="*/ 32 h 19"/>
                  <a:gd name="T12" fmla="*/ 8 w 10"/>
                  <a:gd name="T13" fmla="*/ 40 h 19"/>
                  <a:gd name="T14" fmla="*/ 0 w 10"/>
                  <a:gd name="T15" fmla="*/ 56 h 19"/>
                  <a:gd name="T16" fmla="*/ 0 w 10"/>
                  <a:gd name="T17" fmla="*/ 72 h 19"/>
                  <a:gd name="T18" fmla="*/ 0 w 10"/>
                  <a:gd name="T19" fmla="*/ 80 h 19"/>
                  <a:gd name="T20" fmla="*/ 0 w 10"/>
                  <a:gd name="T21" fmla="*/ 96 h 19"/>
                  <a:gd name="T22" fmla="*/ 8 w 10"/>
                  <a:gd name="T23" fmla="*/ 112 h 19"/>
                  <a:gd name="T24" fmla="*/ 15 w 10"/>
                  <a:gd name="T25" fmla="*/ 128 h 19"/>
                  <a:gd name="T26" fmla="*/ 21 w 10"/>
                  <a:gd name="T27" fmla="*/ 136 h 19"/>
                  <a:gd name="T28" fmla="*/ 36 w 10"/>
                  <a:gd name="T29" fmla="*/ 144 h 19"/>
                  <a:gd name="T30" fmla="*/ 40 w 10"/>
                  <a:gd name="T31" fmla="*/ 152 h 19"/>
                  <a:gd name="T32" fmla="*/ 53 w 10"/>
                  <a:gd name="T33" fmla="*/ 152 h 19"/>
                  <a:gd name="T34" fmla="*/ 68 w 10"/>
                  <a:gd name="T35" fmla="*/ 15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10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0" y="19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1" name="Rectangle 781"/>
              <p:cNvSpPr>
                <a:spLocks noChangeArrowheads="1"/>
              </p:cNvSpPr>
              <p:nvPr/>
            </p:nvSpPr>
            <p:spPr bwMode="auto">
              <a:xfrm>
                <a:off x="6044" y="2373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2" name="Rectangle 780"/>
              <p:cNvSpPr>
                <a:spLocks noChangeArrowheads="1"/>
              </p:cNvSpPr>
              <p:nvPr/>
            </p:nvSpPr>
            <p:spPr bwMode="auto">
              <a:xfrm>
                <a:off x="6044" y="2373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3" name="Rectangle 779"/>
              <p:cNvSpPr>
                <a:spLocks noChangeArrowheads="1"/>
              </p:cNvSpPr>
              <p:nvPr/>
            </p:nvSpPr>
            <p:spPr bwMode="auto">
              <a:xfrm>
                <a:off x="6044" y="1593"/>
                <a:ext cx="245" cy="536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4" name="Rectangle 778"/>
              <p:cNvSpPr>
                <a:spLocks noChangeArrowheads="1"/>
              </p:cNvSpPr>
              <p:nvPr/>
            </p:nvSpPr>
            <p:spPr bwMode="auto">
              <a:xfrm>
                <a:off x="6044" y="1593"/>
                <a:ext cx="245" cy="536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5" name="Rectangle 777"/>
              <p:cNvSpPr>
                <a:spLocks noChangeArrowheads="1"/>
              </p:cNvSpPr>
              <p:nvPr/>
            </p:nvSpPr>
            <p:spPr bwMode="auto">
              <a:xfrm>
                <a:off x="6044" y="810"/>
                <a:ext cx="245" cy="538"/>
              </a:xfrm>
              <a:prstGeom prst="rect">
                <a:avLst/>
              </a:prstGeom>
              <a:solidFill>
                <a:srgbClr val="D4CF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6" name="Rectangle 776"/>
              <p:cNvSpPr>
                <a:spLocks noChangeArrowheads="1"/>
              </p:cNvSpPr>
              <p:nvPr/>
            </p:nvSpPr>
            <p:spPr bwMode="auto">
              <a:xfrm>
                <a:off x="6044" y="810"/>
                <a:ext cx="245" cy="538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7" name="Rectangle 775"/>
              <p:cNvSpPr>
                <a:spLocks noChangeArrowheads="1"/>
              </p:cNvSpPr>
              <p:nvPr/>
            </p:nvSpPr>
            <p:spPr bwMode="auto">
              <a:xfrm>
                <a:off x="568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8" name="Rectangle 774"/>
              <p:cNvSpPr>
                <a:spLocks noChangeArrowheads="1"/>
              </p:cNvSpPr>
              <p:nvPr/>
            </p:nvSpPr>
            <p:spPr bwMode="auto">
              <a:xfrm>
                <a:off x="6287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09" name="Line 773"/>
              <p:cNvSpPr>
                <a:spLocks noChangeShapeType="1"/>
              </p:cNvSpPr>
              <p:nvPr/>
            </p:nvSpPr>
            <p:spPr bwMode="auto">
              <a:xfrm flipV="1">
                <a:off x="570" y="158"/>
                <a:ext cx="1" cy="232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0" name="Line 772"/>
              <p:cNvSpPr>
                <a:spLocks noChangeShapeType="1"/>
              </p:cNvSpPr>
              <p:nvPr/>
            </p:nvSpPr>
            <p:spPr bwMode="auto">
              <a:xfrm flipH="1">
                <a:off x="551" y="175"/>
                <a:ext cx="19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1" name="Line 771"/>
              <p:cNvSpPr>
                <a:spLocks noChangeShapeType="1"/>
              </p:cNvSpPr>
              <p:nvPr/>
            </p:nvSpPr>
            <p:spPr bwMode="auto">
              <a:xfrm flipV="1">
                <a:off x="560" y="168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2" name="Line 770"/>
              <p:cNvSpPr>
                <a:spLocks noChangeShapeType="1"/>
              </p:cNvSpPr>
              <p:nvPr/>
            </p:nvSpPr>
            <p:spPr bwMode="auto">
              <a:xfrm flipV="1">
                <a:off x="560" y="168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3" name="Line 769"/>
              <p:cNvSpPr>
                <a:spLocks noChangeShapeType="1"/>
              </p:cNvSpPr>
              <p:nvPr/>
            </p:nvSpPr>
            <p:spPr bwMode="auto">
              <a:xfrm flipV="1">
                <a:off x="560" y="168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4" name="Line 768"/>
              <p:cNvSpPr>
                <a:spLocks noChangeShapeType="1"/>
              </p:cNvSpPr>
              <p:nvPr/>
            </p:nvSpPr>
            <p:spPr bwMode="auto">
              <a:xfrm flipV="1">
                <a:off x="560" y="168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5" name="Line 767"/>
              <p:cNvSpPr>
                <a:spLocks noChangeShapeType="1"/>
              </p:cNvSpPr>
              <p:nvPr/>
            </p:nvSpPr>
            <p:spPr bwMode="auto">
              <a:xfrm flipV="1">
                <a:off x="560" y="168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6" name="Line 766"/>
              <p:cNvSpPr>
                <a:spLocks noChangeShapeType="1"/>
              </p:cNvSpPr>
              <p:nvPr/>
            </p:nvSpPr>
            <p:spPr bwMode="auto">
              <a:xfrm>
                <a:off x="570" y="175"/>
                <a:ext cx="5738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7" name="Line 765"/>
              <p:cNvSpPr>
                <a:spLocks noChangeShapeType="1"/>
              </p:cNvSpPr>
              <p:nvPr/>
            </p:nvSpPr>
            <p:spPr bwMode="auto">
              <a:xfrm flipH="1">
                <a:off x="6279" y="168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8" name="Line 764"/>
              <p:cNvSpPr>
                <a:spLocks noChangeShapeType="1"/>
              </p:cNvSpPr>
              <p:nvPr/>
            </p:nvSpPr>
            <p:spPr bwMode="auto">
              <a:xfrm flipH="1">
                <a:off x="6279" y="168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19" name="Line 763"/>
              <p:cNvSpPr>
                <a:spLocks noChangeShapeType="1"/>
              </p:cNvSpPr>
              <p:nvPr/>
            </p:nvSpPr>
            <p:spPr bwMode="auto">
              <a:xfrm flipH="1">
                <a:off x="6279" y="168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0" name="Line 762"/>
              <p:cNvSpPr>
                <a:spLocks noChangeShapeType="1"/>
              </p:cNvSpPr>
              <p:nvPr/>
            </p:nvSpPr>
            <p:spPr bwMode="auto">
              <a:xfrm flipH="1">
                <a:off x="6279" y="168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1" name="Line 761"/>
              <p:cNvSpPr>
                <a:spLocks noChangeShapeType="1"/>
              </p:cNvSpPr>
              <p:nvPr/>
            </p:nvSpPr>
            <p:spPr bwMode="auto">
              <a:xfrm flipH="1">
                <a:off x="6279" y="168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2" name="Line 760"/>
              <p:cNvSpPr>
                <a:spLocks noChangeShapeType="1"/>
              </p:cNvSpPr>
              <p:nvPr/>
            </p:nvSpPr>
            <p:spPr bwMode="auto">
              <a:xfrm flipV="1">
                <a:off x="6289" y="158"/>
                <a:ext cx="1" cy="232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3" name="Rectangle 759"/>
              <p:cNvSpPr>
                <a:spLocks noChangeArrowheads="1"/>
              </p:cNvSpPr>
              <p:nvPr/>
            </p:nvSpPr>
            <p:spPr bwMode="auto">
              <a:xfrm>
                <a:off x="6287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4" name="Rectangle 758"/>
              <p:cNvSpPr>
                <a:spLocks noChangeArrowheads="1"/>
              </p:cNvSpPr>
              <p:nvPr/>
            </p:nvSpPr>
            <p:spPr bwMode="auto">
              <a:xfrm>
                <a:off x="6042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5" name="Line 757"/>
              <p:cNvSpPr>
                <a:spLocks noChangeShapeType="1"/>
              </p:cNvSpPr>
              <p:nvPr/>
            </p:nvSpPr>
            <p:spPr bwMode="auto">
              <a:xfrm flipV="1">
                <a:off x="6289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6" name="Line 756"/>
              <p:cNvSpPr>
                <a:spLocks noChangeShapeType="1"/>
              </p:cNvSpPr>
              <p:nvPr/>
            </p:nvSpPr>
            <p:spPr bwMode="auto">
              <a:xfrm>
                <a:off x="6289" y="373"/>
                <a:ext cx="19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7" name="Line 755"/>
              <p:cNvSpPr>
                <a:spLocks noChangeShapeType="1"/>
              </p:cNvSpPr>
              <p:nvPr/>
            </p:nvSpPr>
            <p:spPr bwMode="auto">
              <a:xfrm flipH="1">
                <a:off x="6279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8" name="Line 754"/>
              <p:cNvSpPr>
                <a:spLocks noChangeShapeType="1"/>
              </p:cNvSpPr>
              <p:nvPr/>
            </p:nvSpPr>
            <p:spPr bwMode="auto">
              <a:xfrm flipH="1">
                <a:off x="6279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29" name="Line 753"/>
              <p:cNvSpPr>
                <a:spLocks noChangeShapeType="1"/>
              </p:cNvSpPr>
              <p:nvPr/>
            </p:nvSpPr>
            <p:spPr bwMode="auto">
              <a:xfrm flipH="1">
                <a:off x="6279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0" name="Line 752"/>
              <p:cNvSpPr>
                <a:spLocks noChangeShapeType="1"/>
              </p:cNvSpPr>
              <p:nvPr/>
            </p:nvSpPr>
            <p:spPr bwMode="auto">
              <a:xfrm flipH="1">
                <a:off x="6279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1" name="Line 751"/>
              <p:cNvSpPr>
                <a:spLocks noChangeShapeType="1"/>
              </p:cNvSpPr>
              <p:nvPr/>
            </p:nvSpPr>
            <p:spPr bwMode="auto">
              <a:xfrm flipH="1">
                <a:off x="6279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2" name="Line 750"/>
              <p:cNvSpPr>
                <a:spLocks noChangeShapeType="1"/>
              </p:cNvSpPr>
              <p:nvPr/>
            </p:nvSpPr>
            <p:spPr bwMode="auto">
              <a:xfrm flipH="1">
                <a:off x="6024" y="373"/>
                <a:ext cx="265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3" name="Line 749"/>
              <p:cNvSpPr>
                <a:spLocks noChangeShapeType="1"/>
              </p:cNvSpPr>
              <p:nvPr/>
            </p:nvSpPr>
            <p:spPr bwMode="auto">
              <a:xfrm flipV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4" name="Line 748"/>
              <p:cNvSpPr>
                <a:spLocks noChangeShapeType="1"/>
              </p:cNvSpPr>
              <p:nvPr/>
            </p:nvSpPr>
            <p:spPr bwMode="auto">
              <a:xfrm flipV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5" name="Line 747"/>
              <p:cNvSpPr>
                <a:spLocks noChangeShapeType="1"/>
              </p:cNvSpPr>
              <p:nvPr/>
            </p:nvSpPr>
            <p:spPr bwMode="auto">
              <a:xfrm flipV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6" name="Line 746"/>
              <p:cNvSpPr>
                <a:spLocks noChangeShapeType="1"/>
              </p:cNvSpPr>
              <p:nvPr/>
            </p:nvSpPr>
            <p:spPr bwMode="auto">
              <a:xfrm flipV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7" name="Line 745"/>
              <p:cNvSpPr>
                <a:spLocks noChangeShapeType="1"/>
              </p:cNvSpPr>
              <p:nvPr/>
            </p:nvSpPr>
            <p:spPr bwMode="auto">
              <a:xfrm flipV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8" name="Line 744"/>
              <p:cNvSpPr>
                <a:spLocks noChangeShapeType="1"/>
              </p:cNvSpPr>
              <p:nvPr/>
            </p:nvSpPr>
            <p:spPr bwMode="auto">
              <a:xfrm flipV="1">
                <a:off x="6044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39" name="Rectangle 743"/>
              <p:cNvSpPr>
                <a:spLocks noChangeArrowheads="1"/>
              </p:cNvSpPr>
              <p:nvPr/>
            </p:nvSpPr>
            <p:spPr bwMode="auto">
              <a:xfrm>
                <a:off x="6042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0" name="Rectangle 742"/>
              <p:cNvSpPr>
                <a:spLocks noChangeArrowheads="1"/>
              </p:cNvSpPr>
              <p:nvPr/>
            </p:nvSpPr>
            <p:spPr bwMode="auto">
              <a:xfrm>
                <a:off x="5505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1" name="Line 741"/>
              <p:cNvSpPr>
                <a:spLocks noChangeShapeType="1"/>
              </p:cNvSpPr>
              <p:nvPr/>
            </p:nvSpPr>
            <p:spPr bwMode="auto">
              <a:xfrm flipV="1">
                <a:off x="6044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2" name="Line 740"/>
              <p:cNvSpPr>
                <a:spLocks noChangeShapeType="1"/>
              </p:cNvSpPr>
              <p:nvPr/>
            </p:nvSpPr>
            <p:spPr bwMode="auto">
              <a:xfrm>
                <a:off x="6044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3" name="Line 739"/>
              <p:cNvSpPr>
                <a:spLocks noChangeShapeType="1"/>
              </p:cNvSpPr>
              <p:nvPr/>
            </p:nvSpPr>
            <p:spPr bwMode="auto">
              <a:xfrm flipH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4" name="Line 738"/>
              <p:cNvSpPr>
                <a:spLocks noChangeShapeType="1"/>
              </p:cNvSpPr>
              <p:nvPr/>
            </p:nvSpPr>
            <p:spPr bwMode="auto">
              <a:xfrm flipH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5" name="Line 737"/>
              <p:cNvSpPr>
                <a:spLocks noChangeShapeType="1"/>
              </p:cNvSpPr>
              <p:nvPr/>
            </p:nvSpPr>
            <p:spPr bwMode="auto">
              <a:xfrm flipH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46" name="Line 736"/>
              <p:cNvSpPr>
                <a:spLocks noChangeShapeType="1"/>
              </p:cNvSpPr>
              <p:nvPr/>
            </p:nvSpPr>
            <p:spPr bwMode="auto">
              <a:xfrm flipH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6" name="Group 534"/>
            <p:cNvGrpSpPr>
              <a:grpSpLocks/>
            </p:cNvGrpSpPr>
            <p:nvPr/>
          </p:nvGrpSpPr>
          <p:grpSpPr bwMode="auto">
            <a:xfrm>
              <a:off x="795" y="353"/>
              <a:ext cx="5259" cy="217"/>
              <a:chOff x="795" y="353"/>
              <a:chExt cx="5259" cy="217"/>
            </a:xfrm>
          </p:grpSpPr>
          <p:sp>
            <p:nvSpPr>
              <p:cNvPr id="347" name="Line 734"/>
              <p:cNvSpPr>
                <a:spLocks noChangeShapeType="1"/>
              </p:cNvSpPr>
              <p:nvPr/>
            </p:nvSpPr>
            <p:spPr bwMode="auto">
              <a:xfrm flipH="1">
                <a:off x="603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8" name="Line 733"/>
              <p:cNvSpPr>
                <a:spLocks noChangeShapeType="1"/>
              </p:cNvSpPr>
              <p:nvPr/>
            </p:nvSpPr>
            <p:spPr bwMode="auto">
              <a:xfrm flipH="1">
                <a:off x="5487" y="373"/>
                <a:ext cx="557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9" name="Line 732"/>
              <p:cNvSpPr>
                <a:spLocks noChangeShapeType="1"/>
              </p:cNvSpPr>
              <p:nvPr/>
            </p:nvSpPr>
            <p:spPr bwMode="auto">
              <a:xfrm flipV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0" name="Line 731"/>
              <p:cNvSpPr>
                <a:spLocks noChangeShapeType="1"/>
              </p:cNvSpPr>
              <p:nvPr/>
            </p:nvSpPr>
            <p:spPr bwMode="auto">
              <a:xfrm flipV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1" name="Line 730"/>
              <p:cNvSpPr>
                <a:spLocks noChangeShapeType="1"/>
              </p:cNvSpPr>
              <p:nvPr/>
            </p:nvSpPr>
            <p:spPr bwMode="auto">
              <a:xfrm flipV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2" name="Line 729"/>
              <p:cNvSpPr>
                <a:spLocks noChangeShapeType="1"/>
              </p:cNvSpPr>
              <p:nvPr/>
            </p:nvSpPr>
            <p:spPr bwMode="auto">
              <a:xfrm flipV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3" name="Line 728"/>
              <p:cNvSpPr>
                <a:spLocks noChangeShapeType="1"/>
              </p:cNvSpPr>
              <p:nvPr/>
            </p:nvSpPr>
            <p:spPr bwMode="auto">
              <a:xfrm flipV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4" name="Line 727"/>
              <p:cNvSpPr>
                <a:spLocks noChangeShapeType="1"/>
              </p:cNvSpPr>
              <p:nvPr/>
            </p:nvSpPr>
            <p:spPr bwMode="auto">
              <a:xfrm flipV="1">
                <a:off x="5507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5" name="Rectangle 726"/>
              <p:cNvSpPr>
                <a:spLocks noChangeArrowheads="1"/>
              </p:cNvSpPr>
              <p:nvPr/>
            </p:nvSpPr>
            <p:spPr bwMode="auto">
              <a:xfrm>
                <a:off x="5505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6" name="Rectangle 725"/>
              <p:cNvSpPr>
                <a:spLocks noChangeArrowheads="1"/>
              </p:cNvSpPr>
              <p:nvPr/>
            </p:nvSpPr>
            <p:spPr bwMode="auto">
              <a:xfrm>
                <a:off x="5261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7" name="Line 724"/>
              <p:cNvSpPr>
                <a:spLocks noChangeShapeType="1"/>
              </p:cNvSpPr>
              <p:nvPr/>
            </p:nvSpPr>
            <p:spPr bwMode="auto">
              <a:xfrm flipV="1">
                <a:off x="5507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8" name="Line 723"/>
              <p:cNvSpPr>
                <a:spLocks noChangeShapeType="1"/>
              </p:cNvSpPr>
              <p:nvPr/>
            </p:nvSpPr>
            <p:spPr bwMode="auto">
              <a:xfrm>
                <a:off x="5507" y="373"/>
                <a:ext cx="18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9" name="Line 722"/>
              <p:cNvSpPr>
                <a:spLocks noChangeShapeType="1"/>
              </p:cNvSpPr>
              <p:nvPr/>
            </p:nvSpPr>
            <p:spPr bwMode="auto">
              <a:xfrm flipH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0" name="Line 721"/>
              <p:cNvSpPr>
                <a:spLocks noChangeShapeType="1"/>
              </p:cNvSpPr>
              <p:nvPr/>
            </p:nvSpPr>
            <p:spPr bwMode="auto">
              <a:xfrm flipH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1" name="Line 720"/>
              <p:cNvSpPr>
                <a:spLocks noChangeShapeType="1"/>
              </p:cNvSpPr>
              <p:nvPr/>
            </p:nvSpPr>
            <p:spPr bwMode="auto">
              <a:xfrm flipH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2" name="Line 719"/>
              <p:cNvSpPr>
                <a:spLocks noChangeShapeType="1"/>
              </p:cNvSpPr>
              <p:nvPr/>
            </p:nvSpPr>
            <p:spPr bwMode="auto">
              <a:xfrm flipH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3" name="Line 718"/>
              <p:cNvSpPr>
                <a:spLocks noChangeShapeType="1"/>
              </p:cNvSpPr>
              <p:nvPr/>
            </p:nvSpPr>
            <p:spPr bwMode="auto">
              <a:xfrm flipH="1">
                <a:off x="5497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4" name="Line 717"/>
              <p:cNvSpPr>
                <a:spLocks noChangeShapeType="1"/>
              </p:cNvSpPr>
              <p:nvPr/>
            </p:nvSpPr>
            <p:spPr bwMode="auto">
              <a:xfrm flipH="1">
                <a:off x="5243" y="373"/>
                <a:ext cx="264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5" name="Line 716"/>
              <p:cNvSpPr>
                <a:spLocks noChangeShapeType="1"/>
              </p:cNvSpPr>
              <p:nvPr/>
            </p:nvSpPr>
            <p:spPr bwMode="auto">
              <a:xfrm flipV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6" name="Line 715"/>
              <p:cNvSpPr>
                <a:spLocks noChangeShapeType="1"/>
              </p:cNvSpPr>
              <p:nvPr/>
            </p:nvSpPr>
            <p:spPr bwMode="auto">
              <a:xfrm flipV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7" name="Line 714"/>
              <p:cNvSpPr>
                <a:spLocks noChangeShapeType="1"/>
              </p:cNvSpPr>
              <p:nvPr/>
            </p:nvSpPr>
            <p:spPr bwMode="auto">
              <a:xfrm flipV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8" name="Line 713"/>
              <p:cNvSpPr>
                <a:spLocks noChangeShapeType="1"/>
              </p:cNvSpPr>
              <p:nvPr/>
            </p:nvSpPr>
            <p:spPr bwMode="auto">
              <a:xfrm flipV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9" name="Line 712"/>
              <p:cNvSpPr>
                <a:spLocks noChangeShapeType="1"/>
              </p:cNvSpPr>
              <p:nvPr/>
            </p:nvSpPr>
            <p:spPr bwMode="auto">
              <a:xfrm flipV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0" name="Line 711"/>
              <p:cNvSpPr>
                <a:spLocks noChangeShapeType="1"/>
              </p:cNvSpPr>
              <p:nvPr/>
            </p:nvSpPr>
            <p:spPr bwMode="auto">
              <a:xfrm flipV="1">
                <a:off x="5263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1" name="Rectangle 710"/>
              <p:cNvSpPr>
                <a:spLocks noChangeArrowheads="1"/>
              </p:cNvSpPr>
              <p:nvPr/>
            </p:nvSpPr>
            <p:spPr bwMode="auto">
              <a:xfrm>
                <a:off x="5261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2" name="Rectangle 709"/>
              <p:cNvSpPr>
                <a:spLocks noChangeArrowheads="1"/>
              </p:cNvSpPr>
              <p:nvPr/>
            </p:nvSpPr>
            <p:spPr bwMode="auto">
              <a:xfrm>
                <a:off x="4722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3" name="Line 708"/>
              <p:cNvSpPr>
                <a:spLocks noChangeShapeType="1"/>
              </p:cNvSpPr>
              <p:nvPr/>
            </p:nvSpPr>
            <p:spPr bwMode="auto">
              <a:xfrm flipV="1">
                <a:off x="5263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4" name="Line 707"/>
              <p:cNvSpPr>
                <a:spLocks noChangeShapeType="1"/>
              </p:cNvSpPr>
              <p:nvPr/>
            </p:nvSpPr>
            <p:spPr bwMode="auto">
              <a:xfrm>
                <a:off x="5263" y="373"/>
                <a:ext cx="19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5" name="Line 706"/>
              <p:cNvSpPr>
                <a:spLocks noChangeShapeType="1"/>
              </p:cNvSpPr>
              <p:nvPr/>
            </p:nvSpPr>
            <p:spPr bwMode="auto">
              <a:xfrm flipH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6" name="Line 705"/>
              <p:cNvSpPr>
                <a:spLocks noChangeShapeType="1"/>
              </p:cNvSpPr>
              <p:nvPr/>
            </p:nvSpPr>
            <p:spPr bwMode="auto">
              <a:xfrm flipH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7" name="Line 704"/>
              <p:cNvSpPr>
                <a:spLocks noChangeShapeType="1"/>
              </p:cNvSpPr>
              <p:nvPr/>
            </p:nvSpPr>
            <p:spPr bwMode="auto">
              <a:xfrm flipH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8" name="Line 703"/>
              <p:cNvSpPr>
                <a:spLocks noChangeShapeType="1"/>
              </p:cNvSpPr>
              <p:nvPr/>
            </p:nvSpPr>
            <p:spPr bwMode="auto">
              <a:xfrm flipH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9" name="Line 702"/>
              <p:cNvSpPr>
                <a:spLocks noChangeShapeType="1"/>
              </p:cNvSpPr>
              <p:nvPr/>
            </p:nvSpPr>
            <p:spPr bwMode="auto">
              <a:xfrm flipH="1">
                <a:off x="525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0" name="Line 701"/>
              <p:cNvSpPr>
                <a:spLocks noChangeShapeType="1"/>
              </p:cNvSpPr>
              <p:nvPr/>
            </p:nvSpPr>
            <p:spPr bwMode="auto">
              <a:xfrm flipH="1">
                <a:off x="4704" y="373"/>
                <a:ext cx="559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1" name="Line 700"/>
              <p:cNvSpPr>
                <a:spLocks noChangeShapeType="1"/>
              </p:cNvSpPr>
              <p:nvPr/>
            </p:nvSpPr>
            <p:spPr bwMode="auto">
              <a:xfrm flipV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2" name="Line 699"/>
              <p:cNvSpPr>
                <a:spLocks noChangeShapeType="1"/>
              </p:cNvSpPr>
              <p:nvPr/>
            </p:nvSpPr>
            <p:spPr bwMode="auto">
              <a:xfrm flipV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3" name="Line 698"/>
              <p:cNvSpPr>
                <a:spLocks noChangeShapeType="1"/>
              </p:cNvSpPr>
              <p:nvPr/>
            </p:nvSpPr>
            <p:spPr bwMode="auto">
              <a:xfrm flipV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4" name="Line 697"/>
              <p:cNvSpPr>
                <a:spLocks noChangeShapeType="1"/>
              </p:cNvSpPr>
              <p:nvPr/>
            </p:nvSpPr>
            <p:spPr bwMode="auto">
              <a:xfrm flipV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5" name="Line 696"/>
              <p:cNvSpPr>
                <a:spLocks noChangeShapeType="1"/>
              </p:cNvSpPr>
              <p:nvPr/>
            </p:nvSpPr>
            <p:spPr bwMode="auto">
              <a:xfrm flipV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6" name="Line 695"/>
              <p:cNvSpPr>
                <a:spLocks noChangeShapeType="1"/>
              </p:cNvSpPr>
              <p:nvPr/>
            </p:nvSpPr>
            <p:spPr bwMode="auto">
              <a:xfrm flipV="1">
                <a:off x="4724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7" name="Rectangle 694"/>
              <p:cNvSpPr>
                <a:spLocks noChangeArrowheads="1"/>
              </p:cNvSpPr>
              <p:nvPr/>
            </p:nvSpPr>
            <p:spPr bwMode="auto">
              <a:xfrm>
                <a:off x="4722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8" name="Rectangle 693"/>
              <p:cNvSpPr>
                <a:spLocks noChangeArrowheads="1"/>
              </p:cNvSpPr>
              <p:nvPr/>
            </p:nvSpPr>
            <p:spPr bwMode="auto">
              <a:xfrm>
                <a:off x="4477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9" name="Line 692"/>
              <p:cNvSpPr>
                <a:spLocks noChangeShapeType="1"/>
              </p:cNvSpPr>
              <p:nvPr/>
            </p:nvSpPr>
            <p:spPr bwMode="auto">
              <a:xfrm flipV="1">
                <a:off x="4724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0" name="Line 691"/>
              <p:cNvSpPr>
                <a:spLocks noChangeShapeType="1"/>
              </p:cNvSpPr>
              <p:nvPr/>
            </p:nvSpPr>
            <p:spPr bwMode="auto">
              <a:xfrm>
                <a:off x="4724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1" name="Line 690"/>
              <p:cNvSpPr>
                <a:spLocks noChangeShapeType="1"/>
              </p:cNvSpPr>
              <p:nvPr/>
            </p:nvSpPr>
            <p:spPr bwMode="auto">
              <a:xfrm flipH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2" name="Line 689"/>
              <p:cNvSpPr>
                <a:spLocks noChangeShapeType="1"/>
              </p:cNvSpPr>
              <p:nvPr/>
            </p:nvSpPr>
            <p:spPr bwMode="auto">
              <a:xfrm flipH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3" name="Line 688"/>
              <p:cNvSpPr>
                <a:spLocks noChangeShapeType="1"/>
              </p:cNvSpPr>
              <p:nvPr/>
            </p:nvSpPr>
            <p:spPr bwMode="auto">
              <a:xfrm flipH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4" name="Line 687"/>
              <p:cNvSpPr>
                <a:spLocks noChangeShapeType="1"/>
              </p:cNvSpPr>
              <p:nvPr/>
            </p:nvSpPr>
            <p:spPr bwMode="auto">
              <a:xfrm flipH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5" name="Line 686"/>
              <p:cNvSpPr>
                <a:spLocks noChangeShapeType="1"/>
              </p:cNvSpPr>
              <p:nvPr/>
            </p:nvSpPr>
            <p:spPr bwMode="auto">
              <a:xfrm flipH="1">
                <a:off x="4714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6" name="Line 685"/>
              <p:cNvSpPr>
                <a:spLocks noChangeShapeType="1"/>
              </p:cNvSpPr>
              <p:nvPr/>
            </p:nvSpPr>
            <p:spPr bwMode="auto">
              <a:xfrm flipH="1">
                <a:off x="4459" y="373"/>
                <a:ext cx="265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7" name="Line 684"/>
              <p:cNvSpPr>
                <a:spLocks noChangeShapeType="1"/>
              </p:cNvSpPr>
              <p:nvPr/>
            </p:nvSpPr>
            <p:spPr bwMode="auto">
              <a:xfrm flipV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8" name="Line 683"/>
              <p:cNvSpPr>
                <a:spLocks noChangeShapeType="1"/>
              </p:cNvSpPr>
              <p:nvPr/>
            </p:nvSpPr>
            <p:spPr bwMode="auto">
              <a:xfrm flipV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9" name="Line 682"/>
              <p:cNvSpPr>
                <a:spLocks noChangeShapeType="1"/>
              </p:cNvSpPr>
              <p:nvPr/>
            </p:nvSpPr>
            <p:spPr bwMode="auto">
              <a:xfrm flipV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0" name="Line 681"/>
              <p:cNvSpPr>
                <a:spLocks noChangeShapeType="1"/>
              </p:cNvSpPr>
              <p:nvPr/>
            </p:nvSpPr>
            <p:spPr bwMode="auto">
              <a:xfrm flipV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1" name="Line 680"/>
              <p:cNvSpPr>
                <a:spLocks noChangeShapeType="1"/>
              </p:cNvSpPr>
              <p:nvPr/>
            </p:nvSpPr>
            <p:spPr bwMode="auto">
              <a:xfrm flipV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2" name="Line 679"/>
              <p:cNvSpPr>
                <a:spLocks noChangeShapeType="1"/>
              </p:cNvSpPr>
              <p:nvPr/>
            </p:nvSpPr>
            <p:spPr bwMode="auto">
              <a:xfrm flipV="1">
                <a:off x="4479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3" name="Rectangle 678"/>
              <p:cNvSpPr>
                <a:spLocks noChangeArrowheads="1"/>
              </p:cNvSpPr>
              <p:nvPr/>
            </p:nvSpPr>
            <p:spPr bwMode="auto">
              <a:xfrm>
                <a:off x="4477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4" name="Rectangle 677"/>
              <p:cNvSpPr>
                <a:spLocks noChangeArrowheads="1"/>
              </p:cNvSpPr>
              <p:nvPr/>
            </p:nvSpPr>
            <p:spPr bwMode="auto">
              <a:xfrm>
                <a:off x="3940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5" name="Line 676"/>
              <p:cNvSpPr>
                <a:spLocks noChangeShapeType="1"/>
              </p:cNvSpPr>
              <p:nvPr/>
            </p:nvSpPr>
            <p:spPr bwMode="auto">
              <a:xfrm flipV="1">
                <a:off x="4479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6" name="Line 675"/>
              <p:cNvSpPr>
                <a:spLocks noChangeShapeType="1"/>
              </p:cNvSpPr>
              <p:nvPr/>
            </p:nvSpPr>
            <p:spPr bwMode="auto">
              <a:xfrm>
                <a:off x="4479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7" name="Line 674"/>
              <p:cNvSpPr>
                <a:spLocks noChangeShapeType="1"/>
              </p:cNvSpPr>
              <p:nvPr/>
            </p:nvSpPr>
            <p:spPr bwMode="auto">
              <a:xfrm flipH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8" name="Line 673"/>
              <p:cNvSpPr>
                <a:spLocks noChangeShapeType="1"/>
              </p:cNvSpPr>
              <p:nvPr/>
            </p:nvSpPr>
            <p:spPr bwMode="auto">
              <a:xfrm flipH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9" name="Line 672"/>
              <p:cNvSpPr>
                <a:spLocks noChangeShapeType="1"/>
              </p:cNvSpPr>
              <p:nvPr/>
            </p:nvSpPr>
            <p:spPr bwMode="auto">
              <a:xfrm flipH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0" name="Line 671"/>
              <p:cNvSpPr>
                <a:spLocks noChangeShapeType="1"/>
              </p:cNvSpPr>
              <p:nvPr/>
            </p:nvSpPr>
            <p:spPr bwMode="auto">
              <a:xfrm flipH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1" name="Line 670"/>
              <p:cNvSpPr>
                <a:spLocks noChangeShapeType="1"/>
              </p:cNvSpPr>
              <p:nvPr/>
            </p:nvSpPr>
            <p:spPr bwMode="auto">
              <a:xfrm flipH="1">
                <a:off x="4469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2" name="Line 669"/>
              <p:cNvSpPr>
                <a:spLocks noChangeShapeType="1"/>
              </p:cNvSpPr>
              <p:nvPr/>
            </p:nvSpPr>
            <p:spPr bwMode="auto">
              <a:xfrm flipH="1">
                <a:off x="3923" y="373"/>
                <a:ext cx="55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3" name="Line 668"/>
              <p:cNvSpPr>
                <a:spLocks noChangeShapeType="1"/>
              </p:cNvSpPr>
              <p:nvPr/>
            </p:nvSpPr>
            <p:spPr bwMode="auto">
              <a:xfrm flipV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4" name="Line 667"/>
              <p:cNvSpPr>
                <a:spLocks noChangeShapeType="1"/>
              </p:cNvSpPr>
              <p:nvPr/>
            </p:nvSpPr>
            <p:spPr bwMode="auto">
              <a:xfrm flipV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5" name="Line 666"/>
              <p:cNvSpPr>
                <a:spLocks noChangeShapeType="1"/>
              </p:cNvSpPr>
              <p:nvPr/>
            </p:nvSpPr>
            <p:spPr bwMode="auto">
              <a:xfrm flipV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6" name="Line 665"/>
              <p:cNvSpPr>
                <a:spLocks noChangeShapeType="1"/>
              </p:cNvSpPr>
              <p:nvPr/>
            </p:nvSpPr>
            <p:spPr bwMode="auto">
              <a:xfrm flipV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7" name="Line 664"/>
              <p:cNvSpPr>
                <a:spLocks noChangeShapeType="1"/>
              </p:cNvSpPr>
              <p:nvPr/>
            </p:nvSpPr>
            <p:spPr bwMode="auto">
              <a:xfrm flipV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8" name="Line 663"/>
              <p:cNvSpPr>
                <a:spLocks noChangeShapeType="1"/>
              </p:cNvSpPr>
              <p:nvPr/>
            </p:nvSpPr>
            <p:spPr bwMode="auto">
              <a:xfrm flipV="1">
                <a:off x="3942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9" name="Rectangle 662"/>
              <p:cNvSpPr>
                <a:spLocks noChangeArrowheads="1"/>
              </p:cNvSpPr>
              <p:nvPr/>
            </p:nvSpPr>
            <p:spPr bwMode="auto">
              <a:xfrm>
                <a:off x="3940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0" name="Rectangle 661"/>
              <p:cNvSpPr>
                <a:spLocks noChangeArrowheads="1"/>
              </p:cNvSpPr>
              <p:nvPr/>
            </p:nvSpPr>
            <p:spPr bwMode="auto">
              <a:xfrm>
                <a:off x="3696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1" name="Line 660"/>
              <p:cNvSpPr>
                <a:spLocks noChangeShapeType="1"/>
              </p:cNvSpPr>
              <p:nvPr/>
            </p:nvSpPr>
            <p:spPr bwMode="auto">
              <a:xfrm flipV="1">
                <a:off x="3942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2" name="Line 659"/>
              <p:cNvSpPr>
                <a:spLocks noChangeShapeType="1"/>
              </p:cNvSpPr>
              <p:nvPr/>
            </p:nvSpPr>
            <p:spPr bwMode="auto">
              <a:xfrm>
                <a:off x="3942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3" name="Line 658"/>
              <p:cNvSpPr>
                <a:spLocks noChangeShapeType="1"/>
              </p:cNvSpPr>
              <p:nvPr/>
            </p:nvSpPr>
            <p:spPr bwMode="auto">
              <a:xfrm flipH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4" name="Line 657"/>
              <p:cNvSpPr>
                <a:spLocks noChangeShapeType="1"/>
              </p:cNvSpPr>
              <p:nvPr/>
            </p:nvSpPr>
            <p:spPr bwMode="auto">
              <a:xfrm flipH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5" name="Line 656"/>
              <p:cNvSpPr>
                <a:spLocks noChangeShapeType="1"/>
              </p:cNvSpPr>
              <p:nvPr/>
            </p:nvSpPr>
            <p:spPr bwMode="auto">
              <a:xfrm flipH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6" name="Line 655"/>
              <p:cNvSpPr>
                <a:spLocks noChangeShapeType="1"/>
              </p:cNvSpPr>
              <p:nvPr/>
            </p:nvSpPr>
            <p:spPr bwMode="auto">
              <a:xfrm flipH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7" name="Line 654"/>
              <p:cNvSpPr>
                <a:spLocks noChangeShapeType="1"/>
              </p:cNvSpPr>
              <p:nvPr/>
            </p:nvSpPr>
            <p:spPr bwMode="auto">
              <a:xfrm flipH="1">
                <a:off x="3933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8" name="Line 653"/>
              <p:cNvSpPr>
                <a:spLocks noChangeShapeType="1"/>
              </p:cNvSpPr>
              <p:nvPr/>
            </p:nvSpPr>
            <p:spPr bwMode="auto">
              <a:xfrm flipH="1">
                <a:off x="3678" y="373"/>
                <a:ext cx="264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9" name="Line 652"/>
              <p:cNvSpPr>
                <a:spLocks noChangeShapeType="1"/>
              </p:cNvSpPr>
              <p:nvPr/>
            </p:nvSpPr>
            <p:spPr bwMode="auto">
              <a:xfrm flipV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0" name="Line 651"/>
              <p:cNvSpPr>
                <a:spLocks noChangeShapeType="1"/>
              </p:cNvSpPr>
              <p:nvPr/>
            </p:nvSpPr>
            <p:spPr bwMode="auto">
              <a:xfrm flipV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1" name="Line 650"/>
              <p:cNvSpPr>
                <a:spLocks noChangeShapeType="1"/>
              </p:cNvSpPr>
              <p:nvPr/>
            </p:nvSpPr>
            <p:spPr bwMode="auto">
              <a:xfrm flipV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2" name="Line 649"/>
              <p:cNvSpPr>
                <a:spLocks noChangeShapeType="1"/>
              </p:cNvSpPr>
              <p:nvPr/>
            </p:nvSpPr>
            <p:spPr bwMode="auto">
              <a:xfrm flipV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3" name="Line 648"/>
              <p:cNvSpPr>
                <a:spLocks noChangeShapeType="1"/>
              </p:cNvSpPr>
              <p:nvPr/>
            </p:nvSpPr>
            <p:spPr bwMode="auto">
              <a:xfrm flipV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4" name="Line 647"/>
              <p:cNvSpPr>
                <a:spLocks noChangeShapeType="1"/>
              </p:cNvSpPr>
              <p:nvPr/>
            </p:nvSpPr>
            <p:spPr bwMode="auto">
              <a:xfrm flipV="1">
                <a:off x="3698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5" name="Rectangle 646"/>
              <p:cNvSpPr>
                <a:spLocks noChangeArrowheads="1"/>
              </p:cNvSpPr>
              <p:nvPr/>
            </p:nvSpPr>
            <p:spPr bwMode="auto">
              <a:xfrm>
                <a:off x="3696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6" name="Rectangle 645"/>
              <p:cNvSpPr>
                <a:spLocks noChangeArrowheads="1"/>
              </p:cNvSpPr>
              <p:nvPr/>
            </p:nvSpPr>
            <p:spPr bwMode="auto">
              <a:xfrm>
                <a:off x="3159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7" name="Line 644"/>
              <p:cNvSpPr>
                <a:spLocks noChangeShapeType="1"/>
              </p:cNvSpPr>
              <p:nvPr/>
            </p:nvSpPr>
            <p:spPr bwMode="auto">
              <a:xfrm flipV="1">
                <a:off x="3698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8" name="Line 643"/>
              <p:cNvSpPr>
                <a:spLocks noChangeShapeType="1"/>
              </p:cNvSpPr>
              <p:nvPr/>
            </p:nvSpPr>
            <p:spPr bwMode="auto">
              <a:xfrm>
                <a:off x="3698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9" name="Line 642"/>
              <p:cNvSpPr>
                <a:spLocks noChangeShapeType="1"/>
              </p:cNvSpPr>
              <p:nvPr/>
            </p:nvSpPr>
            <p:spPr bwMode="auto">
              <a:xfrm flipH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0" name="Line 641"/>
              <p:cNvSpPr>
                <a:spLocks noChangeShapeType="1"/>
              </p:cNvSpPr>
              <p:nvPr/>
            </p:nvSpPr>
            <p:spPr bwMode="auto">
              <a:xfrm flipH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1" name="Line 640"/>
              <p:cNvSpPr>
                <a:spLocks noChangeShapeType="1"/>
              </p:cNvSpPr>
              <p:nvPr/>
            </p:nvSpPr>
            <p:spPr bwMode="auto">
              <a:xfrm flipH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2" name="Line 639"/>
              <p:cNvSpPr>
                <a:spLocks noChangeShapeType="1"/>
              </p:cNvSpPr>
              <p:nvPr/>
            </p:nvSpPr>
            <p:spPr bwMode="auto">
              <a:xfrm flipH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3" name="Line 638"/>
              <p:cNvSpPr>
                <a:spLocks noChangeShapeType="1"/>
              </p:cNvSpPr>
              <p:nvPr/>
            </p:nvSpPr>
            <p:spPr bwMode="auto">
              <a:xfrm flipH="1">
                <a:off x="368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4" name="Line 637"/>
              <p:cNvSpPr>
                <a:spLocks noChangeShapeType="1"/>
              </p:cNvSpPr>
              <p:nvPr/>
            </p:nvSpPr>
            <p:spPr bwMode="auto">
              <a:xfrm flipH="1">
                <a:off x="3141" y="373"/>
                <a:ext cx="557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5" name="Line 636"/>
              <p:cNvSpPr>
                <a:spLocks noChangeShapeType="1"/>
              </p:cNvSpPr>
              <p:nvPr/>
            </p:nvSpPr>
            <p:spPr bwMode="auto">
              <a:xfrm flipV="1">
                <a:off x="3151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6" name="Line 635"/>
              <p:cNvSpPr>
                <a:spLocks noChangeShapeType="1"/>
              </p:cNvSpPr>
              <p:nvPr/>
            </p:nvSpPr>
            <p:spPr bwMode="auto">
              <a:xfrm flipV="1">
                <a:off x="3151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7" name="Line 634"/>
              <p:cNvSpPr>
                <a:spLocks noChangeShapeType="1"/>
              </p:cNvSpPr>
              <p:nvPr/>
            </p:nvSpPr>
            <p:spPr bwMode="auto">
              <a:xfrm flipV="1">
                <a:off x="3151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8" name="Line 633"/>
              <p:cNvSpPr>
                <a:spLocks noChangeShapeType="1"/>
              </p:cNvSpPr>
              <p:nvPr/>
            </p:nvSpPr>
            <p:spPr bwMode="auto">
              <a:xfrm flipV="1">
                <a:off x="3151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9" name="Line 632"/>
              <p:cNvSpPr>
                <a:spLocks noChangeShapeType="1"/>
              </p:cNvSpPr>
              <p:nvPr/>
            </p:nvSpPr>
            <p:spPr bwMode="auto">
              <a:xfrm flipV="1">
                <a:off x="3151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0" name="Line 631"/>
              <p:cNvSpPr>
                <a:spLocks noChangeShapeType="1"/>
              </p:cNvSpPr>
              <p:nvPr/>
            </p:nvSpPr>
            <p:spPr bwMode="auto">
              <a:xfrm flipV="1">
                <a:off x="3161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1" name="Rectangle 630"/>
              <p:cNvSpPr>
                <a:spLocks noChangeArrowheads="1"/>
              </p:cNvSpPr>
              <p:nvPr/>
            </p:nvSpPr>
            <p:spPr bwMode="auto">
              <a:xfrm>
                <a:off x="3159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2" name="Rectangle 629"/>
              <p:cNvSpPr>
                <a:spLocks noChangeArrowheads="1"/>
              </p:cNvSpPr>
              <p:nvPr/>
            </p:nvSpPr>
            <p:spPr bwMode="auto">
              <a:xfrm>
                <a:off x="2914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3" name="Line 628"/>
              <p:cNvSpPr>
                <a:spLocks noChangeShapeType="1"/>
              </p:cNvSpPr>
              <p:nvPr/>
            </p:nvSpPr>
            <p:spPr bwMode="auto">
              <a:xfrm flipV="1">
                <a:off x="3161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4" name="Line 627"/>
              <p:cNvSpPr>
                <a:spLocks noChangeShapeType="1"/>
              </p:cNvSpPr>
              <p:nvPr/>
            </p:nvSpPr>
            <p:spPr bwMode="auto">
              <a:xfrm>
                <a:off x="3161" y="373"/>
                <a:ext cx="18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5" name="Line 626"/>
              <p:cNvSpPr>
                <a:spLocks noChangeShapeType="1"/>
              </p:cNvSpPr>
              <p:nvPr/>
            </p:nvSpPr>
            <p:spPr bwMode="auto">
              <a:xfrm flipH="1">
                <a:off x="3151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6" name="Line 625"/>
              <p:cNvSpPr>
                <a:spLocks noChangeShapeType="1"/>
              </p:cNvSpPr>
              <p:nvPr/>
            </p:nvSpPr>
            <p:spPr bwMode="auto">
              <a:xfrm flipH="1">
                <a:off x="3151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7" name="Line 624"/>
              <p:cNvSpPr>
                <a:spLocks noChangeShapeType="1"/>
              </p:cNvSpPr>
              <p:nvPr/>
            </p:nvSpPr>
            <p:spPr bwMode="auto">
              <a:xfrm flipH="1">
                <a:off x="3151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8" name="Line 623"/>
              <p:cNvSpPr>
                <a:spLocks noChangeShapeType="1"/>
              </p:cNvSpPr>
              <p:nvPr/>
            </p:nvSpPr>
            <p:spPr bwMode="auto">
              <a:xfrm flipH="1">
                <a:off x="3151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9" name="Line 622"/>
              <p:cNvSpPr>
                <a:spLocks noChangeShapeType="1"/>
              </p:cNvSpPr>
              <p:nvPr/>
            </p:nvSpPr>
            <p:spPr bwMode="auto">
              <a:xfrm flipH="1">
                <a:off x="3151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0" name="Line 621"/>
              <p:cNvSpPr>
                <a:spLocks noChangeShapeType="1"/>
              </p:cNvSpPr>
              <p:nvPr/>
            </p:nvSpPr>
            <p:spPr bwMode="auto">
              <a:xfrm flipH="1">
                <a:off x="2897" y="373"/>
                <a:ext cx="264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1" name="Line 620"/>
              <p:cNvSpPr>
                <a:spLocks noChangeShapeType="1"/>
              </p:cNvSpPr>
              <p:nvPr/>
            </p:nvSpPr>
            <p:spPr bwMode="auto">
              <a:xfrm flipV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2" name="Line 619"/>
              <p:cNvSpPr>
                <a:spLocks noChangeShapeType="1"/>
              </p:cNvSpPr>
              <p:nvPr/>
            </p:nvSpPr>
            <p:spPr bwMode="auto">
              <a:xfrm flipV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3" name="Line 618"/>
              <p:cNvSpPr>
                <a:spLocks noChangeShapeType="1"/>
              </p:cNvSpPr>
              <p:nvPr/>
            </p:nvSpPr>
            <p:spPr bwMode="auto">
              <a:xfrm flipV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4" name="Line 617"/>
              <p:cNvSpPr>
                <a:spLocks noChangeShapeType="1"/>
              </p:cNvSpPr>
              <p:nvPr/>
            </p:nvSpPr>
            <p:spPr bwMode="auto">
              <a:xfrm flipV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5" name="Line 616"/>
              <p:cNvSpPr>
                <a:spLocks noChangeShapeType="1"/>
              </p:cNvSpPr>
              <p:nvPr/>
            </p:nvSpPr>
            <p:spPr bwMode="auto">
              <a:xfrm flipV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6" name="Line 615"/>
              <p:cNvSpPr>
                <a:spLocks noChangeShapeType="1"/>
              </p:cNvSpPr>
              <p:nvPr/>
            </p:nvSpPr>
            <p:spPr bwMode="auto">
              <a:xfrm flipV="1">
                <a:off x="2916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7" name="Rectangle 614"/>
              <p:cNvSpPr>
                <a:spLocks noChangeArrowheads="1"/>
              </p:cNvSpPr>
              <p:nvPr/>
            </p:nvSpPr>
            <p:spPr bwMode="auto">
              <a:xfrm>
                <a:off x="2914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8" name="Rectangle 613"/>
              <p:cNvSpPr>
                <a:spLocks noChangeArrowheads="1"/>
              </p:cNvSpPr>
              <p:nvPr/>
            </p:nvSpPr>
            <p:spPr bwMode="auto">
              <a:xfrm>
                <a:off x="2376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69" name="Line 612"/>
              <p:cNvSpPr>
                <a:spLocks noChangeShapeType="1"/>
              </p:cNvSpPr>
              <p:nvPr/>
            </p:nvSpPr>
            <p:spPr bwMode="auto">
              <a:xfrm flipV="1">
                <a:off x="2916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0" name="Line 611"/>
              <p:cNvSpPr>
                <a:spLocks noChangeShapeType="1"/>
              </p:cNvSpPr>
              <p:nvPr/>
            </p:nvSpPr>
            <p:spPr bwMode="auto">
              <a:xfrm>
                <a:off x="2916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" name="Line 610"/>
              <p:cNvSpPr>
                <a:spLocks noChangeShapeType="1"/>
              </p:cNvSpPr>
              <p:nvPr/>
            </p:nvSpPr>
            <p:spPr bwMode="auto">
              <a:xfrm flipH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2" name="Line 609"/>
              <p:cNvSpPr>
                <a:spLocks noChangeShapeType="1"/>
              </p:cNvSpPr>
              <p:nvPr/>
            </p:nvSpPr>
            <p:spPr bwMode="auto">
              <a:xfrm flipH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3" name="Line 608"/>
              <p:cNvSpPr>
                <a:spLocks noChangeShapeType="1"/>
              </p:cNvSpPr>
              <p:nvPr/>
            </p:nvSpPr>
            <p:spPr bwMode="auto">
              <a:xfrm flipH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4" name="Line 607"/>
              <p:cNvSpPr>
                <a:spLocks noChangeShapeType="1"/>
              </p:cNvSpPr>
              <p:nvPr/>
            </p:nvSpPr>
            <p:spPr bwMode="auto">
              <a:xfrm flipH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5" name="Line 606"/>
              <p:cNvSpPr>
                <a:spLocks noChangeShapeType="1"/>
              </p:cNvSpPr>
              <p:nvPr/>
            </p:nvSpPr>
            <p:spPr bwMode="auto">
              <a:xfrm flipH="1">
                <a:off x="2907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6" name="Line 605"/>
              <p:cNvSpPr>
                <a:spLocks noChangeShapeType="1"/>
              </p:cNvSpPr>
              <p:nvPr/>
            </p:nvSpPr>
            <p:spPr bwMode="auto">
              <a:xfrm flipH="1">
                <a:off x="2358" y="373"/>
                <a:ext cx="558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7" name="Line 604"/>
              <p:cNvSpPr>
                <a:spLocks noChangeShapeType="1"/>
              </p:cNvSpPr>
              <p:nvPr/>
            </p:nvSpPr>
            <p:spPr bwMode="auto">
              <a:xfrm flipV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8" name="Line 603"/>
              <p:cNvSpPr>
                <a:spLocks noChangeShapeType="1"/>
              </p:cNvSpPr>
              <p:nvPr/>
            </p:nvSpPr>
            <p:spPr bwMode="auto">
              <a:xfrm flipV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9" name="Line 602"/>
              <p:cNvSpPr>
                <a:spLocks noChangeShapeType="1"/>
              </p:cNvSpPr>
              <p:nvPr/>
            </p:nvSpPr>
            <p:spPr bwMode="auto">
              <a:xfrm flipV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0" name="Line 601"/>
              <p:cNvSpPr>
                <a:spLocks noChangeShapeType="1"/>
              </p:cNvSpPr>
              <p:nvPr/>
            </p:nvSpPr>
            <p:spPr bwMode="auto">
              <a:xfrm flipV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1" name="Line 600"/>
              <p:cNvSpPr>
                <a:spLocks noChangeShapeType="1"/>
              </p:cNvSpPr>
              <p:nvPr/>
            </p:nvSpPr>
            <p:spPr bwMode="auto">
              <a:xfrm flipV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2" name="Line 599"/>
              <p:cNvSpPr>
                <a:spLocks noChangeShapeType="1"/>
              </p:cNvSpPr>
              <p:nvPr/>
            </p:nvSpPr>
            <p:spPr bwMode="auto">
              <a:xfrm flipV="1">
                <a:off x="2378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3" name="Rectangle 598"/>
              <p:cNvSpPr>
                <a:spLocks noChangeArrowheads="1"/>
              </p:cNvSpPr>
              <p:nvPr/>
            </p:nvSpPr>
            <p:spPr bwMode="auto">
              <a:xfrm>
                <a:off x="2376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4" name="Rectangle 597"/>
              <p:cNvSpPr>
                <a:spLocks noChangeArrowheads="1"/>
              </p:cNvSpPr>
              <p:nvPr/>
            </p:nvSpPr>
            <p:spPr bwMode="auto">
              <a:xfrm>
                <a:off x="2131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5" name="Line 596"/>
              <p:cNvSpPr>
                <a:spLocks noChangeShapeType="1"/>
              </p:cNvSpPr>
              <p:nvPr/>
            </p:nvSpPr>
            <p:spPr bwMode="auto">
              <a:xfrm flipV="1">
                <a:off x="2378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6" name="Line 595"/>
              <p:cNvSpPr>
                <a:spLocks noChangeShapeType="1"/>
              </p:cNvSpPr>
              <p:nvPr/>
            </p:nvSpPr>
            <p:spPr bwMode="auto">
              <a:xfrm>
                <a:off x="2378" y="373"/>
                <a:ext cx="19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7" name="Line 594"/>
              <p:cNvSpPr>
                <a:spLocks noChangeShapeType="1"/>
              </p:cNvSpPr>
              <p:nvPr/>
            </p:nvSpPr>
            <p:spPr bwMode="auto">
              <a:xfrm flipH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8" name="Line 593"/>
              <p:cNvSpPr>
                <a:spLocks noChangeShapeType="1"/>
              </p:cNvSpPr>
              <p:nvPr/>
            </p:nvSpPr>
            <p:spPr bwMode="auto">
              <a:xfrm flipH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9" name="Line 592"/>
              <p:cNvSpPr>
                <a:spLocks noChangeShapeType="1"/>
              </p:cNvSpPr>
              <p:nvPr/>
            </p:nvSpPr>
            <p:spPr bwMode="auto">
              <a:xfrm flipH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0" name="Line 591"/>
              <p:cNvSpPr>
                <a:spLocks noChangeShapeType="1"/>
              </p:cNvSpPr>
              <p:nvPr/>
            </p:nvSpPr>
            <p:spPr bwMode="auto">
              <a:xfrm flipH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1" name="Line 590"/>
              <p:cNvSpPr>
                <a:spLocks noChangeShapeType="1"/>
              </p:cNvSpPr>
              <p:nvPr/>
            </p:nvSpPr>
            <p:spPr bwMode="auto">
              <a:xfrm flipH="1">
                <a:off x="2368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2" name="Line 589"/>
              <p:cNvSpPr>
                <a:spLocks noChangeShapeType="1"/>
              </p:cNvSpPr>
              <p:nvPr/>
            </p:nvSpPr>
            <p:spPr bwMode="auto">
              <a:xfrm flipH="1">
                <a:off x="2113" y="373"/>
                <a:ext cx="265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3" name="Line 588"/>
              <p:cNvSpPr>
                <a:spLocks noChangeShapeType="1"/>
              </p:cNvSpPr>
              <p:nvPr/>
            </p:nvSpPr>
            <p:spPr bwMode="auto">
              <a:xfrm flipV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4" name="Line 587"/>
              <p:cNvSpPr>
                <a:spLocks noChangeShapeType="1"/>
              </p:cNvSpPr>
              <p:nvPr/>
            </p:nvSpPr>
            <p:spPr bwMode="auto">
              <a:xfrm flipV="1">
                <a:off x="2125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5" name="Line 586"/>
              <p:cNvSpPr>
                <a:spLocks noChangeShapeType="1"/>
              </p:cNvSpPr>
              <p:nvPr/>
            </p:nvSpPr>
            <p:spPr bwMode="auto">
              <a:xfrm flipV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6" name="Line 585"/>
              <p:cNvSpPr>
                <a:spLocks noChangeShapeType="1"/>
              </p:cNvSpPr>
              <p:nvPr/>
            </p:nvSpPr>
            <p:spPr bwMode="auto">
              <a:xfrm flipV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7" name="Line 584"/>
              <p:cNvSpPr>
                <a:spLocks noChangeShapeType="1"/>
              </p:cNvSpPr>
              <p:nvPr/>
            </p:nvSpPr>
            <p:spPr bwMode="auto">
              <a:xfrm flipV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8" name="Line 583"/>
              <p:cNvSpPr>
                <a:spLocks noChangeShapeType="1"/>
              </p:cNvSpPr>
              <p:nvPr/>
            </p:nvSpPr>
            <p:spPr bwMode="auto">
              <a:xfrm flipV="1">
                <a:off x="2133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9" name="Rectangle 582"/>
              <p:cNvSpPr>
                <a:spLocks noChangeArrowheads="1"/>
              </p:cNvSpPr>
              <p:nvPr/>
            </p:nvSpPr>
            <p:spPr bwMode="auto">
              <a:xfrm>
                <a:off x="2131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0" name="Rectangle 581"/>
              <p:cNvSpPr>
                <a:spLocks noChangeArrowheads="1"/>
              </p:cNvSpPr>
              <p:nvPr/>
            </p:nvSpPr>
            <p:spPr bwMode="auto">
              <a:xfrm>
                <a:off x="1594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1" name="Line 580"/>
              <p:cNvSpPr>
                <a:spLocks noChangeShapeType="1"/>
              </p:cNvSpPr>
              <p:nvPr/>
            </p:nvSpPr>
            <p:spPr bwMode="auto">
              <a:xfrm flipV="1">
                <a:off x="2133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2" name="Line 579"/>
              <p:cNvSpPr>
                <a:spLocks noChangeShapeType="1"/>
              </p:cNvSpPr>
              <p:nvPr/>
            </p:nvSpPr>
            <p:spPr bwMode="auto">
              <a:xfrm>
                <a:off x="2133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3" name="Line 578"/>
              <p:cNvSpPr>
                <a:spLocks noChangeShapeType="1"/>
              </p:cNvSpPr>
              <p:nvPr/>
            </p:nvSpPr>
            <p:spPr bwMode="auto">
              <a:xfrm flipH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4" name="Line 577"/>
              <p:cNvSpPr>
                <a:spLocks noChangeShapeType="1"/>
              </p:cNvSpPr>
              <p:nvPr/>
            </p:nvSpPr>
            <p:spPr bwMode="auto">
              <a:xfrm flipH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5" name="Line 576"/>
              <p:cNvSpPr>
                <a:spLocks noChangeShapeType="1"/>
              </p:cNvSpPr>
              <p:nvPr/>
            </p:nvSpPr>
            <p:spPr bwMode="auto">
              <a:xfrm flipH="1">
                <a:off x="2125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6" name="Line 575"/>
              <p:cNvSpPr>
                <a:spLocks noChangeShapeType="1"/>
              </p:cNvSpPr>
              <p:nvPr/>
            </p:nvSpPr>
            <p:spPr bwMode="auto">
              <a:xfrm flipH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7" name="Line 574"/>
              <p:cNvSpPr>
                <a:spLocks noChangeShapeType="1"/>
              </p:cNvSpPr>
              <p:nvPr/>
            </p:nvSpPr>
            <p:spPr bwMode="auto">
              <a:xfrm flipH="1">
                <a:off x="2123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8" name="Line 573"/>
              <p:cNvSpPr>
                <a:spLocks noChangeShapeType="1"/>
              </p:cNvSpPr>
              <p:nvPr/>
            </p:nvSpPr>
            <p:spPr bwMode="auto">
              <a:xfrm flipH="1">
                <a:off x="1577" y="373"/>
                <a:ext cx="55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09" name="Line 572"/>
              <p:cNvSpPr>
                <a:spLocks noChangeShapeType="1"/>
              </p:cNvSpPr>
              <p:nvPr/>
            </p:nvSpPr>
            <p:spPr bwMode="auto">
              <a:xfrm flipV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0" name="Line 571"/>
              <p:cNvSpPr>
                <a:spLocks noChangeShapeType="1"/>
              </p:cNvSpPr>
              <p:nvPr/>
            </p:nvSpPr>
            <p:spPr bwMode="auto">
              <a:xfrm flipV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1" name="Line 570"/>
              <p:cNvSpPr>
                <a:spLocks noChangeShapeType="1"/>
              </p:cNvSpPr>
              <p:nvPr/>
            </p:nvSpPr>
            <p:spPr bwMode="auto">
              <a:xfrm flipV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2" name="Line 569"/>
              <p:cNvSpPr>
                <a:spLocks noChangeShapeType="1"/>
              </p:cNvSpPr>
              <p:nvPr/>
            </p:nvSpPr>
            <p:spPr bwMode="auto">
              <a:xfrm flipV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3" name="Line 568"/>
              <p:cNvSpPr>
                <a:spLocks noChangeShapeType="1"/>
              </p:cNvSpPr>
              <p:nvPr/>
            </p:nvSpPr>
            <p:spPr bwMode="auto">
              <a:xfrm flipV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4" name="Line 567"/>
              <p:cNvSpPr>
                <a:spLocks noChangeShapeType="1"/>
              </p:cNvSpPr>
              <p:nvPr/>
            </p:nvSpPr>
            <p:spPr bwMode="auto">
              <a:xfrm flipV="1">
                <a:off x="1596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5" name="Rectangle 566"/>
              <p:cNvSpPr>
                <a:spLocks noChangeArrowheads="1"/>
              </p:cNvSpPr>
              <p:nvPr/>
            </p:nvSpPr>
            <p:spPr bwMode="auto">
              <a:xfrm>
                <a:off x="1594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6" name="Rectangle 565"/>
              <p:cNvSpPr>
                <a:spLocks noChangeArrowheads="1"/>
              </p:cNvSpPr>
              <p:nvPr/>
            </p:nvSpPr>
            <p:spPr bwMode="auto">
              <a:xfrm>
                <a:off x="1350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7" name="Line 564"/>
              <p:cNvSpPr>
                <a:spLocks noChangeShapeType="1"/>
              </p:cNvSpPr>
              <p:nvPr/>
            </p:nvSpPr>
            <p:spPr bwMode="auto">
              <a:xfrm flipV="1">
                <a:off x="1596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8" name="Line 563"/>
              <p:cNvSpPr>
                <a:spLocks noChangeShapeType="1"/>
              </p:cNvSpPr>
              <p:nvPr/>
            </p:nvSpPr>
            <p:spPr bwMode="auto">
              <a:xfrm>
                <a:off x="1596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9" name="Line 562"/>
              <p:cNvSpPr>
                <a:spLocks noChangeShapeType="1"/>
              </p:cNvSpPr>
              <p:nvPr/>
            </p:nvSpPr>
            <p:spPr bwMode="auto">
              <a:xfrm flipH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0" name="Line 561"/>
              <p:cNvSpPr>
                <a:spLocks noChangeShapeType="1"/>
              </p:cNvSpPr>
              <p:nvPr/>
            </p:nvSpPr>
            <p:spPr bwMode="auto">
              <a:xfrm flipH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1" name="Line 560"/>
              <p:cNvSpPr>
                <a:spLocks noChangeShapeType="1"/>
              </p:cNvSpPr>
              <p:nvPr/>
            </p:nvSpPr>
            <p:spPr bwMode="auto">
              <a:xfrm flipH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2" name="Line 559"/>
              <p:cNvSpPr>
                <a:spLocks noChangeShapeType="1"/>
              </p:cNvSpPr>
              <p:nvPr/>
            </p:nvSpPr>
            <p:spPr bwMode="auto">
              <a:xfrm flipH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3" name="Line 558"/>
              <p:cNvSpPr>
                <a:spLocks noChangeShapeType="1"/>
              </p:cNvSpPr>
              <p:nvPr/>
            </p:nvSpPr>
            <p:spPr bwMode="auto">
              <a:xfrm flipH="1">
                <a:off x="1586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4" name="Line 557"/>
              <p:cNvSpPr>
                <a:spLocks noChangeShapeType="1"/>
              </p:cNvSpPr>
              <p:nvPr/>
            </p:nvSpPr>
            <p:spPr bwMode="auto">
              <a:xfrm flipH="1">
                <a:off x="1332" y="373"/>
                <a:ext cx="264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5" name="Line 556"/>
              <p:cNvSpPr>
                <a:spLocks noChangeShapeType="1"/>
              </p:cNvSpPr>
              <p:nvPr/>
            </p:nvSpPr>
            <p:spPr bwMode="auto">
              <a:xfrm flipV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6" name="Line 555"/>
              <p:cNvSpPr>
                <a:spLocks noChangeShapeType="1"/>
              </p:cNvSpPr>
              <p:nvPr/>
            </p:nvSpPr>
            <p:spPr bwMode="auto">
              <a:xfrm flipV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7" name="Line 554"/>
              <p:cNvSpPr>
                <a:spLocks noChangeShapeType="1"/>
              </p:cNvSpPr>
              <p:nvPr/>
            </p:nvSpPr>
            <p:spPr bwMode="auto">
              <a:xfrm flipV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8" name="Line 553"/>
              <p:cNvSpPr>
                <a:spLocks noChangeShapeType="1"/>
              </p:cNvSpPr>
              <p:nvPr/>
            </p:nvSpPr>
            <p:spPr bwMode="auto">
              <a:xfrm flipV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29" name="Line 552"/>
              <p:cNvSpPr>
                <a:spLocks noChangeShapeType="1"/>
              </p:cNvSpPr>
              <p:nvPr/>
            </p:nvSpPr>
            <p:spPr bwMode="auto">
              <a:xfrm flipV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0" name="Line 551"/>
              <p:cNvSpPr>
                <a:spLocks noChangeShapeType="1"/>
              </p:cNvSpPr>
              <p:nvPr/>
            </p:nvSpPr>
            <p:spPr bwMode="auto">
              <a:xfrm flipV="1">
                <a:off x="1352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1" name="Rectangle 550"/>
              <p:cNvSpPr>
                <a:spLocks noChangeArrowheads="1"/>
              </p:cNvSpPr>
              <p:nvPr/>
            </p:nvSpPr>
            <p:spPr bwMode="auto">
              <a:xfrm>
                <a:off x="1350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2" name="Rectangle 549"/>
              <p:cNvSpPr>
                <a:spLocks noChangeArrowheads="1"/>
              </p:cNvSpPr>
              <p:nvPr/>
            </p:nvSpPr>
            <p:spPr bwMode="auto">
              <a:xfrm>
                <a:off x="813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3" name="Line 548"/>
              <p:cNvSpPr>
                <a:spLocks noChangeShapeType="1"/>
              </p:cNvSpPr>
              <p:nvPr/>
            </p:nvSpPr>
            <p:spPr bwMode="auto">
              <a:xfrm flipV="1">
                <a:off x="1352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4" name="Line 547"/>
              <p:cNvSpPr>
                <a:spLocks noChangeShapeType="1"/>
              </p:cNvSpPr>
              <p:nvPr/>
            </p:nvSpPr>
            <p:spPr bwMode="auto">
              <a:xfrm>
                <a:off x="1352" y="373"/>
                <a:ext cx="19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5" name="Line 546"/>
              <p:cNvSpPr>
                <a:spLocks noChangeShapeType="1"/>
              </p:cNvSpPr>
              <p:nvPr/>
            </p:nvSpPr>
            <p:spPr bwMode="auto">
              <a:xfrm flipH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6" name="Line 545"/>
              <p:cNvSpPr>
                <a:spLocks noChangeShapeType="1"/>
              </p:cNvSpPr>
              <p:nvPr/>
            </p:nvSpPr>
            <p:spPr bwMode="auto">
              <a:xfrm flipH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7" name="Line 544"/>
              <p:cNvSpPr>
                <a:spLocks noChangeShapeType="1"/>
              </p:cNvSpPr>
              <p:nvPr/>
            </p:nvSpPr>
            <p:spPr bwMode="auto">
              <a:xfrm flipH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8" name="Line 543"/>
              <p:cNvSpPr>
                <a:spLocks noChangeShapeType="1"/>
              </p:cNvSpPr>
              <p:nvPr/>
            </p:nvSpPr>
            <p:spPr bwMode="auto">
              <a:xfrm flipH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39" name="Line 542"/>
              <p:cNvSpPr>
                <a:spLocks noChangeShapeType="1"/>
              </p:cNvSpPr>
              <p:nvPr/>
            </p:nvSpPr>
            <p:spPr bwMode="auto">
              <a:xfrm flipH="1">
                <a:off x="1342" y="363"/>
                <a:ext cx="19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0" name="Line 541"/>
              <p:cNvSpPr>
                <a:spLocks noChangeShapeType="1"/>
              </p:cNvSpPr>
              <p:nvPr/>
            </p:nvSpPr>
            <p:spPr bwMode="auto">
              <a:xfrm flipH="1">
                <a:off x="795" y="373"/>
                <a:ext cx="557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1" name="Line 540"/>
              <p:cNvSpPr>
                <a:spLocks noChangeShapeType="1"/>
              </p:cNvSpPr>
              <p:nvPr/>
            </p:nvSpPr>
            <p:spPr bwMode="auto">
              <a:xfrm flipV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2" name="Line 539"/>
              <p:cNvSpPr>
                <a:spLocks noChangeShapeType="1"/>
              </p:cNvSpPr>
              <p:nvPr/>
            </p:nvSpPr>
            <p:spPr bwMode="auto">
              <a:xfrm flipV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3" name="Line 538"/>
              <p:cNvSpPr>
                <a:spLocks noChangeShapeType="1"/>
              </p:cNvSpPr>
              <p:nvPr/>
            </p:nvSpPr>
            <p:spPr bwMode="auto">
              <a:xfrm flipV="1">
                <a:off x="805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4" name="Line 537"/>
              <p:cNvSpPr>
                <a:spLocks noChangeShapeType="1"/>
              </p:cNvSpPr>
              <p:nvPr/>
            </p:nvSpPr>
            <p:spPr bwMode="auto">
              <a:xfrm flipV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5" name="Line 536"/>
              <p:cNvSpPr>
                <a:spLocks noChangeShapeType="1"/>
              </p:cNvSpPr>
              <p:nvPr/>
            </p:nvSpPr>
            <p:spPr bwMode="auto">
              <a:xfrm flipV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6" name="Line 535"/>
              <p:cNvSpPr>
                <a:spLocks noChangeShapeType="1"/>
              </p:cNvSpPr>
              <p:nvPr/>
            </p:nvSpPr>
            <p:spPr bwMode="auto">
              <a:xfrm flipV="1">
                <a:off x="815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7" name="Group 333"/>
            <p:cNvGrpSpPr>
              <a:grpSpLocks/>
            </p:cNvGrpSpPr>
            <p:nvPr/>
          </p:nvGrpSpPr>
          <p:grpSpPr bwMode="auto">
            <a:xfrm>
              <a:off x="160" y="353"/>
              <a:ext cx="6318" cy="2992"/>
              <a:chOff x="160" y="353"/>
              <a:chExt cx="6318" cy="2992"/>
            </a:xfrm>
          </p:grpSpPr>
          <p:sp>
            <p:nvSpPr>
              <p:cNvPr id="147" name="Rectangle 533"/>
              <p:cNvSpPr>
                <a:spLocks noChangeArrowheads="1"/>
              </p:cNvSpPr>
              <p:nvPr/>
            </p:nvSpPr>
            <p:spPr bwMode="auto">
              <a:xfrm>
                <a:off x="813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48" name="Rectangle 532"/>
              <p:cNvSpPr>
                <a:spLocks noChangeArrowheads="1"/>
              </p:cNvSpPr>
              <p:nvPr/>
            </p:nvSpPr>
            <p:spPr bwMode="auto">
              <a:xfrm>
                <a:off x="568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49" name="Line 531"/>
              <p:cNvSpPr>
                <a:spLocks noChangeShapeType="1"/>
              </p:cNvSpPr>
              <p:nvPr/>
            </p:nvSpPr>
            <p:spPr bwMode="auto">
              <a:xfrm flipV="1">
                <a:off x="815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0" name="Line 530"/>
              <p:cNvSpPr>
                <a:spLocks noChangeShapeType="1"/>
              </p:cNvSpPr>
              <p:nvPr/>
            </p:nvSpPr>
            <p:spPr bwMode="auto">
              <a:xfrm>
                <a:off x="815" y="373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1" name="Line 529"/>
              <p:cNvSpPr>
                <a:spLocks noChangeShapeType="1"/>
              </p:cNvSpPr>
              <p:nvPr/>
            </p:nvSpPr>
            <p:spPr bwMode="auto">
              <a:xfrm flipH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2" name="Line 528"/>
              <p:cNvSpPr>
                <a:spLocks noChangeShapeType="1"/>
              </p:cNvSpPr>
              <p:nvPr/>
            </p:nvSpPr>
            <p:spPr bwMode="auto">
              <a:xfrm flipH="1">
                <a:off x="805" y="363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3" name="Line 527"/>
              <p:cNvSpPr>
                <a:spLocks noChangeShapeType="1"/>
              </p:cNvSpPr>
              <p:nvPr/>
            </p:nvSpPr>
            <p:spPr bwMode="auto">
              <a:xfrm flipH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4" name="Line 526"/>
              <p:cNvSpPr>
                <a:spLocks noChangeShapeType="1"/>
              </p:cNvSpPr>
              <p:nvPr/>
            </p:nvSpPr>
            <p:spPr bwMode="auto">
              <a:xfrm flipH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5" name="Line 525"/>
              <p:cNvSpPr>
                <a:spLocks noChangeShapeType="1"/>
              </p:cNvSpPr>
              <p:nvPr/>
            </p:nvSpPr>
            <p:spPr bwMode="auto">
              <a:xfrm flipH="1">
                <a:off x="805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6" name="Line 524"/>
              <p:cNvSpPr>
                <a:spLocks noChangeShapeType="1"/>
              </p:cNvSpPr>
              <p:nvPr/>
            </p:nvSpPr>
            <p:spPr bwMode="auto">
              <a:xfrm flipH="1">
                <a:off x="551" y="373"/>
                <a:ext cx="264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7" name="Line 523"/>
              <p:cNvSpPr>
                <a:spLocks noChangeShapeType="1"/>
              </p:cNvSpPr>
              <p:nvPr/>
            </p:nvSpPr>
            <p:spPr bwMode="auto">
              <a:xfrm flipV="1">
                <a:off x="560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8" name="Line 522"/>
              <p:cNvSpPr>
                <a:spLocks noChangeShapeType="1"/>
              </p:cNvSpPr>
              <p:nvPr/>
            </p:nvSpPr>
            <p:spPr bwMode="auto">
              <a:xfrm flipV="1">
                <a:off x="560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59" name="Line 521"/>
              <p:cNvSpPr>
                <a:spLocks noChangeShapeType="1"/>
              </p:cNvSpPr>
              <p:nvPr/>
            </p:nvSpPr>
            <p:spPr bwMode="auto">
              <a:xfrm flipV="1">
                <a:off x="560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0" name="Line 520"/>
              <p:cNvSpPr>
                <a:spLocks noChangeShapeType="1"/>
              </p:cNvSpPr>
              <p:nvPr/>
            </p:nvSpPr>
            <p:spPr bwMode="auto">
              <a:xfrm flipV="1">
                <a:off x="560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1" name="Line 519"/>
              <p:cNvSpPr>
                <a:spLocks noChangeShapeType="1"/>
              </p:cNvSpPr>
              <p:nvPr/>
            </p:nvSpPr>
            <p:spPr bwMode="auto">
              <a:xfrm flipV="1">
                <a:off x="560" y="363"/>
                <a:ext cx="20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2" name="Line 518"/>
              <p:cNvSpPr>
                <a:spLocks noChangeShapeType="1"/>
              </p:cNvSpPr>
              <p:nvPr/>
            </p:nvSpPr>
            <p:spPr bwMode="auto">
              <a:xfrm flipV="1">
                <a:off x="570" y="353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3" name="Rectangle 517"/>
              <p:cNvSpPr>
                <a:spLocks noChangeArrowheads="1"/>
              </p:cNvSpPr>
              <p:nvPr/>
            </p:nvSpPr>
            <p:spPr bwMode="auto">
              <a:xfrm>
                <a:off x="568" y="3152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4" name="Rectangle 516"/>
              <p:cNvSpPr>
                <a:spLocks noChangeArrowheads="1"/>
              </p:cNvSpPr>
              <p:nvPr/>
            </p:nvSpPr>
            <p:spPr bwMode="auto">
              <a:xfrm>
                <a:off x="568" y="2909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5" name="Line 515"/>
              <p:cNvSpPr>
                <a:spLocks noChangeShapeType="1"/>
              </p:cNvSpPr>
              <p:nvPr/>
            </p:nvSpPr>
            <p:spPr bwMode="auto">
              <a:xfrm flipH="1">
                <a:off x="355" y="3154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6" name="Line 514"/>
              <p:cNvSpPr>
                <a:spLocks noChangeShapeType="1"/>
              </p:cNvSpPr>
              <p:nvPr/>
            </p:nvSpPr>
            <p:spPr bwMode="auto">
              <a:xfrm>
                <a:off x="375" y="3154"/>
                <a:ext cx="1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7" name="Line 513"/>
              <p:cNvSpPr>
                <a:spLocks noChangeShapeType="1"/>
              </p:cNvSpPr>
              <p:nvPr/>
            </p:nvSpPr>
            <p:spPr bwMode="auto">
              <a:xfrm flipH="1" flipV="1">
                <a:off x="365" y="3144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8" name="Line 512"/>
              <p:cNvSpPr>
                <a:spLocks noChangeShapeType="1"/>
              </p:cNvSpPr>
              <p:nvPr/>
            </p:nvSpPr>
            <p:spPr bwMode="auto">
              <a:xfrm flipH="1" flipV="1">
                <a:off x="365" y="3144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9" name="Line 511"/>
              <p:cNvSpPr>
                <a:spLocks noChangeShapeType="1"/>
              </p:cNvSpPr>
              <p:nvPr/>
            </p:nvSpPr>
            <p:spPr bwMode="auto">
              <a:xfrm flipH="1" flipV="1">
                <a:off x="365" y="3146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0" name="Line 510"/>
              <p:cNvSpPr>
                <a:spLocks noChangeShapeType="1"/>
              </p:cNvSpPr>
              <p:nvPr/>
            </p:nvSpPr>
            <p:spPr bwMode="auto">
              <a:xfrm flipH="1" flipV="1">
                <a:off x="365" y="3144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1" name="Line 509"/>
              <p:cNvSpPr>
                <a:spLocks noChangeShapeType="1"/>
              </p:cNvSpPr>
              <p:nvPr/>
            </p:nvSpPr>
            <p:spPr bwMode="auto">
              <a:xfrm flipH="1" flipV="1">
                <a:off x="365" y="3146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2" name="Line 508"/>
              <p:cNvSpPr>
                <a:spLocks noChangeShapeType="1"/>
              </p:cNvSpPr>
              <p:nvPr/>
            </p:nvSpPr>
            <p:spPr bwMode="auto">
              <a:xfrm flipV="1">
                <a:off x="375" y="2892"/>
                <a:ext cx="1" cy="262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3" name="Line 507"/>
              <p:cNvSpPr>
                <a:spLocks noChangeShapeType="1"/>
              </p:cNvSpPr>
              <p:nvPr/>
            </p:nvSpPr>
            <p:spPr bwMode="auto">
              <a:xfrm>
                <a:off x="365" y="2901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4" name="Line 506"/>
              <p:cNvSpPr>
                <a:spLocks noChangeShapeType="1"/>
              </p:cNvSpPr>
              <p:nvPr/>
            </p:nvSpPr>
            <p:spPr bwMode="auto">
              <a:xfrm>
                <a:off x="365" y="2901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5" name="Line 505"/>
              <p:cNvSpPr>
                <a:spLocks noChangeShapeType="1"/>
              </p:cNvSpPr>
              <p:nvPr/>
            </p:nvSpPr>
            <p:spPr bwMode="auto">
              <a:xfrm>
                <a:off x="365" y="2901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6" name="Line 504"/>
              <p:cNvSpPr>
                <a:spLocks noChangeShapeType="1"/>
              </p:cNvSpPr>
              <p:nvPr/>
            </p:nvSpPr>
            <p:spPr bwMode="auto">
              <a:xfrm>
                <a:off x="365" y="2901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7" name="Line 503"/>
              <p:cNvSpPr>
                <a:spLocks noChangeShapeType="1"/>
              </p:cNvSpPr>
              <p:nvPr/>
            </p:nvSpPr>
            <p:spPr bwMode="auto">
              <a:xfrm>
                <a:off x="365" y="2901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8" name="Line 502"/>
              <p:cNvSpPr>
                <a:spLocks noChangeShapeType="1"/>
              </p:cNvSpPr>
              <p:nvPr/>
            </p:nvSpPr>
            <p:spPr bwMode="auto">
              <a:xfrm flipH="1">
                <a:off x="355" y="2911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79" name="Rectangle 501"/>
              <p:cNvSpPr>
                <a:spLocks noChangeArrowheads="1"/>
              </p:cNvSpPr>
              <p:nvPr/>
            </p:nvSpPr>
            <p:spPr bwMode="auto">
              <a:xfrm>
                <a:off x="568" y="2909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0" name="Rectangle 500"/>
              <p:cNvSpPr>
                <a:spLocks noChangeArrowheads="1"/>
              </p:cNvSpPr>
              <p:nvPr/>
            </p:nvSpPr>
            <p:spPr bwMode="auto">
              <a:xfrm>
                <a:off x="568" y="2371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1" name="Line 499"/>
              <p:cNvSpPr>
                <a:spLocks noChangeShapeType="1"/>
              </p:cNvSpPr>
              <p:nvPr/>
            </p:nvSpPr>
            <p:spPr bwMode="auto">
              <a:xfrm flipH="1">
                <a:off x="355" y="2911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2" name="Line 498"/>
              <p:cNvSpPr>
                <a:spLocks noChangeShapeType="1"/>
              </p:cNvSpPr>
              <p:nvPr/>
            </p:nvSpPr>
            <p:spPr bwMode="auto">
              <a:xfrm>
                <a:off x="375" y="2911"/>
                <a:ext cx="1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3" name="Line 497"/>
              <p:cNvSpPr>
                <a:spLocks noChangeShapeType="1"/>
              </p:cNvSpPr>
              <p:nvPr/>
            </p:nvSpPr>
            <p:spPr bwMode="auto">
              <a:xfrm flipH="1" flipV="1">
                <a:off x="365" y="2901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4" name="Line 496"/>
              <p:cNvSpPr>
                <a:spLocks noChangeShapeType="1"/>
              </p:cNvSpPr>
              <p:nvPr/>
            </p:nvSpPr>
            <p:spPr bwMode="auto">
              <a:xfrm flipH="1" flipV="1">
                <a:off x="365" y="2901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" name="Line 495"/>
              <p:cNvSpPr>
                <a:spLocks noChangeShapeType="1"/>
              </p:cNvSpPr>
              <p:nvPr/>
            </p:nvSpPr>
            <p:spPr bwMode="auto">
              <a:xfrm flipH="1" flipV="1">
                <a:off x="365" y="2901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6" name="Line 494"/>
              <p:cNvSpPr>
                <a:spLocks noChangeShapeType="1"/>
              </p:cNvSpPr>
              <p:nvPr/>
            </p:nvSpPr>
            <p:spPr bwMode="auto">
              <a:xfrm flipH="1" flipV="1">
                <a:off x="365" y="2901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7" name="Line 493"/>
              <p:cNvSpPr>
                <a:spLocks noChangeShapeType="1"/>
              </p:cNvSpPr>
              <p:nvPr/>
            </p:nvSpPr>
            <p:spPr bwMode="auto">
              <a:xfrm flipH="1" flipV="1">
                <a:off x="365" y="2901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8" name="Line 492"/>
              <p:cNvSpPr>
                <a:spLocks noChangeShapeType="1"/>
              </p:cNvSpPr>
              <p:nvPr/>
            </p:nvSpPr>
            <p:spPr bwMode="auto">
              <a:xfrm flipV="1">
                <a:off x="375" y="2353"/>
                <a:ext cx="1" cy="55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9" name="Line 491"/>
              <p:cNvSpPr>
                <a:spLocks noChangeShapeType="1"/>
              </p:cNvSpPr>
              <p:nvPr/>
            </p:nvSpPr>
            <p:spPr bwMode="auto">
              <a:xfrm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0" name="Line 490"/>
              <p:cNvSpPr>
                <a:spLocks noChangeShapeType="1"/>
              </p:cNvSpPr>
              <p:nvPr/>
            </p:nvSpPr>
            <p:spPr bwMode="auto">
              <a:xfrm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1" name="Line 489"/>
              <p:cNvSpPr>
                <a:spLocks noChangeShapeType="1"/>
              </p:cNvSpPr>
              <p:nvPr/>
            </p:nvSpPr>
            <p:spPr bwMode="auto">
              <a:xfrm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2" name="Line 488"/>
              <p:cNvSpPr>
                <a:spLocks noChangeShapeType="1"/>
              </p:cNvSpPr>
              <p:nvPr/>
            </p:nvSpPr>
            <p:spPr bwMode="auto">
              <a:xfrm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3" name="Line 487"/>
              <p:cNvSpPr>
                <a:spLocks noChangeShapeType="1"/>
              </p:cNvSpPr>
              <p:nvPr/>
            </p:nvSpPr>
            <p:spPr bwMode="auto">
              <a:xfrm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4" name="Line 486"/>
              <p:cNvSpPr>
                <a:spLocks noChangeShapeType="1"/>
              </p:cNvSpPr>
              <p:nvPr/>
            </p:nvSpPr>
            <p:spPr bwMode="auto">
              <a:xfrm flipH="1">
                <a:off x="355" y="2373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5" name="Rectangle 485"/>
              <p:cNvSpPr>
                <a:spLocks noChangeArrowheads="1"/>
              </p:cNvSpPr>
              <p:nvPr/>
            </p:nvSpPr>
            <p:spPr bwMode="auto">
              <a:xfrm>
                <a:off x="568" y="2371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" name="Rectangle 484"/>
              <p:cNvSpPr>
                <a:spLocks noChangeArrowheads="1"/>
              </p:cNvSpPr>
              <p:nvPr/>
            </p:nvSpPr>
            <p:spPr bwMode="auto">
              <a:xfrm>
                <a:off x="568" y="2127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7" name="Line 483"/>
              <p:cNvSpPr>
                <a:spLocks noChangeShapeType="1"/>
              </p:cNvSpPr>
              <p:nvPr/>
            </p:nvSpPr>
            <p:spPr bwMode="auto">
              <a:xfrm flipH="1">
                <a:off x="355" y="2373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8" name="Line 482"/>
              <p:cNvSpPr>
                <a:spLocks noChangeShapeType="1"/>
              </p:cNvSpPr>
              <p:nvPr/>
            </p:nvSpPr>
            <p:spPr bwMode="auto">
              <a:xfrm>
                <a:off x="375" y="2373"/>
                <a:ext cx="1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9" name="Line 481"/>
              <p:cNvSpPr>
                <a:spLocks noChangeShapeType="1"/>
              </p:cNvSpPr>
              <p:nvPr/>
            </p:nvSpPr>
            <p:spPr bwMode="auto">
              <a:xfrm flipH="1" flipV="1"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0" name="Line 480"/>
              <p:cNvSpPr>
                <a:spLocks noChangeShapeType="1"/>
              </p:cNvSpPr>
              <p:nvPr/>
            </p:nvSpPr>
            <p:spPr bwMode="auto">
              <a:xfrm flipH="1" flipV="1"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1" name="Line 479"/>
              <p:cNvSpPr>
                <a:spLocks noChangeShapeType="1"/>
              </p:cNvSpPr>
              <p:nvPr/>
            </p:nvSpPr>
            <p:spPr bwMode="auto">
              <a:xfrm flipH="1" flipV="1"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2" name="Line 478"/>
              <p:cNvSpPr>
                <a:spLocks noChangeShapeType="1"/>
              </p:cNvSpPr>
              <p:nvPr/>
            </p:nvSpPr>
            <p:spPr bwMode="auto">
              <a:xfrm flipH="1" flipV="1"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3" name="Line 477"/>
              <p:cNvSpPr>
                <a:spLocks noChangeShapeType="1"/>
              </p:cNvSpPr>
              <p:nvPr/>
            </p:nvSpPr>
            <p:spPr bwMode="auto">
              <a:xfrm flipH="1" flipV="1">
                <a:off x="365" y="2363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4" name="Line 476"/>
              <p:cNvSpPr>
                <a:spLocks noChangeShapeType="1"/>
              </p:cNvSpPr>
              <p:nvPr/>
            </p:nvSpPr>
            <p:spPr bwMode="auto">
              <a:xfrm flipV="1">
                <a:off x="375" y="2109"/>
                <a:ext cx="1" cy="264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5" name="Line 475"/>
              <p:cNvSpPr>
                <a:spLocks noChangeShapeType="1"/>
              </p:cNvSpPr>
              <p:nvPr/>
            </p:nvSpPr>
            <p:spPr bwMode="auto">
              <a:xfrm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6" name="Line 474"/>
              <p:cNvSpPr>
                <a:spLocks noChangeShapeType="1"/>
              </p:cNvSpPr>
              <p:nvPr/>
            </p:nvSpPr>
            <p:spPr bwMode="auto">
              <a:xfrm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7" name="Line 473"/>
              <p:cNvSpPr>
                <a:spLocks noChangeShapeType="1"/>
              </p:cNvSpPr>
              <p:nvPr/>
            </p:nvSpPr>
            <p:spPr bwMode="auto">
              <a:xfrm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8" name="Line 472"/>
              <p:cNvSpPr>
                <a:spLocks noChangeShapeType="1"/>
              </p:cNvSpPr>
              <p:nvPr/>
            </p:nvSpPr>
            <p:spPr bwMode="auto">
              <a:xfrm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9" name="Line 471"/>
              <p:cNvSpPr>
                <a:spLocks noChangeShapeType="1"/>
              </p:cNvSpPr>
              <p:nvPr/>
            </p:nvSpPr>
            <p:spPr bwMode="auto">
              <a:xfrm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0" name="Line 470"/>
              <p:cNvSpPr>
                <a:spLocks noChangeShapeType="1"/>
              </p:cNvSpPr>
              <p:nvPr/>
            </p:nvSpPr>
            <p:spPr bwMode="auto">
              <a:xfrm flipH="1">
                <a:off x="355" y="2129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1" name="Rectangle 469"/>
              <p:cNvSpPr>
                <a:spLocks noChangeArrowheads="1"/>
              </p:cNvSpPr>
              <p:nvPr/>
            </p:nvSpPr>
            <p:spPr bwMode="auto">
              <a:xfrm>
                <a:off x="568" y="2127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2" name="Rectangle 468"/>
              <p:cNvSpPr>
                <a:spLocks noChangeArrowheads="1"/>
              </p:cNvSpPr>
              <p:nvPr/>
            </p:nvSpPr>
            <p:spPr bwMode="auto">
              <a:xfrm>
                <a:off x="568" y="1591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3" name="Line 467"/>
              <p:cNvSpPr>
                <a:spLocks noChangeShapeType="1"/>
              </p:cNvSpPr>
              <p:nvPr/>
            </p:nvSpPr>
            <p:spPr bwMode="auto">
              <a:xfrm flipH="1">
                <a:off x="355" y="2129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4" name="Line 466"/>
              <p:cNvSpPr>
                <a:spLocks noChangeShapeType="1"/>
              </p:cNvSpPr>
              <p:nvPr/>
            </p:nvSpPr>
            <p:spPr bwMode="auto">
              <a:xfrm>
                <a:off x="375" y="2129"/>
                <a:ext cx="1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5" name="Line 465"/>
              <p:cNvSpPr>
                <a:spLocks noChangeShapeType="1"/>
              </p:cNvSpPr>
              <p:nvPr/>
            </p:nvSpPr>
            <p:spPr bwMode="auto">
              <a:xfrm flipH="1" flipV="1"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" name="Line 464"/>
              <p:cNvSpPr>
                <a:spLocks noChangeShapeType="1"/>
              </p:cNvSpPr>
              <p:nvPr/>
            </p:nvSpPr>
            <p:spPr bwMode="auto">
              <a:xfrm flipH="1" flipV="1"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" name="Line 463"/>
              <p:cNvSpPr>
                <a:spLocks noChangeShapeType="1"/>
              </p:cNvSpPr>
              <p:nvPr/>
            </p:nvSpPr>
            <p:spPr bwMode="auto">
              <a:xfrm flipH="1" flipV="1"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8" name="Line 462"/>
              <p:cNvSpPr>
                <a:spLocks noChangeShapeType="1"/>
              </p:cNvSpPr>
              <p:nvPr/>
            </p:nvSpPr>
            <p:spPr bwMode="auto">
              <a:xfrm flipH="1" flipV="1"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9" name="Line 461"/>
              <p:cNvSpPr>
                <a:spLocks noChangeShapeType="1"/>
              </p:cNvSpPr>
              <p:nvPr/>
            </p:nvSpPr>
            <p:spPr bwMode="auto">
              <a:xfrm flipH="1" flipV="1">
                <a:off x="365" y="2119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0" name="Line 460"/>
              <p:cNvSpPr>
                <a:spLocks noChangeShapeType="1"/>
              </p:cNvSpPr>
              <p:nvPr/>
            </p:nvSpPr>
            <p:spPr bwMode="auto">
              <a:xfrm flipV="1">
                <a:off x="375" y="1573"/>
                <a:ext cx="1" cy="55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1" name="Line 459"/>
              <p:cNvSpPr>
                <a:spLocks noChangeShapeType="1"/>
              </p:cNvSpPr>
              <p:nvPr/>
            </p:nvSpPr>
            <p:spPr bwMode="auto">
              <a:xfrm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2" name="Line 458"/>
              <p:cNvSpPr>
                <a:spLocks noChangeShapeType="1"/>
              </p:cNvSpPr>
              <p:nvPr/>
            </p:nvSpPr>
            <p:spPr bwMode="auto">
              <a:xfrm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3" name="Line 457"/>
              <p:cNvSpPr>
                <a:spLocks noChangeShapeType="1"/>
              </p:cNvSpPr>
              <p:nvPr/>
            </p:nvSpPr>
            <p:spPr bwMode="auto">
              <a:xfrm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4" name="Line 456"/>
              <p:cNvSpPr>
                <a:spLocks noChangeShapeType="1"/>
              </p:cNvSpPr>
              <p:nvPr/>
            </p:nvSpPr>
            <p:spPr bwMode="auto">
              <a:xfrm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5" name="Line 455"/>
              <p:cNvSpPr>
                <a:spLocks noChangeShapeType="1"/>
              </p:cNvSpPr>
              <p:nvPr/>
            </p:nvSpPr>
            <p:spPr bwMode="auto">
              <a:xfrm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6" name="Line 454"/>
              <p:cNvSpPr>
                <a:spLocks noChangeShapeType="1"/>
              </p:cNvSpPr>
              <p:nvPr/>
            </p:nvSpPr>
            <p:spPr bwMode="auto">
              <a:xfrm flipH="1">
                <a:off x="355" y="1593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7" name="Rectangle 453"/>
              <p:cNvSpPr>
                <a:spLocks noChangeArrowheads="1"/>
              </p:cNvSpPr>
              <p:nvPr/>
            </p:nvSpPr>
            <p:spPr bwMode="auto">
              <a:xfrm>
                <a:off x="568" y="1591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8" name="Rectangle 452"/>
              <p:cNvSpPr>
                <a:spLocks noChangeArrowheads="1"/>
              </p:cNvSpPr>
              <p:nvPr/>
            </p:nvSpPr>
            <p:spPr bwMode="auto">
              <a:xfrm>
                <a:off x="568" y="134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29" name="Line 451"/>
              <p:cNvSpPr>
                <a:spLocks noChangeShapeType="1"/>
              </p:cNvSpPr>
              <p:nvPr/>
            </p:nvSpPr>
            <p:spPr bwMode="auto">
              <a:xfrm flipH="1">
                <a:off x="355" y="1593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0" name="Line 450"/>
              <p:cNvSpPr>
                <a:spLocks noChangeShapeType="1"/>
              </p:cNvSpPr>
              <p:nvPr/>
            </p:nvSpPr>
            <p:spPr bwMode="auto">
              <a:xfrm>
                <a:off x="375" y="1593"/>
                <a:ext cx="1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1" name="Line 449"/>
              <p:cNvSpPr>
                <a:spLocks noChangeShapeType="1"/>
              </p:cNvSpPr>
              <p:nvPr/>
            </p:nvSpPr>
            <p:spPr bwMode="auto">
              <a:xfrm flipH="1" flipV="1"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2" name="Line 448"/>
              <p:cNvSpPr>
                <a:spLocks noChangeShapeType="1"/>
              </p:cNvSpPr>
              <p:nvPr/>
            </p:nvSpPr>
            <p:spPr bwMode="auto">
              <a:xfrm flipH="1" flipV="1"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3" name="Line 447"/>
              <p:cNvSpPr>
                <a:spLocks noChangeShapeType="1"/>
              </p:cNvSpPr>
              <p:nvPr/>
            </p:nvSpPr>
            <p:spPr bwMode="auto">
              <a:xfrm flipH="1" flipV="1"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4" name="Line 446"/>
              <p:cNvSpPr>
                <a:spLocks noChangeShapeType="1"/>
              </p:cNvSpPr>
              <p:nvPr/>
            </p:nvSpPr>
            <p:spPr bwMode="auto">
              <a:xfrm flipH="1" flipV="1"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5" name="Line 445"/>
              <p:cNvSpPr>
                <a:spLocks noChangeShapeType="1"/>
              </p:cNvSpPr>
              <p:nvPr/>
            </p:nvSpPr>
            <p:spPr bwMode="auto">
              <a:xfrm flipH="1" flipV="1">
                <a:off x="365" y="1583"/>
                <a:ext cx="20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6" name="Line 444"/>
              <p:cNvSpPr>
                <a:spLocks noChangeShapeType="1"/>
              </p:cNvSpPr>
              <p:nvPr/>
            </p:nvSpPr>
            <p:spPr bwMode="auto">
              <a:xfrm flipV="1">
                <a:off x="375" y="1329"/>
                <a:ext cx="1" cy="264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7" name="Line 443"/>
              <p:cNvSpPr>
                <a:spLocks noChangeShapeType="1"/>
              </p:cNvSpPr>
              <p:nvPr/>
            </p:nvSpPr>
            <p:spPr bwMode="auto">
              <a:xfrm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8" name="Line 442"/>
              <p:cNvSpPr>
                <a:spLocks noChangeShapeType="1"/>
              </p:cNvSpPr>
              <p:nvPr/>
            </p:nvSpPr>
            <p:spPr bwMode="auto">
              <a:xfrm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39" name="Line 441"/>
              <p:cNvSpPr>
                <a:spLocks noChangeShapeType="1"/>
              </p:cNvSpPr>
              <p:nvPr/>
            </p:nvSpPr>
            <p:spPr bwMode="auto">
              <a:xfrm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0" name="Line 440"/>
              <p:cNvSpPr>
                <a:spLocks noChangeShapeType="1"/>
              </p:cNvSpPr>
              <p:nvPr/>
            </p:nvSpPr>
            <p:spPr bwMode="auto">
              <a:xfrm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1" name="Line 439"/>
              <p:cNvSpPr>
                <a:spLocks noChangeShapeType="1"/>
              </p:cNvSpPr>
              <p:nvPr/>
            </p:nvSpPr>
            <p:spPr bwMode="auto">
              <a:xfrm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2" name="Line 438"/>
              <p:cNvSpPr>
                <a:spLocks noChangeShapeType="1"/>
              </p:cNvSpPr>
              <p:nvPr/>
            </p:nvSpPr>
            <p:spPr bwMode="auto">
              <a:xfrm flipH="1">
                <a:off x="355" y="1348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3" name="Rectangle 437"/>
              <p:cNvSpPr>
                <a:spLocks noChangeArrowheads="1"/>
              </p:cNvSpPr>
              <p:nvPr/>
            </p:nvSpPr>
            <p:spPr bwMode="auto">
              <a:xfrm>
                <a:off x="568" y="134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4" name="Rectangle 436"/>
              <p:cNvSpPr>
                <a:spLocks noChangeArrowheads="1"/>
              </p:cNvSpPr>
              <p:nvPr/>
            </p:nvSpPr>
            <p:spPr bwMode="auto">
              <a:xfrm>
                <a:off x="568" y="808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5" name="Line 435"/>
              <p:cNvSpPr>
                <a:spLocks noChangeShapeType="1"/>
              </p:cNvSpPr>
              <p:nvPr/>
            </p:nvSpPr>
            <p:spPr bwMode="auto">
              <a:xfrm flipH="1">
                <a:off x="355" y="1348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6" name="Line 434"/>
              <p:cNvSpPr>
                <a:spLocks noChangeShapeType="1"/>
              </p:cNvSpPr>
              <p:nvPr/>
            </p:nvSpPr>
            <p:spPr bwMode="auto">
              <a:xfrm>
                <a:off x="375" y="1348"/>
                <a:ext cx="1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7" name="Line 433"/>
              <p:cNvSpPr>
                <a:spLocks noChangeShapeType="1"/>
              </p:cNvSpPr>
              <p:nvPr/>
            </p:nvSpPr>
            <p:spPr bwMode="auto">
              <a:xfrm flipH="1" flipV="1"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8" name="Line 432"/>
              <p:cNvSpPr>
                <a:spLocks noChangeShapeType="1"/>
              </p:cNvSpPr>
              <p:nvPr/>
            </p:nvSpPr>
            <p:spPr bwMode="auto">
              <a:xfrm flipH="1" flipV="1"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9" name="Line 431"/>
              <p:cNvSpPr>
                <a:spLocks noChangeShapeType="1"/>
              </p:cNvSpPr>
              <p:nvPr/>
            </p:nvSpPr>
            <p:spPr bwMode="auto">
              <a:xfrm flipH="1" flipV="1"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0" name="Line 430"/>
              <p:cNvSpPr>
                <a:spLocks noChangeShapeType="1"/>
              </p:cNvSpPr>
              <p:nvPr/>
            </p:nvSpPr>
            <p:spPr bwMode="auto">
              <a:xfrm flipH="1" flipV="1"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1" name="Line 429"/>
              <p:cNvSpPr>
                <a:spLocks noChangeShapeType="1"/>
              </p:cNvSpPr>
              <p:nvPr/>
            </p:nvSpPr>
            <p:spPr bwMode="auto">
              <a:xfrm flipH="1" flipV="1">
                <a:off x="365" y="133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2" name="Line 428"/>
              <p:cNvSpPr>
                <a:spLocks noChangeShapeType="1"/>
              </p:cNvSpPr>
              <p:nvPr/>
            </p:nvSpPr>
            <p:spPr bwMode="auto">
              <a:xfrm flipV="1">
                <a:off x="375" y="792"/>
                <a:ext cx="1" cy="55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3" name="Line 427"/>
              <p:cNvSpPr>
                <a:spLocks noChangeShapeType="1"/>
              </p:cNvSpPr>
              <p:nvPr/>
            </p:nvSpPr>
            <p:spPr bwMode="auto">
              <a:xfrm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4" name="Line 426"/>
              <p:cNvSpPr>
                <a:spLocks noChangeShapeType="1"/>
              </p:cNvSpPr>
              <p:nvPr/>
            </p:nvSpPr>
            <p:spPr bwMode="auto">
              <a:xfrm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5" name="Line 425"/>
              <p:cNvSpPr>
                <a:spLocks noChangeShapeType="1"/>
              </p:cNvSpPr>
              <p:nvPr/>
            </p:nvSpPr>
            <p:spPr bwMode="auto">
              <a:xfrm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6" name="Line 424"/>
              <p:cNvSpPr>
                <a:spLocks noChangeShapeType="1"/>
              </p:cNvSpPr>
              <p:nvPr/>
            </p:nvSpPr>
            <p:spPr bwMode="auto">
              <a:xfrm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7" name="Line 423"/>
              <p:cNvSpPr>
                <a:spLocks noChangeShapeType="1"/>
              </p:cNvSpPr>
              <p:nvPr/>
            </p:nvSpPr>
            <p:spPr bwMode="auto">
              <a:xfrm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8" name="Line 422"/>
              <p:cNvSpPr>
                <a:spLocks noChangeShapeType="1"/>
              </p:cNvSpPr>
              <p:nvPr/>
            </p:nvSpPr>
            <p:spPr bwMode="auto">
              <a:xfrm flipH="1">
                <a:off x="355" y="810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9" name="Rectangle 421"/>
              <p:cNvSpPr>
                <a:spLocks noChangeArrowheads="1"/>
              </p:cNvSpPr>
              <p:nvPr/>
            </p:nvSpPr>
            <p:spPr bwMode="auto">
              <a:xfrm>
                <a:off x="568" y="808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0" name="Rectangle 420"/>
              <p:cNvSpPr>
                <a:spLocks noChangeArrowheads="1"/>
              </p:cNvSpPr>
              <p:nvPr/>
            </p:nvSpPr>
            <p:spPr bwMode="auto">
              <a:xfrm>
                <a:off x="568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1" name="Line 419"/>
              <p:cNvSpPr>
                <a:spLocks noChangeShapeType="1"/>
              </p:cNvSpPr>
              <p:nvPr/>
            </p:nvSpPr>
            <p:spPr bwMode="auto">
              <a:xfrm flipH="1">
                <a:off x="355" y="810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2" name="Line 418"/>
              <p:cNvSpPr>
                <a:spLocks noChangeShapeType="1"/>
              </p:cNvSpPr>
              <p:nvPr/>
            </p:nvSpPr>
            <p:spPr bwMode="auto">
              <a:xfrm>
                <a:off x="375" y="810"/>
                <a:ext cx="1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3" name="Line 417"/>
              <p:cNvSpPr>
                <a:spLocks noChangeShapeType="1"/>
              </p:cNvSpPr>
              <p:nvPr/>
            </p:nvSpPr>
            <p:spPr bwMode="auto">
              <a:xfrm flipH="1" flipV="1"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4" name="Line 416"/>
              <p:cNvSpPr>
                <a:spLocks noChangeShapeType="1"/>
              </p:cNvSpPr>
              <p:nvPr/>
            </p:nvSpPr>
            <p:spPr bwMode="auto">
              <a:xfrm flipH="1" flipV="1"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5" name="Line 415"/>
              <p:cNvSpPr>
                <a:spLocks noChangeShapeType="1"/>
              </p:cNvSpPr>
              <p:nvPr/>
            </p:nvSpPr>
            <p:spPr bwMode="auto">
              <a:xfrm flipH="1" flipV="1"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6" name="Line 414"/>
              <p:cNvSpPr>
                <a:spLocks noChangeShapeType="1"/>
              </p:cNvSpPr>
              <p:nvPr/>
            </p:nvSpPr>
            <p:spPr bwMode="auto">
              <a:xfrm flipH="1" flipV="1"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7" name="Line 413"/>
              <p:cNvSpPr>
                <a:spLocks noChangeShapeType="1"/>
              </p:cNvSpPr>
              <p:nvPr/>
            </p:nvSpPr>
            <p:spPr bwMode="auto">
              <a:xfrm flipH="1" flipV="1">
                <a:off x="365" y="802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8" name="Line 412"/>
              <p:cNvSpPr>
                <a:spLocks noChangeShapeType="1"/>
              </p:cNvSpPr>
              <p:nvPr/>
            </p:nvSpPr>
            <p:spPr bwMode="auto">
              <a:xfrm flipV="1">
                <a:off x="375" y="548"/>
                <a:ext cx="1" cy="262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9" name="Line 411"/>
              <p:cNvSpPr>
                <a:spLocks noChangeShapeType="1"/>
              </p:cNvSpPr>
              <p:nvPr/>
            </p:nvSpPr>
            <p:spPr bwMode="auto">
              <a:xfrm>
                <a:off x="365" y="55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0" name="Line 410"/>
              <p:cNvSpPr>
                <a:spLocks noChangeShapeType="1"/>
              </p:cNvSpPr>
              <p:nvPr/>
            </p:nvSpPr>
            <p:spPr bwMode="auto">
              <a:xfrm>
                <a:off x="365" y="55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1" name="Line 409"/>
              <p:cNvSpPr>
                <a:spLocks noChangeShapeType="1"/>
              </p:cNvSpPr>
              <p:nvPr/>
            </p:nvSpPr>
            <p:spPr bwMode="auto">
              <a:xfrm>
                <a:off x="365" y="558"/>
                <a:ext cx="20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2" name="Line 408"/>
              <p:cNvSpPr>
                <a:spLocks noChangeShapeType="1"/>
              </p:cNvSpPr>
              <p:nvPr/>
            </p:nvSpPr>
            <p:spPr bwMode="auto">
              <a:xfrm>
                <a:off x="365" y="55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3" name="Line 407"/>
              <p:cNvSpPr>
                <a:spLocks noChangeShapeType="1"/>
              </p:cNvSpPr>
              <p:nvPr/>
            </p:nvSpPr>
            <p:spPr bwMode="auto">
              <a:xfrm>
                <a:off x="365" y="558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4" name="Line 406"/>
              <p:cNvSpPr>
                <a:spLocks noChangeShapeType="1"/>
              </p:cNvSpPr>
              <p:nvPr/>
            </p:nvSpPr>
            <p:spPr bwMode="auto">
              <a:xfrm flipH="1">
                <a:off x="355" y="568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5" name="Rectangle 405"/>
              <p:cNvSpPr>
                <a:spLocks noChangeArrowheads="1"/>
              </p:cNvSpPr>
              <p:nvPr/>
            </p:nvSpPr>
            <p:spPr bwMode="auto">
              <a:xfrm>
                <a:off x="568" y="3152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6" name="Rectangle 404"/>
              <p:cNvSpPr>
                <a:spLocks noChangeArrowheads="1"/>
              </p:cNvSpPr>
              <p:nvPr/>
            </p:nvSpPr>
            <p:spPr bwMode="auto">
              <a:xfrm>
                <a:off x="568" y="566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7" name="Line 403"/>
              <p:cNvSpPr>
                <a:spLocks noChangeShapeType="1"/>
              </p:cNvSpPr>
              <p:nvPr/>
            </p:nvSpPr>
            <p:spPr bwMode="auto">
              <a:xfrm flipH="1">
                <a:off x="160" y="3154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8" name="Line 402"/>
              <p:cNvSpPr>
                <a:spLocks noChangeShapeType="1"/>
              </p:cNvSpPr>
              <p:nvPr/>
            </p:nvSpPr>
            <p:spPr bwMode="auto">
              <a:xfrm>
                <a:off x="180" y="3154"/>
                <a:ext cx="1" cy="19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9" name="Line 401"/>
              <p:cNvSpPr>
                <a:spLocks noChangeShapeType="1"/>
              </p:cNvSpPr>
              <p:nvPr/>
            </p:nvSpPr>
            <p:spPr bwMode="auto">
              <a:xfrm flipH="1" flipV="1">
                <a:off x="170" y="3144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0" name="Line 400"/>
              <p:cNvSpPr>
                <a:spLocks noChangeShapeType="1"/>
              </p:cNvSpPr>
              <p:nvPr/>
            </p:nvSpPr>
            <p:spPr bwMode="auto">
              <a:xfrm flipH="1" flipV="1">
                <a:off x="170" y="3144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1" name="Line 399"/>
              <p:cNvSpPr>
                <a:spLocks noChangeShapeType="1"/>
              </p:cNvSpPr>
              <p:nvPr/>
            </p:nvSpPr>
            <p:spPr bwMode="auto">
              <a:xfrm flipH="1" flipV="1">
                <a:off x="170" y="3146"/>
                <a:ext cx="17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2" name="Line 398"/>
              <p:cNvSpPr>
                <a:spLocks noChangeShapeType="1"/>
              </p:cNvSpPr>
              <p:nvPr/>
            </p:nvSpPr>
            <p:spPr bwMode="auto">
              <a:xfrm flipH="1" flipV="1">
                <a:off x="170" y="3144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3" name="Line 397"/>
              <p:cNvSpPr>
                <a:spLocks noChangeShapeType="1"/>
              </p:cNvSpPr>
              <p:nvPr/>
            </p:nvSpPr>
            <p:spPr bwMode="auto">
              <a:xfrm flipH="1" flipV="1">
                <a:off x="170" y="3146"/>
                <a:ext cx="17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4" name="Line 396"/>
              <p:cNvSpPr>
                <a:spLocks noChangeShapeType="1"/>
              </p:cNvSpPr>
              <p:nvPr/>
            </p:nvSpPr>
            <p:spPr bwMode="auto">
              <a:xfrm flipV="1">
                <a:off x="180" y="548"/>
                <a:ext cx="1" cy="260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5" name="Line 395"/>
              <p:cNvSpPr>
                <a:spLocks noChangeShapeType="1"/>
              </p:cNvSpPr>
              <p:nvPr/>
            </p:nvSpPr>
            <p:spPr bwMode="auto">
              <a:xfrm>
                <a:off x="170" y="558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6" name="Line 394"/>
              <p:cNvSpPr>
                <a:spLocks noChangeShapeType="1"/>
              </p:cNvSpPr>
              <p:nvPr/>
            </p:nvSpPr>
            <p:spPr bwMode="auto">
              <a:xfrm>
                <a:off x="170" y="558"/>
                <a:ext cx="17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7" name="Line 393"/>
              <p:cNvSpPr>
                <a:spLocks noChangeShapeType="1"/>
              </p:cNvSpPr>
              <p:nvPr/>
            </p:nvSpPr>
            <p:spPr bwMode="auto">
              <a:xfrm>
                <a:off x="170" y="558"/>
                <a:ext cx="19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8" name="Line 392"/>
              <p:cNvSpPr>
                <a:spLocks noChangeShapeType="1"/>
              </p:cNvSpPr>
              <p:nvPr/>
            </p:nvSpPr>
            <p:spPr bwMode="auto">
              <a:xfrm>
                <a:off x="170" y="558"/>
                <a:ext cx="17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89" name="Line 391"/>
              <p:cNvSpPr>
                <a:spLocks noChangeShapeType="1"/>
              </p:cNvSpPr>
              <p:nvPr/>
            </p:nvSpPr>
            <p:spPr bwMode="auto">
              <a:xfrm>
                <a:off x="170" y="558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0" name="Line 390"/>
              <p:cNvSpPr>
                <a:spLocks noChangeShapeType="1"/>
              </p:cNvSpPr>
              <p:nvPr/>
            </p:nvSpPr>
            <p:spPr bwMode="auto">
              <a:xfrm flipH="1">
                <a:off x="160" y="568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1" name="Rectangle 389"/>
              <p:cNvSpPr>
                <a:spLocks noChangeArrowheads="1"/>
              </p:cNvSpPr>
              <p:nvPr/>
            </p:nvSpPr>
            <p:spPr bwMode="auto">
              <a:xfrm>
                <a:off x="4600" y="3032"/>
                <a:ext cx="3" cy="3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2" name="Rectangle 388"/>
              <p:cNvSpPr>
                <a:spLocks noChangeArrowheads="1"/>
              </p:cNvSpPr>
              <p:nvPr/>
            </p:nvSpPr>
            <p:spPr bwMode="auto">
              <a:xfrm>
                <a:off x="5383" y="3032"/>
                <a:ext cx="4" cy="3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3" name="Line 387"/>
              <p:cNvSpPr>
                <a:spLocks noChangeShapeType="1"/>
              </p:cNvSpPr>
              <p:nvPr/>
            </p:nvSpPr>
            <p:spPr bwMode="auto">
              <a:xfrm>
                <a:off x="4602" y="3209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4" name="Line 386"/>
              <p:cNvSpPr>
                <a:spLocks noChangeShapeType="1"/>
              </p:cNvSpPr>
              <p:nvPr/>
            </p:nvSpPr>
            <p:spPr bwMode="auto">
              <a:xfrm flipH="1">
                <a:off x="4582" y="3325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5" name="Line 385"/>
              <p:cNvSpPr>
                <a:spLocks noChangeShapeType="1"/>
              </p:cNvSpPr>
              <p:nvPr/>
            </p:nvSpPr>
            <p:spPr bwMode="auto">
              <a:xfrm flipV="1">
                <a:off x="4592" y="3315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6" name="Line 384"/>
              <p:cNvSpPr>
                <a:spLocks noChangeShapeType="1"/>
              </p:cNvSpPr>
              <p:nvPr/>
            </p:nvSpPr>
            <p:spPr bwMode="auto">
              <a:xfrm flipV="1">
                <a:off x="4592" y="3315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7" name="Line 383"/>
              <p:cNvSpPr>
                <a:spLocks noChangeShapeType="1"/>
              </p:cNvSpPr>
              <p:nvPr/>
            </p:nvSpPr>
            <p:spPr bwMode="auto">
              <a:xfrm flipV="1">
                <a:off x="4592" y="3315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8" name="Line 382"/>
              <p:cNvSpPr>
                <a:spLocks noChangeShapeType="1"/>
              </p:cNvSpPr>
              <p:nvPr/>
            </p:nvSpPr>
            <p:spPr bwMode="auto">
              <a:xfrm flipV="1">
                <a:off x="4592" y="3315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99" name="Line 381"/>
              <p:cNvSpPr>
                <a:spLocks noChangeShapeType="1"/>
              </p:cNvSpPr>
              <p:nvPr/>
            </p:nvSpPr>
            <p:spPr bwMode="auto">
              <a:xfrm flipV="1">
                <a:off x="4592" y="3315"/>
                <a:ext cx="19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0" name="Line 380"/>
              <p:cNvSpPr>
                <a:spLocks noChangeShapeType="1"/>
              </p:cNvSpPr>
              <p:nvPr/>
            </p:nvSpPr>
            <p:spPr bwMode="auto">
              <a:xfrm>
                <a:off x="4602" y="3325"/>
                <a:ext cx="803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1" name="Line 379"/>
              <p:cNvSpPr>
                <a:spLocks noChangeShapeType="1"/>
              </p:cNvSpPr>
              <p:nvPr/>
            </p:nvSpPr>
            <p:spPr bwMode="auto">
              <a:xfrm flipH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2" name="Line 378"/>
              <p:cNvSpPr>
                <a:spLocks noChangeShapeType="1"/>
              </p:cNvSpPr>
              <p:nvPr/>
            </p:nvSpPr>
            <p:spPr bwMode="auto">
              <a:xfrm flipH="1">
                <a:off x="5375" y="3315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3" name="Line 377"/>
              <p:cNvSpPr>
                <a:spLocks noChangeShapeType="1"/>
              </p:cNvSpPr>
              <p:nvPr/>
            </p:nvSpPr>
            <p:spPr bwMode="auto">
              <a:xfrm flipH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4" name="Line 376"/>
              <p:cNvSpPr>
                <a:spLocks noChangeShapeType="1"/>
              </p:cNvSpPr>
              <p:nvPr/>
            </p:nvSpPr>
            <p:spPr bwMode="auto">
              <a:xfrm flipH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5" name="Line 375"/>
              <p:cNvSpPr>
                <a:spLocks noChangeShapeType="1"/>
              </p:cNvSpPr>
              <p:nvPr/>
            </p:nvSpPr>
            <p:spPr bwMode="auto">
              <a:xfrm flipH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6" name="Line 374"/>
              <p:cNvSpPr>
                <a:spLocks noChangeShapeType="1"/>
              </p:cNvSpPr>
              <p:nvPr/>
            </p:nvSpPr>
            <p:spPr bwMode="auto">
              <a:xfrm>
                <a:off x="5385" y="3209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7" name="Rectangle 373"/>
              <p:cNvSpPr>
                <a:spLocks noChangeArrowheads="1"/>
              </p:cNvSpPr>
              <p:nvPr/>
            </p:nvSpPr>
            <p:spPr bwMode="auto">
              <a:xfrm>
                <a:off x="5383" y="3032"/>
                <a:ext cx="4" cy="3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8" name="Rectangle 372"/>
              <p:cNvSpPr>
                <a:spLocks noChangeArrowheads="1"/>
              </p:cNvSpPr>
              <p:nvPr/>
            </p:nvSpPr>
            <p:spPr bwMode="auto">
              <a:xfrm>
                <a:off x="6164" y="3032"/>
                <a:ext cx="4" cy="3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09" name="Line 371"/>
              <p:cNvSpPr>
                <a:spLocks noChangeShapeType="1"/>
              </p:cNvSpPr>
              <p:nvPr/>
            </p:nvSpPr>
            <p:spPr bwMode="auto">
              <a:xfrm>
                <a:off x="5385" y="3209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0" name="Line 370"/>
              <p:cNvSpPr>
                <a:spLocks noChangeShapeType="1"/>
              </p:cNvSpPr>
              <p:nvPr/>
            </p:nvSpPr>
            <p:spPr bwMode="auto">
              <a:xfrm flipH="1">
                <a:off x="5365" y="3325"/>
                <a:ext cx="20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1" name="Line 369"/>
              <p:cNvSpPr>
                <a:spLocks noChangeShapeType="1"/>
              </p:cNvSpPr>
              <p:nvPr/>
            </p:nvSpPr>
            <p:spPr bwMode="auto">
              <a:xfrm flipV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2" name="Line 368"/>
              <p:cNvSpPr>
                <a:spLocks noChangeShapeType="1"/>
              </p:cNvSpPr>
              <p:nvPr/>
            </p:nvSpPr>
            <p:spPr bwMode="auto">
              <a:xfrm flipV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3" name="Line 367"/>
              <p:cNvSpPr>
                <a:spLocks noChangeShapeType="1"/>
              </p:cNvSpPr>
              <p:nvPr/>
            </p:nvSpPr>
            <p:spPr bwMode="auto">
              <a:xfrm flipV="1">
                <a:off x="5375" y="3315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4" name="Line 366"/>
              <p:cNvSpPr>
                <a:spLocks noChangeShapeType="1"/>
              </p:cNvSpPr>
              <p:nvPr/>
            </p:nvSpPr>
            <p:spPr bwMode="auto">
              <a:xfrm flipV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5" name="Line 365"/>
              <p:cNvSpPr>
                <a:spLocks noChangeShapeType="1"/>
              </p:cNvSpPr>
              <p:nvPr/>
            </p:nvSpPr>
            <p:spPr bwMode="auto">
              <a:xfrm flipV="1">
                <a:off x="5375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6" name="Line 364"/>
              <p:cNvSpPr>
                <a:spLocks noChangeShapeType="1"/>
              </p:cNvSpPr>
              <p:nvPr/>
            </p:nvSpPr>
            <p:spPr bwMode="auto">
              <a:xfrm>
                <a:off x="5385" y="3325"/>
                <a:ext cx="801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7" name="Line 363"/>
              <p:cNvSpPr>
                <a:spLocks noChangeShapeType="1"/>
              </p:cNvSpPr>
              <p:nvPr/>
            </p:nvSpPr>
            <p:spPr bwMode="auto">
              <a:xfrm flipH="1">
                <a:off x="6156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8" name="Line 362"/>
              <p:cNvSpPr>
                <a:spLocks noChangeShapeType="1"/>
              </p:cNvSpPr>
              <p:nvPr/>
            </p:nvSpPr>
            <p:spPr bwMode="auto">
              <a:xfrm flipH="1">
                <a:off x="6156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9" name="Line 361"/>
              <p:cNvSpPr>
                <a:spLocks noChangeShapeType="1"/>
              </p:cNvSpPr>
              <p:nvPr/>
            </p:nvSpPr>
            <p:spPr bwMode="auto">
              <a:xfrm flipH="1">
                <a:off x="6156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0" name="Line 360"/>
              <p:cNvSpPr>
                <a:spLocks noChangeShapeType="1"/>
              </p:cNvSpPr>
              <p:nvPr/>
            </p:nvSpPr>
            <p:spPr bwMode="auto">
              <a:xfrm flipH="1">
                <a:off x="6156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1" name="Line 359"/>
              <p:cNvSpPr>
                <a:spLocks noChangeShapeType="1"/>
              </p:cNvSpPr>
              <p:nvPr/>
            </p:nvSpPr>
            <p:spPr bwMode="auto">
              <a:xfrm flipH="1">
                <a:off x="6156" y="3315"/>
                <a:ext cx="20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2" name="Line 358"/>
              <p:cNvSpPr>
                <a:spLocks noChangeShapeType="1"/>
              </p:cNvSpPr>
              <p:nvPr/>
            </p:nvSpPr>
            <p:spPr bwMode="auto">
              <a:xfrm>
                <a:off x="6166" y="3209"/>
                <a:ext cx="1" cy="136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3" name="Rectangle 357"/>
              <p:cNvSpPr>
                <a:spLocks noChangeArrowheads="1"/>
              </p:cNvSpPr>
              <p:nvPr/>
            </p:nvSpPr>
            <p:spPr bwMode="auto">
              <a:xfrm>
                <a:off x="6164" y="3032"/>
                <a:ext cx="4" cy="3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4" name="Rectangle 356"/>
              <p:cNvSpPr>
                <a:spLocks noChangeArrowheads="1"/>
              </p:cNvSpPr>
              <p:nvPr/>
            </p:nvSpPr>
            <p:spPr bwMode="auto">
              <a:xfrm>
                <a:off x="6164" y="2249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5" name="Line 355"/>
              <p:cNvSpPr>
                <a:spLocks noChangeShapeType="1"/>
              </p:cNvSpPr>
              <p:nvPr/>
            </p:nvSpPr>
            <p:spPr bwMode="auto">
              <a:xfrm>
                <a:off x="6342" y="3033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6" name="Line 354"/>
              <p:cNvSpPr>
                <a:spLocks noChangeShapeType="1"/>
              </p:cNvSpPr>
              <p:nvPr/>
            </p:nvSpPr>
            <p:spPr bwMode="auto">
              <a:xfrm>
                <a:off x="6460" y="3033"/>
                <a:ext cx="1" cy="18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7" name="Line 353"/>
              <p:cNvSpPr>
                <a:spLocks noChangeShapeType="1"/>
              </p:cNvSpPr>
              <p:nvPr/>
            </p:nvSpPr>
            <p:spPr bwMode="auto">
              <a:xfrm flipH="1" flipV="1">
                <a:off x="6450" y="3024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8" name="Line 352"/>
              <p:cNvSpPr>
                <a:spLocks noChangeShapeType="1"/>
              </p:cNvSpPr>
              <p:nvPr/>
            </p:nvSpPr>
            <p:spPr bwMode="auto">
              <a:xfrm flipH="1" flipV="1">
                <a:off x="6450" y="3024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29" name="Line 351"/>
              <p:cNvSpPr>
                <a:spLocks noChangeShapeType="1"/>
              </p:cNvSpPr>
              <p:nvPr/>
            </p:nvSpPr>
            <p:spPr bwMode="auto">
              <a:xfrm flipH="1" flipV="1">
                <a:off x="6450" y="3024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0" name="Line 350"/>
              <p:cNvSpPr>
                <a:spLocks noChangeShapeType="1"/>
              </p:cNvSpPr>
              <p:nvPr/>
            </p:nvSpPr>
            <p:spPr bwMode="auto">
              <a:xfrm flipH="1" flipV="1">
                <a:off x="6450" y="3024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1" name="Line 349"/>
              <p:cNvSpPr>
                <a:spLocks noChangeShapeType="1"/>
              </p:cNvSpPr>
              <p:nvPr/>
            </p:nvSpPr>
            <p:spPr bwMode="auto">
              <a:xfrm flipH="1" flipV="1">
                <a:off x="6450" y="3024"/>
                <a:ext cx="18" cy="17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2" name="Line 348"/>
              <p:cNvSpPr>
                <a:spLocks noChangeShapeType="1"/>
              </p:cNvSpPr>
              <p:nvPr/>
            </p:nvSpPr>
            <p:spPr bwMode="auto">
              <a:xfrm flipV="1">
                <a:off x="6460" y="2231"/>
                <a:ext cx="1" cy="802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3" name="Line 347"/>
              <p:cNvSpPr>
                <a:spLocks noChangeShapeType="1"/>
              </p:cNvSpPr>
              <p:nvPr/>
            </p:nvSpPr>
            <p:spPr bwMode="auto">
              <a:xfrm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4" name="Line 346"/>
              <p:cNvSpPr>
                <a:spLocks noChangeShapeType="1"/>
              </p:cNvSpPr>
              <p:nvPr/>
            </p:nvSpPr>
            <p:spPr bwMode="auto">
              <a:xfrm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5" name="Line 345"/>
              <p:cNvSpPr>
                <a:spLocks noChangeShapeType="1"/>
              </p:cNvSpPr>
              <p:nvPr/>
            </p:nvSpPr>
            <p:spPr bwMode="auto">
              <a:xfrm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6" name="Line 344"/>
              <p:cNvSpPr>
                <a:spLocks noChangeShapeType="1"/>
              </p:cNvSpPr>
              <p:nvPr/>
            </p:nvSpPr>
            <p:spPr bwMode="auto">
              <a:xfrm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7" name="Line 343"/>
              <p:cNvSpPr>
                <a:spLocks noChangeShapeType="1"/>
              </p:cNvSpPr>
              <p:nvPr/>
            </p:nvSpPr>
            <p:spPr bwMode="auto">
              <a:xfrm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8" name="Line 342"/>
              <p:cNvSpPr>
                <a:spLocks noChangeShapeType="1"/>
              </p:cNvSpPr>
              <p:nvPr/>
            </p:nvSpPr>
            <p:spPr bwMode="auto">
              <a:xfrm>
                <a:off x="6342" y="2251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39" name="Rectangle 341"/>
              <p:cNvSpPr>
                <a:spLocks noChangeArrowheads="1"/>
              </p:cNvSpPr>
              <p:nvPr/>
            </p:nvSpPr>
            <p:spPr bwMode="auto">
              <a:xfrm>
                <a:off x="6164" y="2249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0" name="Rectangle 340"/>
              <p:cNvSpPr>
                <a:spLocks noChangeArrowheads="1"/>
              </p:cNvSpPr>
              <p:nvPr/>
            </p:nvSpPr>
            <p:spPr bwMode="auto">
              <a:xfrm>
                <a:off x="6164" y="1468"/>
                <a:ext cx="4" cy="4"/>
              </a:xfrm>
              <a:prstGeom prst="rect">
                <a:avLst/>
              </a:prstGeom>
              <a:noFill/>
              <a:ln w="2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1" name="Line 339"/>
              <p:cNvSpPr>
                <a:spLocks noChangeShapeType="1"/>
              </p:cNvSpPr>
              <p:nvPr/>
            </p:nvSpPr>
            <p:spPr bwMode="auto">
              <a:xfrm>
                <a:off x="6342" y="2251"/>
                <a:ext cx="136" cy="1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2" name="Line 338"/>
              <p:cNvSpPr>
                <a:spLocks noChangeShapeType="1"/>
              </p:cNvSpPr>
              <p:nvPr/>
            </p:nvSpPr>
            <p:spPr bwMode="auto">
              <a:xfrm>
                <a:off x="6460" y="2251"/>
                <a:ext cx="1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3" name="Line 337"/>
              <p:cNvSpPr>
                <a:spLocks noChangeShapeType="1"/>
              </p:cNvSpPr>
              <p:nvPr/>
            </p:nvSpPr>
            <p:spPr bwMode="auto">
              <a:xfrm flipH="1" flipV="1"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4" name="Line 336"/>
              <p:cNvSpPr>
                <a:spLocks noChangeShapeType="1"/>
              </p:cNvSpPr>
              <p:nvPr/>
            </p:nvSpPr>
            <p:spPr bwMode="auto">
              <a:xfrm flipH="1" flipV="1"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5" name="Line 335"/>
              <p:cNvSpPr>
                <a:spLocks noChangeShapeType="1"/>
              </p:cNvSpPr>
              <p:nvPr/>
            </p:nvSpPr>
            <p:spPr bwMode="auto">
              <a:xfrm flipH="1" flipV="1"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6" name="Line 334"/>
              <p:cNvSpPr>
                <a:spLocks noChangeShapeType="1"/>
              </p:cNvSpPr>
              <p:nvPr/>
            </p:nvSpPr>
            <p:spPr bwMode="auto">
              <a:xfrm flipH="1" flipV="1">
                <a:off x="6450" y="2241"/>
                <a:ext cx="18" cy="20"/>
              </a:xfrm>
              <a:prstGeom prst="line">
                <a:avLst/>
              </a:prstGeom>
              <a:noFill/>
              <a:ln w="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18" name="Line 332"/>
            <p:cNvSpPr>
              <a:spLocks noChangeShapeType="1"/>
            </p:cNvSpPr>
            <p:nvPr/>
          </p:nvSpPr>
          <p:spPr bwMode="auto">
            <a:xfrm flipH="1" flipV="1">
              <a:off x="6450" y="2241"/>
              <a:ext cx="18" cy="20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9" name="Line 331"/>
            <p:cNvSpPr>
              <a:spLocks noChangeShapeType="1"/>
            </p:cNvSpPr>
            <p:nvPr/>
          </p:nvSpPr>
          <p:spPr bwMode="auto">
            <a:xfrm flipV="1">
              <a:off x="6460" y="1451"/>
              <a:ext cx="1" cy="800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0" name="Line 330"/>
            <p:cNvSpPr>
              <a:spLocks noChangeShapeType="1"/>
            </p:cNvSpPr>
            <p:nvPr/>
          </p:nvSpPr>
          <p:spPr bwMode="auto">
            <a:xfrm>
              <a:off x="6450" y="1461"/>
              <a:ext cx="18" cy="19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1" name="Line 329"/>
            <p:cNvSpPr>
              <a:spLocks noChangeShapeType="1"/>
            </p:cNvSpPr>
            <p:nvPr/>
          </p:nvSpPr>
          <p:spPr bwMode="auto">
            <a:xfrm>
              <a:off x="6450" y="1461"/>
              <a:ext cx="18" cy="19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2" name="Line 328"/>
            <p:cNvSpPr>
              <a:spLocks noChangeShapeType="1"/>
            </p:cNvSpPr>
            <p:nvPr/>
          </p:nvSpPr>
          <p:spPr bwMode="auto">
            <a:xfrm>
              <a:off x="6450" y="1461"/>
              <a:ext cx="18" cy="19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3" name="Line 327"/>
            <p:cNvSpPr>
              <a:spLocks noChangeShapeType="1"/>
            </p:cNvSpPr>
            <p:nvPr/>
          </p:nvSpPr>
          <p:spPr bwMode="auto">
            <a:xfrm>
              <a:off x="6450" y="1461"/>
              <a:ext cx="18" cy="19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4" name="Line 326"/>
            <p:cNvSpPr>
              <a:spLocks noChangeShapeType="1"/>
            </p:cNvSpPr>
            <p:nvPr/>
          </p:nvSpPr>
          <p:spPr bwMode="auto">
            <a:xfrm>
              <a:off x="6450" y="1461"/>
              <a:ext cx="18" cy="19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5" name="Line 325"/>
            <p:cNvSpPr>
              <a:spLocks noChangeShapeType="1"/>
            </p:cNvSpPr>
            <p:nvPr/>
          </p:nvSpPr>
          <p:spPr bwMode="auto">
            <a:xfrm>
              <a:off x="6342" y="1470"/>
              <a:ext cx="136" cy="1"/>
            </a:xfrm>
            <a:prstGeom prst="line">
              <a:avLst/>
            </a:prstGeom>
            <a:noFill/>
            <a:ln w="2">
              <a:solidFill>
                <a:srgbClr val="898989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8" name="Rectangle 322"/>
            <p:cNvSpPr>
              <a:spLocks noChangeArrowheads="1"/>
            </p:cNvSpPr>
            <p:nvPr/>
          </p:nvSpPr>
          <p:spPr bwMode="auto">
            <a:xfrm>
              <a:off x="8808" y="926"/>
              <a:ext cx="67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1200" b="1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31" name="Rectangle 319"/>
            <p:cNvSpPr>
              <a:spLocks noChangeArrowheads="1"/>
            </p:cNvSpPr>
            <p:nvPr/>
          </p:nvSpPr>
          <p:spPr bwMode="auto">
            <a:xfrm>
              <a:off x="1920" y="2943"/>
              <a:ext cx="7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700" b="1">
                  <a:solidFill>
                    <a:srgbClr val="000000"/>
                  </a:solidFill>
                  <a:cs typeface="Times New Roman" pitchFamily="18" charset="0"/>
                </a:rPr>
                <a:t>x</a:t>
              </a:r>
              <a:endParaRPr lang="en-US"/>
            </a:p>
          </p:txBody>
        </p:sp>
        <p:sp>
          <p:nvSpPr>
            <p:cNvPr id="32" name="Rectangle 318"/>
            <p:cNvSpPr>
              <a:spLocks noChangeArrowheads="1"/>
            </p:cNvSpPr>
            <p:nvPr/>
          </p:nvSpPr>
          <p:spPr bwMode="auto">
            <a:xfrm>
              <a:off x="665" y="1656"/>
              <a:ext cx="7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700" b="1">
                  <a:solidFill>
                    <a:srgbClr val="000000"/>
                  </a:solidFill>
                  <a:cs typeface="Times New Roman" pitchFamily="18" charset="0"/>
                </a:rPr>
                <a:t>y</a:t>
              </a:r>
              <a:endParaRPr lang="en-US"/>
            </a:p>
          </p:txBody>
        </p:sp>
        <p:sp>
          <p:nvSpPr>
            <p:cNvPr id="33" name="Rectangle 317"/>
            <p:cNvSpPr>
              <a:spLocks noChangeArrowheads="1"/>
            </p:cNvSpPr>
            <p:nvPr/>
          </p:nvSpPr>
          <p:spPr bwMode="auto">
            <a:xfrm>
              <a:off x="3206" y="71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34" name="Rectangle 316"/>
            <p:cNvSpPr>
              <a:spLocks noChangeArrowheads="1"/>
            </p:cNvSpPr>
            <p:nvPr/>
          </p:nvSpPr>
          <p:spPr bwMode="auto">
            <a:xfrm>
              <a:off x="3254" y="71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8</a:t>
              </a:r>
              <a:endParaRPr lang="en-US"/>
            </a:p>
          </p:txBody>
        </p:sp>
        <p:sp>
          <p:nvSpPr>
            <p:cNvPr id="35" name="Rectangle 315"/>
            <p:cNvSpPr>
              <a:spLocks noChangeArrowheads="1"/>
            </p:cNvSpPr>
            <p:nvPr/>
          </p:nvSpPr>
          <p:spPr bwMode="auto">
            <a:xfrm>
              <a:off x="3301" y="71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36" name="Rectangle 314"/>
            <p:cNvSpPr>
              <a:spLocks noChangeArrowheads="1"/>
            </p:cNvSpPr>
            <p:nvPr/>
          </p:nvSpPr>
          <p:spPr bwMode="auto">
            <a:xfrm>
              <a:off x="3349" y="71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37" name="Rectangle 313"/>
            <p:cNvSpPr>
              <a:spLocks noChangeArrowheads="1"/>
            </p:cNvSpPr>
            <p:nvPr/>
          </p:nvSpPr>
          <p:spPr bwMode="auto">
            <a:xfrm>
              <a:off x="3396" y="71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38" name="Rectangle 312"/>
            <p:cNvSpPr>
              <a:spLocks noChangeArrowheads="1"/>
            </p:cNvSpPr>
            <p:nvPr/>
          </p:nvSpPr>
          <p:spPr bwMode="auto">
            <a:xfrm>
              <a:off x="607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39" name="Rectangle 311"/>
            <p:cNvSpPr>
              <a:spLocks noChangeArrowheads="1"/>
            </p:cNvSpPr>
            <p:nvPr/>
          </p:nvSpPr>
          <p:spPr bwMode="auto">
            <a:xfrm>
              <a:off x="6119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40" name="Rectangle 310"/>
            <p:cNvSpPr>
              <a:spLocks noChangeArrowheads="1"/>
            </p:cNvSpPr>
            <p:nvPr/>
          </p:nvSpPr>
          <p:spPr bwMode="auto">
            <a:xfrm>
              <a:off x="616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41" name="Rectangle 309"/>
            <p:cNvSpPr>
              <a:spLocks noChangeArrowheads="1"/>
            </p:cNvSpPr>
            <p:nvPr/>
          </p:nvSpPr>
          <p:spPr bwMode="auto">
            <a:xfrm>
              <a:off x="6214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42" name="Rectangle 308"/>
            <p:cNvSpPr>
              <a:spLocks noChangeArrowheads="1"/>
            </p:cNvSpPr>
            <p:nvPr/>
          </p:nvSpPr>
          <p:spPr bwMode="auto">
            <a:xfrm>
              <a:off x="5681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43" name="Rectangle 307"/>
            <p:cNvSpPr>
              <a:spLocks noChangeArrowheads="1"/>
            </p:cNvSpPr>
            <p:nvPr/>
          </p:nvSpPr>
          <p:spPr bwMode="auto">
            <a:xfrm>
              <a:off x="5728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44" name="Rectangle 306"/>
            <p:cNvSpPr>
              <a:spLocks noChangeArrowheads="1"/>
            </p:cNvSpPr>
            <p:nvPr/>
          </p:nvSpPr>
          <p:spPr bwMode="auto">
            <a:xfrm>
              <a:off x="577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45" name="Rectangle 305"/>
            <p:cNvSpPr>
              <a:spLocks noChangeArrowheads="1"/>
            </p:cNvSpPr>
            <p:nvPr/>
          </p:nvSpPr>
          <p:spPr bwMode="auto">
            <a:xfrm>
              <a:off x="5823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46" name="Rectangle 304"/>
            <p:cNvSpPr>
              <a:spLocks noChangeArrowheads="1"/>
            </p:cNvSpPr>
            <p:nvPr/>
          </p:nvSpPr>
          <p:spPr bwMode="auto">
            <a:xfrm>
              <a:off x="5288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47" name="Rectangle 303"/>
            <p:cNvSpPr>
              <a:spLocks noChangeArrowheads="1"/>
            </p:cNvSpPr>
            <p:nvPr/>
          </p:nvSpPr>
          <p:spPr bwMode="auto">
            <a:xfrm>
              <a:off x="533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48" name="Rectangle 302"/>
            <p:cNvSpPr>
              <a:spLocks noChangeArrowheads="1"/>
            </p:cNvSpPr>
            <p:nvPr/>
          </p:nvSpPr>
          <p:spPr bwMode="auto">
            <a:xfrm>
              <a:off x="538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49" name="Rectangle 301"/>
            <p:cNvSpPr>
              <a:spLocks noChangeArrowheads="1"/>
            </p:cNvSpPr>
            <p:nvPr/>
          </p:nvSpPr>
          <p:spPr bwMode="auto">
            <a:xfrm>
              <a:off x="543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50" name="Rectangle 300"/>
            <p:cNvSpPr>
              <a:spLocks noChangeArrowheads="1"/>
            </p:cNvSpPr>
            <p:nvPr/>
          </p:nvSpPr>
          <p:spPr bwMode="auto">
            <a:xfrm>
              <a:off x="4898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51" name="Rectangle 299"/>
            <p:cNvSpPr>
              <a:spLocks noChangeArrowheads="1"/>
            </p:cNvSpPr>
            <p:nvPr/>
          </p:nvSpPr>
          <p:spPr bwMode="auto">
            <a:xfrm>
              <a:off x="494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52" name="Rectangle 298"/>
            <p:cNvSpPr>
              <a:spLocks noChangeArrowheads="1"/>
            </p:cNvSpPr>
            <p:nvPr/>
          </p:nvSpPr>
          <p:spPr bwMode="auto">
            <a:xfrm>
              <a:off x="499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53" name="Rectangle 297"/>
            <p:cNvSpPr>
              <a:spLocks noChangeArrowheads="1"/>
            </p:cNvSpPr>
            <p:nvPr/>
          </p:nvSpPr>
          <p:spPr bwMode="auto">
            <a:xfrm>
              <a:off x="504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54" name="Rectangle 296"/>
            <p:cNvSpPr>
              <a:spLocks noChangeArrowheads="1"/>
            </p:cNvSpPr>
            <p:nvPr/>
          </p:nvSpPr>
          <p:spPr bwMode="auto">
            <a:xfrm>
              <a:off x="4507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55" name="Rectangle 295"/>
            <p:cNvSpPr>
              <a:spLocks noChangeArrowheads="1"/>
            </p:cNvSpPr>
            <p:nvPr/>
          </p:nvSpPr>
          <p:spPr bwMode="auto">
            <a:xfrm>
              <a:off x="4554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56" name="Rectangle 294"/>
            <p:cNvSpPr>
              <a:spLocks noChangeArrowheads="1"/>
            </p:cNvSpPr>
            <p:nvPr/>
          </p:nvSpPr>
          <p:spPr bwMode="auto">
            <a:xfrm>
              <a:off x="460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57" name="Rectangle 293"/>
            <p:cNvSpPr>
              <a:spLocks noChangeArrowheads="1"/>
            </p:cNvSpPr>
            <p:nvPr/>
          </p:nvSpPr>
          <p:spPr bwMode="auto">
            <a:xfrm>
              <a:off x="4649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58" name="Rectangle 292"/>
            <p:cNvSpPr>
              <a:spLocks noChangeArrowheads="1"/>
            </p:cNvSpPr>
            <p:nvPr/>
          </p:nvSpPr>
          <p:spPr bwMode="auto">
            <a:xfrm>
              <a:off x="411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59" name="Rectangle 291"/>
            <p:cNvSpPr>
              <a:spLocks noChangeArrowheads="1"/>
            </p:cNvSpPr>
            <p:nvPr/>
          </p:nvSpPr>
          <p:spPr bwMode="auto">
            <a:xfrm>
              <a:off x="4163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60" name="Rectangle 290"/>
            <p:cNvSpPr>
              <a:spLocks noChangeArrowheads="1"/>
            </p:cNvSpPr>
            <p:nvPr/>
          </p:nvSpPr>
          <p:spPr bwMode="auto">
            <a:xfrm>
              <a:off x="4211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61" name="Rectangle 289"/>
            <p:cNvSpPr>
              <a:spLocks noChangeArrowheads="1"/>
            </p:cNvSpPr>
            <p:nvPr/>
          </p:nvSpPr>
          <p:spPr bwMode="auto">
            <a:xfrm>
              <a:off x="4258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62" name="Rectangle 288"/>
            <p:cNvSpPr>
              <a:spLocks noChangeArrowheads="1"/>
            </p:cNvSpPr>
            <p:nvPr/>
          </p:nvSpPr>
          <p:spPr bwMode="auto">
            <a:xfrm>
              <a:off x="372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63" name="Rectangle 287"/>
            <p:cNvSpPr>
              <a:spLocks noChangeArrowheads="1"/>
            </p:cNvSpPr>
            <p:nvPr/>
          </p:nvSpPr>
          <p:spPr bwMode="auto">
            <a:xfrm>
              <a:off x="3773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64" name="Rectangle 286"/>
            <p:cNvSpPr>
              <a:spLocks noChangeArrowheads="1"/>
            </p:cNvSpPr>
            <p:nvPr/>
          </p:nvSpPr>
          <p:spPr bwMode="auto">
            <a:xfrm>
              <a:off x="3820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65" name="Rectangle 285"/>
            <p:cNvSpPr>
              <a:spLocks noChangeArrowheads="1"/>
            </p:cNvSpPr>
            <p:nvPr/>
          </p:nvSpPr>
          <p:spPr bwMode="auto">
            <a:xfrm>
              <a:off x="3867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66" name="Rectangle 284"/>
            <p:cNvSpPr>
              <a:spLocks noChangeArrowheads="1"/>
            </p:cNvSpPr>
            <p:nvPr/>
          </p:nvSpPr>
          <p:spPr bwMode="auto">
            <a:xfrm>
              <a:off x="333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67" name="Rectangle 283"/>
            <p:cNvSpPr>
              <a:spLocks noChangeArrowheads="1"/>
            </p:cNvSpPr>
            <p:nvPr/>
          </p:nvSpPr>
          <p:spPr bwMode="auto">
            <a:xfrm>
              <a:off x="338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68" name="Rectangle 282"/>
            <p:cNvSpPr>
              <a:spLocks noChangeArrowheads="1"/>
            </p:cNvSpPr>
            <p:nvPr/>
          </p:nvSpPr>
          <p:spPr bwMode="auto">
            <a:xfrm>
              <a:off x="3429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69" name="Rectangle 281"/>
            <p:cNvSpPr>
              <a:spLocks noChangeArrowheads="1"/>
            </p:cNvSpPr>
            <p:nvPr/>
          </p:nvSpPr>
          <p:spPr bwMode="auto">
            <a:xfrm>
              <a:off x="3477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70" name="Rectangle 280"/>
            <p:cNvSpPr>
              <a:spLocks noChangeArrowheads="1"/>
            </p:cNvSpPr>
            <p:nvPr/>
          </p:nvSpPr>
          <p:spPr bwMode="auto">
            <a:xfrm>
              <a:off x="294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71" name="Rectangle 279"/>
            <p:cNvSpPr>
              <a:spLocks noChangeArrowheads="1"/>
            </p:cNvSpPr>
            <p:nvPr/>
          </p:nvSpPr>
          <p:spPr bwMode="auto">
            <a:xfrm>
              <a:off x="2991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72" name="Rectangle 278"/>
            <p:cNvSpPr>
              <a:spLocks noChangeArrowheads="1"/>
            </p:cNvSpPr>
            <p:nvPr/>
          </p:nvSpPr>
          <p:spPr bwMode="auto">
            <a:xfrm>
              <a:off x="3039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73" name="Rectangle 277"/>
            <p:cNvSpPr>
              <a:spLocks noChangeArrowheads="1"/>
            </p:cNvSpPr>
            <p:nvPr/>
          </p:nvSpPr>
          <p:spPr bwMode="auto">
            <a:xfrm>
              <a:off x="308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74" name="Rectangle 276"/>
            <p:cNvSpPr>
              <a:spLocks noChangeArrowheads="1"/>
            </p:cNvSpPr>
            <p:nvPr/>
          </p:nvSpPr>
          <p:spPr bwMode="auto">
            <a:xfrm>
              <a:off x="2551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75" name="Rectangle 275"/>
            <p:cNvSpPr>
              <a:spLocks noChangeArrowheads="1"/>
            </p:cNvSpPr>
            <p:nvPr/>
          </p:nvSpPr>
          <p:spPr bwMode="auto">
            <a:xfrm>
              <a:off x="2599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76" name="Rectangle 274"/>
            <p:cNvSpPr>
              <a:spLocks noChangeArrowheads="1"/>
            </p:cNvSpPr>
            <p:nvPr/>
          </p:nvSpPr>
          <p:spPr bwMode="auto">
            <a:xfrm>
              <a:off x="264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77" name="Rectangle 273"/>
            <p:cNvSpPr>
              <a:spLocks noChangeArrowheads="1"/>
            </p:cNvSpPr>
            <p:nvPr/>
          </p:nvSpPr>
          <p:spPr bwMode="auto">
            <a:xfrm>
              <a:off x="269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78" name="Rectangle 272"/>
            <p:cNvSpPr>
              <a:spLocks noChangeArrowheads="1"/>
            </p:cNvSpPr>
            <p:nvPr/>
          </p:nvSpPr>
          <p:spPr bwMode="auto">
            <a:xfrm>
              <a:off x="2161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79" name="Rectangle 271"/>
            <p:cNvSpPr>
              <a:spLocks noChangeArrowheads="1"/>
            </p:cNvSpPr>
            <p:nvPr/>
          </p:nvSpPr>
          <p:spPr bwMode="auto">
            <a:xfrm>
              <a:off x="2208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80" name="Rectangle 270"/>
            <p:cNvSpPr>
              <a:spLocks noChangeArrowheads="1"/>
            </p:cNvSpPr>
            <p:nvPr/>
          </p:nvSpPr>
          <p:spPr bwMode="auto">
            <a:xfrm>
              <a:off x="225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81" name="Rectangle 269"/>
            <p:cNvSpPr>
              <a:spLocks noChangeArrowheads="1"/>
            </p:cNvSpPr>
            <p:nvPr/>
          </p:nvSpPr>
          <p:spPr bwMode="auto">
            <a:xfrm>
              <a:off x="2303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82" name="Rectangle 268"/>
            <p:cNvSpPr>
              <a:spLocks noChangeArrowheads="1"/>
            </p:cNvSpPr>
            <p:nvPr/>
          </p:nvSpPr>
          <p:spPr bwMode="auto">
            <a:xfrm>
              <a:off x="1770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83" name="Rectangle 267"/>
            <p:cNvSpPr>
              <a:spLocks noChangeArrowheads="1"/>
            </p:cNvSpPr>
            <p:nvPr/>
          </p:nvSpPr>
          <p:spPr bwMode="auto">
            <a:xfrm>
              <a:off x="1817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84" name="Rectangle 266"/>
            <p:cNvSpPr>
              <a:spLocks noChangeArrowheads="1"/>
            </p:cNvSpPr>
            <p:nvPr/>
          </p:nvSpPr>
          <p:spPr bwMode="auto">
            <a:xfrm>
              <a:off x="186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85" name="Rectangle 265"/>
            <p:cNvSpPr>
              <a:spLocks noChangeArrowheads="1"/>
            </p:cNvSpPr>
            <p:nvPr/>
          </p:nvSpPr>
          <p:spPr bwMode="auto">
            <a:xfrm>
              <a:off x="1912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86" name="Rectangle 264"/>
            <p:cNvSpPr>
              <a:spLocks noChangeArrowheads="1"/>
            </p:cNvSpPr>
            <p:nvPr/>
          </p:nvSpPr>
          <p:spPr bwMode="auto">
            <a:xfrm>
              <a:off x="1379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87" name="Rectangle 263"/>
            <p:cNvSpPr>
              <a:spLocks noChangeArrowheads="1"/>
            </p:cNvSpPr>
            <p:nvPr/>
          </p:nvSpPr>
          <p:spPr bwMode="auto">
            <a:xfrm>
              <a:off x="1427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88" name="Rectangle 262"/>
            <p:cNvSpPr>
              <a:spLocks noChangeArrowheads="1"/>
            </p:cNvSpPr>
            <p:nvPr/>
          </p:nvSpPr>
          <p:spPr bwMode="auto">
            <a:xfrm>
              <a:off x="1474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89" name="Rectangle 261"/>
            <p:cNvSpPr>
              <a:spLocks noChangeArrowheads="1"/>
            </p:cNvSpPr>
            <p:nvPr/>
          </p:nvSpPr>
          <p:spPr bwMode="auto">
            <a:xfrm>
              <a:off x="1521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90" name="Rectangle 260"/>
            <p:cNvSpPr>
              <a:spLocks noChangeArrowheads="1"/>
            </p:cNvSpPr>
            <p:nvPr/>
          </p:nvSpPr>
          <p:spPr bwMode="auto">
            <a:xfrm>
              <a:off x="989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91" name="Rectangle 259"/>
            <p:cNvSpPr>
              <a:spLocks noChangeArrowheads="1"/>
            </p:cNvSpPr>
            <p:nvPr/>
          </p:nvSpPr>
          <p:spPr bwMode="auto">
            <a:xfrm>
              <a:off x="103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92" name="Rectangle 258"/>
            <p:cNvSpPr>
              <a:spLocks noChangeArrowheads="1"/>
            </p:cNvSpPr>
            <p:nvPr/>
          </p:nvSpPr>
          <p:spPr bwMode="auto">
            <a:xfrm>
              <a:off x="1083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93" name="Rectangle 257"/>
            <p:cNvSpPr>
              <a:spLocks noChangeArrowheads="1"/>
            </p:cNvSpPr>
            <p:nvPr/>
          </p:nvSpPr>
          <p:spPr bwMode="auto">
            <a:xfrm>
              <a:off x="1131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94" name="Rectangle 256"/>
            <p:cNvSpPr>
              <a:spLocks noChangeArrowheads="1"/>
            </p:cNvSpPr>
            <p:nvPr/>
          </p:nvSpPr>
          <p:spPr bwMode="auto">
            <a:xfrm>
              <a:off x="596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95" name="Rectangle 255"/>
            <p:cNvSpPr>
              <a:spLocks noChangeArrowheads="1"/>
            </p:cNvSpPr>
            <p:nvPr/>
          </p:nvSpPr>
          <p:spPr bwMode="auto">
            <a:xfrm>
              <a:off x="645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96" name="Rectangle 254"/>
            <p:cNvSpPr>
              <a:spLocks noChangeArrowheads="1"/>
            </p:cNvSpPr>
            <p:nvPr/>
          </p:nvSpPr>
          <p:spPr bwMode="auto">
            <a:xfrm>
              <a:off x="693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97" name="Rectangle 253"/>
            <p:cNvSpPr>
              <a:spLocks noChangeArrowheads="1"/>
            </p:cNvSpPr>
            <p:nvPr/>
          </p:nvSpPr>
          <p:spPr bwMode="auto">
            <a:xfrm>
              <a:off x="740" y="266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98" name="Rectangle 252"/>
            <p:cNvSpPr>
              <a:spLocks noChangeArrowheads="1"/>
            </p:cNvSpPr>
            <p:nvPr/>
          </p:nvSpPr>
          <p:spPr bwMode="auto">
            <a:xfrm rot="16200000">
              <a:off x="160" y="3094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99" name="Rectangle 251"/>
            <p:cNvSpPr>
              <a:spLocks noChangeArrowheads="1"/>
            </p:cNvSpPr>
            <p:nvPr/>
          </p:nvSpPr>
          <p:spPr bwMode="auto">
            <a:xfrm rot="16200000">
              <a:off x="160" y="3047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00" name="Rectangle 250"/>
            <p:cNvSpPr>
              <a:spLocks noChangeArrowheads="1"/>
            </p:cNvSpPr>
            <p:nvPr/>
          </p:nvSpPr>
          <p:spPr bwMode="auto">
            <a:xfrm rot="16200000">
              <a:off x="160" y="2999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01" name="Rectangle 249"/>
            <p:cNvSpPr>
              <a:spLocks noChangeArrowheads="1"/>
            </p:cNvSpPr>
            <p:nvPr/>
          </p:nvSpPr>
          <p:spPr bwMode="auto">
            <a:xfrm rot="16200000">
              <a:off x="160" y="2950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02" name="Rectangle 248"/>
            <p:cNvSpPr>
              <a:spLocks noChangeArrowheads="1"/>
            </p:cNvSpPr>
            <p:nvPr/>
          </p:nvSpPr>
          <p:spPr bwMode="auto">
            <a:xfrm rot="16200000">
              <a:off x="160" y="2704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03" name="Rectangle 247"/>
            <p:cNvSpPr>
              <a:spLocks noChangeArrowheads="1"/>
            </p:cNvSpPr>
            <p:nvPr/>
          </p:nvSpPr>
          <p:spPr bwMode="auto">
            <a:xfrm rot="16200000">
              <a:off x="160" y="2655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04" name="Rectangle 246"/>
            <p:cNvSpPr>
              <a:spLocks noChangeArrowheads="1"/>
            </p:cNvSpPr>
            <p:nvPr/>
          </p:nvSpPr>
          <p:spPr bwMode="auto">
            <a:xfrm rot="16200000">
              <a:off x="160" y="2607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05" name="Rectangle 245"/>
            <p:cNvSpPr>
              <a:spLocks noChangeArrowheads="1"/>
            </p:cNvSpPr>
            <p:nvPr/>
          </p:nvSpPr>
          <p:spPr bwMode="auto">
            <a:xfrm rot="16200000">
              <a:off x="160" y="2560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06" name="Rectangle 244"/>
            <p:cNvSpPr>
              <a:spLocks noChangeArrowheads="1"/>
            </p:cNvSpPr>
            <p:nvPr/>
          </p:nvSpPr>
          <p:spPr bwMode="auto">
            <a:xfrm rot="16200000">
              <a:off x="160" y="2312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107" name="Rectangle 243"/>
            <p:cNvSpPr>
              <a:spLocks noChangeArrowheads="1"/>
            </p:cNvSpPr>
            <p:nvPr/>
          </p:nvSpPr>
          <p:spPr bwMode="auto">
            <a:xfrm rot="16200000">
              <a:off x="160" y="2264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08" name="Rectangle 242"/>
            <p:cNvSpPr>
              <a:spLocks noChangeArrowheads="1"/>
            </p:cNvSpPr>
            <p:nvPr/>
          </p:nvSpPr>
          <p:spPr bwMode="auto">
            <a:xfrm rot="16200000">
              <a:off x="160" y="2217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09" name="Rectangle 241"/>
            <p:cNvSpPr>
              <a:spLocks noChangeArrowheads="1"/>
            </p:cNvSpPr>
            <p:nvPr/>
          </p:nvSpPr>
          <p:spPr bwMode="auto">
            <a:xfrm rot="16200000">
              <a:off x="160" y="2170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10" name="Rectangle 240"/>
            <p:cNvSpPr>
              <a:spLocks noChangeArrowheads="1"/>
            </p:cNvSpPr>
            <p:nvPr/>
          </p:nvSpPr>
          <p:spPr bwMode="auto">
            <a:xfrm rot="16200000">
              <a:off x="160" y="1921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11" name="Rectangle 239"/>
            <p:cNvSpPr>
              <a:spLocks noChangeArrowheads="1"/>
            </p:cNvSpPr>
            <p:nvPr/>
          </p:nvSpPr>
          <p:spPr bwMode="auto">
            <a:xfrm rot="16200000">
              <a:off x="160" y="1874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12" name="Rectangle 238"/>
            <p:cNvSpPr>
              <a:spLocks noChangeArrowheads="1"/>
            </p:cNvSpPr>
            <p:nvPr/>
          </p:nvSpPr>
          <p:spPr bwMode="auto">
            <a:xfrm rot="16200000">
              <a:off x="160" y="1827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13" name="Rectangle 237"/>
            <p:cNvSpPr>
              <a:spLocks noChangeArrowheads="1"/>
            </p:cNvSpPr>
            <p:nvPr/>
          </p:nvSpPr>
          <p:spPr bwMode="auto">
            <a:xfrm rot="16200000">
              <a:off x="160" y="1779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14" name="Rectangle 236"/>
            <p:cNvSpPr>
              <a:spLocks noChangeArrowheads="1"/>
            </p:cNvSpPr>
            <p:nvPr/>
          </p:nvSpPr>
          <p:spPr bwMode="auto">
            <a:xfrm rot="16200000">
              <a:off x="160" y="1531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115" name="Rectangle 235"/>
            <p:cNvSpPr>
              <a:spLocks noChangeArrowheads="1"/>
            </p:cNvSpPr>
            <p:nvPr/>
          </p:nvSpPr>
          <p:spPr bwMode="auto">
            <a:xfrm rot="16200000">
              <a:off x="160" y="1484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16" name="Rectangle 234"/>
            <p:cNvSpPr>
              <a:spLocks noChangeArrowheads="1"/>
            </p:cNvSpPr>
            <p:nvPr/>
          </p:nvSpPr>
          <p:spPr bwMode="auto">
            <a:xfrm rot="16200000">
              <a:off x="160" y="1436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17" name="Rectangle 233"/>
            <p:cNvSpPr>
              <a:spLocks noChangeArrowheads="1"/>
            </p:cNvSpPr>
            <p:nvPr/>
          </p:nvSpPr>
          <p:spPr bwMode="auto">
            <a:xfrm rot="16200000">
              <a:off x="160" y="1389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18" name="Rectangle 232"/>
            <p:cNvSpPr>
              <a:spLocks noChangeArrowheads="1"/>
            </p:cNvSpPr>
            <p:nvPr/>
          </p:nvSpPr>
          <p:spPr bwMode="auto">
            <a:xfrm rot="16200000">
              <a:off x="160" y="1141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19" name="Rectangle 231"/>
            <p:cNvSpPr>
              <a:spLocks noChangeArrowheads="1"/>
            </p:cNvSpPr>
            <p:nvPr/>
          </p:nvSpPr>
          <p:spPr bwMode="auto">
            <a:xfrm rot="16200000">
              <a:off x="160" y="1093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20" name="Rectangle 230"/>
            <p:cNvSpPr>
              <a:spLocks noChangeArrowheads="1"/>
            </p:cNvSpPr>
            <p:nvPr/>
          </p:nvSpPr>
          <p:spPr bwMode="auto">
            <a:xfrm rot="16200000">
              <a:off x="160" y="1046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21" name="Rectangle 229"/>
            <p:cNvSpPr>
              <a:spLocks noChangeArrowheads="1"/>
            </p:cNvSpPr>
            <p:nvPr/>
          </p:nvSpPr>
          <p:spPr bwMode="auto">
            <a:xfrm rot="16200000">
              <a:off x="160" y="999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22" name="Rectangle 228"/>
            <p:cNvSpPr>
              <a:spLocks noChangeArrowheads="1"/>
            </p:cNvSpPr>
            <p:nvPr/>
          </p:nvSpPr>
          <p:spPr bwMode="auto">
            <a:xfrm rot="16200000">
              <a:off x="161" y="750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123" name="Rectangle 227"/>
            <p:cNvSpPr>
              <a:spLocks noChangeArrowheads="1"/>
            </p:cNvSpPr>
            <p:nvPr/>
          </p:nvSpPr>
          <p:spPr bwMode="auto">
            <a:xfrm rot="16200000">
              <a:off x="161" y="702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24" name="Rectangle 226"/>
            <p:cNvSpPr>
              <a:spLocks noChangeArrowheads="1"/>
            </p:cNvSpPr>
            <p:nvPr/>
          </p:nvSpPr>
          <p:spPr bwMode="auto">
            <a:xfrm rot="16200000">
              <a:off x="161" y="655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25" name="Rectangle 225"/>
            <p:cNvSpPr>
              <a:spLocks noChangeArrowheads="1"/>
            </p:cNvSpPr>
            <p:nvPr/>
          </p:nvSpPr>
          <p:spPr bwMode="auto">
            <a:xfrm rot="16200000">
              <a:off x="161" y="607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26" name="Rectangle 224"/>
            <p:cNvSpPr>
              <a:spLocks noChangeArrowheads="1"/>
            </p:cNvSpPr>
            <p:nvPr/>
          </p:nvSpPr>
          <p:spPr bwMode="auto">
            <a:xfrm rot="16200000">
              <a:off x="-35" y="1945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/>
            </a:p>
          </p:txBody>
        </p:sp>
        <p:sp>
          <p:nvSpPr>
            <p:cNvPr id="127" name="Rectangle 223"/>
            <p:cNvSpPr>
              <a:spLocks noChangeArrowheads="1"/>
            </p:cNvSpPr>
            <p:nvPr/>
          </p:nvSpPr>
          <p:spPr bwMode="auto">
            <a:xfrm rot="16200000">
              <a:off x="-35" y="1898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6</a:t>
              </a:r>
              <a:endParaRPr lang="en-US"/>
            </a:p>
          </p:txBody>
        </p:sp>
        <p:sp>
          <p:nvSpPr>
            <p:cNvPr id="128" name="Rectangle 222"/>
            <p:cNvSpPr>
              <a:spLocks noChangeArrowheads="1"/>
            </p:cNvSpPr>
            <p:nvPr/>
          </p:nvSpPr>
          <p:spPr bwMode="auto">
            <a:xfrm rot="16200000">
              <a:off x="-35" y="1850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129" name="Rectangle 221"/>
            <p:cNvSpPr>
              <a:spLocks noChangeArrowheads="1"/>
            </p:cNvSpPr>
            <p:nvPr/>
          </p:nvSpPr>
          <p:spPr bwMode="auto">
            <a:xfrm rot="16200000">
              <a:off x="-35" y="1803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0" name="Rectangle 220"/>
            <p:cNvSpPr>
              <a:spLocks noChangeArrowheads="1"/>
            </p:cNvSpPr>
            <p:nvPr/>
          </p:nvSpPr>
          <p:spPr bwMode="auto">
            <a:xfrm rot="16200000">
              <a:off x="-35" y="1756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1" name="Rectangle 219"/>
            <p:cNvSpPr>
              <a:spLocks noChangeArrowheads="1"/>
            </p:cNvSpPr>
            <p:nvPr/>
          </p:nvSpPr>
          <p:spPr bwMode="auto">
            <a:xfrm>
              <a:off x="4898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8</a:t>
              </a:r>
              <a:endParaRPr lang="en-US"/>
            </a:p>
          </p:txBody>
        </p:sp>
        <p:sp>
          <p:nvSpPr>
            <p:cNvPr id="132" name="Rectangle 218"/>
            <p:cNvSpPr>
              <a:spLocks noChangeArrowheads="1"/>
            </p:cNvSpPr>
            <p:nvPr/>
          </p:nvSpPr>
          <p:spPr bwMode="auto">
            <a:xfrm>
              <a:off x="4945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3" name="Rectangle 217"/>
            <p:cNvSpPr>
              <a:spLocks noChangeArrowheads="1"/>
            </p:cNvSpPr>
            <p:nvPr/>
          </p:nvSpPr>
          <p:spPr bwMode="auto">
            <a:xfrm>
              <a:off x="4992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4" name="Rectangle 216"/>
            <p:cNvSpPr>
              <a:spLocks noChangeArrowheads="1"/>
            </p:cNvSpPr>
            <p:nvPr/>
          </p:nvSpPr>
          <p:spPr bwMode="auto">
            <a:xfrm>
              <a:off x="5042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5" name="Rectangle 215"/>
            <p:cNvSpPr>
              <a:spLocks noChangeArrowheads="1"/>
            </p:cNvSpPr>
            <p:nvPr/>
          </p:nvSpPr>
          <p:spPr bwMode="auto">
            <a:xfrm>
              <a:off x="5681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8</a:t>
              </a:r>
              <a:endParaRPr lang="en-US"/>
            </a:p>
          </p:txBody>
        </p:sp>
        <p:sp>
          <p:nvSpPr>
            <p:cNvPr id="136" name="Rectangle 214"/>
            <p:cNvSpPr>
              <a:spLocks noChangeArrowheads="1"/>
            </p:cNvSpPr>
            <p:nvPr/>
          </p:nvSpPr>
          <p:spPr bwMode="auto">
            <a:xfrm>
              <a:off x="5728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7" name="Rectangle 213"/>
            <p:cNvSpPr>
              <a:spLocks noChangeArrowheads="1"/>
            </p:cNvSpPr>
            <p:nvPr/>
          </p:nvSpPr>
          <p:spPr bwMode="auto">
            <a:xfrm>
              <a:off x="5776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8" name="Rectangle 212"/>
            <p:cNvSpPr>
              <a:spLocks noChangeArrowheads="1"/>
            </p:cNvSpPr>
            <p:nvPr/>
          </p:nvSpPr>
          <p:spPr bwMode="auto">
            <a:xfrm>
              <a:off x="5823" y="3218"/>
              <a:ext cx="5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39" name="Rectangle 211"/>
            <p:cNvSpPr>
              <a:spLocks noChangeArrowheads="1"/>
            </p:cNvSpPr>
            <p:nvPr/>
          </p:nvSpPr>
          <p:spPr bwMode="auto">
            <a:xfrm rot="16200000">
              <a:off x="6247" y="2703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8</a:t>
              </a:r>
              <a:endParaRPr lang="en-US"/>
            </a:p>
          </p:txBody>
        </p:sp>
        <p:sp>
          <p:nvSpPr>
            <p:cNvPr id="140" name="Rectangle 210"/>
            <p:cNvSpPr>
              <a:spLocks noChangeArrowheads="1"/>
            </p:cNvSpPr>
            <p:nvPr/>
          </p:nvSpPr>
          <p:spPr bwMode="auto">
            <a:xfrm rot="16200000">
              <a:off x="6247" y="2654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41" name="Rectangle 209"/>
            <p:cNvSpPr>
              <a:spLocks noChangeArrowheads="1"/>
            </p:cNvSpPr>
            <p:nvPr/>
          </p:nvSpPr>
          <p:spPr bwMode="auto">
            <a:xfrm rot="16200000">
              <a:off x="6247" y="2606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42" name="Rectangle 208"/>
            <p:cNvSpPr>
              <a:spLocks noChangeArrowheads="1"/>
            </p:cNvSpPr>
            <p:nvPr/>
          </p:nvSpPr>
          <p:spPr bwMode="auto">
            <a:xfrm rot="16200000">
              <a:off x="6247" y="2559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43" name="Rectangle 207"/>
            <p:cNvSpPr>
              <a:spLocks noChangeArrowheads="1"/>
            </p:cNvSpPr>
            <p:nvPr/>
          </p:nvSpPr>
          <p:spPr bwMode="auto">
            <a:xfrm rot="16200000">
              <a:off x="6247" y="1920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8</a:t>
              </a:r>
              <a:endParaRPr lang="en-US"/>
            </a:p>
          </p:txBody>
        </p:sp>
        <p:sp>
          <p:nvSpPr>
            <p:cNvPr id="144" name="Rectangle 206"/>
            <p:cNvSpPr>
              <a:spLocks noChangeArrowheads="1"/>
            </p:cNvSpPr>
            <p:nvPr/>
          </p:nvSpPr>
          <p:spPr bwMode="auto">
            <a:xfrm rot="16200000">
              <a:off x="6247" y="1873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45" name="Rectangle 205"/>
            <p:cNvSpPr>
              <a:spLocks noChangeArrowheads="1"/>
            </p:cNvSpPr>
            <p:nvPr/>
          </p:nvSpPr>
          <p:spPr bwMode="auto">
            <a:xfrm rot="16200000">
              <a:off x="6247" y="1826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146" name="Rectangle 204"/>
            <p:cNvSpPr>
              <a:spLocks noChangeArrowheads="1"/>
            </p:cNvSpPr>
            <p:nvPr/>
          </p:nvSpPr>
          <p:spPr bwMode="auto">
            <a:xfrm rot="16200000">
              <a:off x="6247" y="1778"/>
              <a:ext cx="26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en-US" sz="500" b="1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/>
            </a:p>
          </p:txBody>
        </p:sp>
      </p:grpSp>
      <p:pic>
        <p:nvPicPr>
          <p:cNvPr id="947" name="Grafik 8" descr="R:\R01 Aufträge\888_WHFF Geschossdecken für Gewerbe und Industrie\Teilprojekt 2011_2012\2 Bilder\2012.05.31 Durchstanzprüfung 6 Buche 400 mm\IMG_65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3391" y="1412776"/>
            <a:ext cx="2300177" cy="212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8" name="Grafik 5" descr="R:\R01 Aufträge\888_WHFF Geschossdecken für Gewerbe und Industrie\Teilprojekt 2011_2012\2 Bilder\2012.05.15 Durchstanzprüfung 5 Buche Fichte kombiniert 400 mm\IMG_60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50"/>
          <a:stretch/>
        </p:blipFill>
        <p:spPr bwMode="auto">
          <a:xfrm>
            <a:off x="4521396" y="3708350"/>
            <a:ext cx="2374698" cy="240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4420223" y="6173084"/>
            <a:ext cx="311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itchFamily="34" charset="0"/>
                <a:cs typeface="Times New Roman" pitchFamily="18" charset="0"/>
              </a:rPr>
              <a:t>Essai de </a:t>
            </a:r>
            <a:r>
              <a:rPr lang="fr-FR" b="1" dirty="0" smtClean="0">
                <a:latin typeface="Arial" pitchFamily="34" charset="0"/>
                <a:cs typeface="Times New Roman" pitchFamily="18" charset="0"/>
              </a:rPr>
              <a:t>résistance</a:t>
            </a:r>
          </a:p>
          <a:p>
            <a:r>
              <a:rPr lang="fr-FR" b="1" dirty="0" smtClean="0">
                <a:latin typeface="Arial" pitchFamily="34" charset="0"/>
                <a:cs typeface="Times New Roman" pitchFamily="18" charset="0"/>
              </a:rPr>
              <a:t>à </a:t>
            </a:r>
            <a:r>
              <a:rPr lang="fr-FR" b="1" dirty="0">
                <a:latin typeface="Arial" pitchFamily="34" charset="0"/>
                <a:cs typeface="Times New Roman" pitchFamily="18" charset="0"/>
              </a:rPr>
              <a:t>la rupture par </a:t>
            </a:r>
            <a:r>
              <a:rPr lang="fr-FR" b="1" dirty="0" smtClean="0">
                <a:latin typeface="Arial" pitchFamily="34" charset="0"/>
                <a:cs typeface="Times New Roman" pitchFamily="18" charset="0"/>
              </a:rPr>
              <a:t>flexion</a:t>
            </a:r>
            <a:endParaRPr lang="fr-FR" b="1" dirty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949" name="Rectangle 2"/>
          <p:cNvSpPr txBox="1">
            <a:spLocks noChangeArrowheads="1"/>
          </p:cNvSpPr>
          <p:nvPr/>
        </p:nvSpPr>
        <p:spPr>
          <a:xfrm>
            <a:off x="407368" y="798662"/>
            <a:ext cx="9865096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kern="0" dirty="0"/>
              <a:t>Solution Partie 1 : Têtes de colonnes et éléments de support</a:t>
            </a:r>
          </a:p>
        </p:txBody>
      </p:sp>
      <p:sp>
        <p:nvSpPr>
          <p:cNvPr id="950" name="Text Box 3"/>
          <p:cNvSpPr txBox="1">
            <a:spLocks noChangeArrowheads="1"/>
          </p:cNvSpPr>
          <p:nvPr/>
        </p:nvSpPr>
        <p:spPr bwMode="auto">
          <a:xfrm>
            <a:off x="7968208" y="1654464"/>
            <a:ext cx="38579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Mais comment pouvons-nous transférer les forces latérales élevées des éléments de la dalle ?</a:t>
            </a:r>
            <a:endParaRPr lang="de-DE" sz="2400" b="1" dirty="0">
              <a:latin typeface="+mn-lt"/>
            </a:endParaRPr>
          </a:p>
        </p:txBody>
      </p:sp>
      <p:grpSp>
        <p:nvGrpSpPr>
          <p:cNvPr id="956" name="Gruppieren 955"/>
          <p:cNvGrpSpPr/>
          <p:nvPr/>
        </p:nvGrpSpPr>
        <p:grpSpPr>
          <a:xfrm>
            <a:off x="8040216" y="3263693"/>
            <a:ext cx="3715708" cy="2768729"/>
            <a:chOff x="8414232" y="605538"/>
            <a:chExt cx="3715708" cy="2768729"/>
          </a:xfrm>
        </p:grpSpPr>
        <p:pic>
          <p:nvPicPr>
            <p:cNvPr id="957" name="Grafik 95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06412" y="605538"/>
              <a:ext cx="3623528" cy="2768729"/>
            </a:xfrm>
            <a:prstGeom prst="rect">
              <a:avLst/>
            </a:prstGeom>
          </p:spPr>
        </p:pic>
        <p:sp>
          <p:nvSpPr>
            <p:cNvPr id="958" name="Textfeld 957"/>
            <p:cNvSpPr txBox="1"/>
            <p:nvPr/>
          </p:nvSpPr>
          <p:spPr>
            <a:xfrm>
              <a:off x="8414232" y="1350731"/>
              <a:ext cx="155844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sz="2000" b="1" dirty="0"/>
                <a:t>V=70 </a:t>
              </a:r>
              <a:r>
                <a:rPr lang="de-CH" sz="2000" b="1" dirty="0" err="1"/>
                <a:t>kN</a:t>
              </a:r>
              <a:r>
                <a:rPr lang="de-CH" sz="2000" b="1" dirty="0"/>
                <a:t>/</a:t>
              </a:r>
              <a:r>
                <a:rPr lang="de-CH" sz="2000" b="1" dirty="0" err="1"/>
                <a:t>m’</a:t>
              </a:r>
              <a:endParaRPr lang="de-CH" sz="2000" b="1" dirty="0"/>
            </a:p>
          </p:txBody>
        </p:sp>
        <p:sp>
          <p:nvSpPr>
            <p:cNvPr id="959" name="Textfeld 958"/>
            <p:cNvSpPr txBox="1"/>
            <p:nvPr/>
          </p:nvSpPr>
          <p:spPr>
            <a:xfrm>
              <a:off x="9048328" y="2217276"/>
              <a:ext cx="3722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sz="2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65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/>
        </p:nvGrpSpPr>
        <p:grpSpPr>
          <a:xfrm>
            <a:off x="407368" y="2996952"/>
            <a:ext cx="4449033" cy="2979170"/>
            <a:chOff x="3134798" y="4114781"/>
            <a:chExt cx="3869351" cy="2591002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4798" y="4114781"/>
              <a:ext cx="3869351" cy="2591002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887" b="9568"/>
            <a:stretch/>
          </p:blipFill>
          <p:spPr>
            <a:xfrm>
              <a:off x="3697218" y="4114781"/>
              <a:ext cx="2712921" cy="2343090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6172083" y="4171050"/>
              <a:ext cx="648072" cy="2243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" name="Rechteck 2"/>
            <p:cNvSpPr/>
            <p:nvPr/>
          </p:nvSpPr>
          <p:spPr>
            <a:xfrm>
              <a:off x="3383868" y="4137608"/>
              <a:ext cx="2916323" cy="731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6387" name="Rectangle 16"/>
          <p:cNvSpPr>
            <a:spLocks noChangeArrowheads="1"/>
          </p:cNvSpPr>
          <p:nvPr/>
        </p:nvSpPr>
        <p:spPr bwMode="auto">
          <a:xfrm>
            <a:off x="2308225" y="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8" y="1583795"/>
            <a:ext cx="2410752" cy="180806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656" y="1594614"/>
            <a:ext cx="2396325" cy="1797244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07368" y="798662"/>
            <a:ext cx="11305256" cy="1046162"/>
          </a:xfrm>
          <a:prstGeom prst="rect">
            <a:avLst/>
          </a:prstGeom>
        </p:spPr>
        <p:txBody>
          <a:bodyPr/>
          <a:lstStyle/>
          <a:p>
            <a:r>
              <a:rPr lang="fr-FR" sz="2400" b="1" kern="0" dirty="0"/>
              <a:t>Solution Partie 2 : Raccordements adaptés aux </a:t>
            </a:r>
            <a:r>
              <a:rPr lang="fr-FR" sz="2400" b="1" kern="0" dirty="0" smtClean="0"/>
              <a:t>chantiers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400" b="1" kern="0" dirty="0"/>
              <a:t>Essais de traction : Série 1 : Joints à doigts à </a:t>
            </a:r>
            <a:r>
              <a:rPr lang="fr-FR" sz="1400" b="1" kern="0" dirty="0" smtClean="0"/>
              <a:t>distance</a:t>
            </a:r>
            <a:r>
              <a:rPr lang="de-CH" sz="1400" b="1" kern="0" dirty="0" smtClean="0">
                <a:sym typeface="Wingdings" panose="05000000000000000000" pitchFamily="2" charset="2"/>
              </a:rPr>
              <a:t>	</a:t>
            </a:r>
            <a:r>
              <a:rPr lang="de-CH" sz="1400" b="1" kern="0" dirty="0">
                <a:sym typeface="Wingdings" panose="05000000000000000000" pitchFamily="2" charset="2"/>
              </a:rPr>
              <a:t>	</a:t>
            </a:r>
            <a:r>
              <a:rPr lang="fr-FR" sz="1400" b="1" kern="0" dirty="0">
                <a:sym typeface="Wingdings" panose="05000000000000000000" pitchFamily="2" charset="2"/>
              </a:rPr>
              <a:t> Série 2 : Joints </a:t>
            </a:r>
            <a:r>
              <a:rPr lang="fr-FR" sz="1400" b="1" kern="0" dirty="0" smtClean="0">
                <a:sym typeface="Wingdings" panose="05000000000000000000" pitchFamily="2" charset="2"/>
              </a:rPr>
              <a:t>émoussés </a:t>
            </a:r>
            <a:r>
              <a:rPr lang="fr-FR" sz="1400" b="1" kern="0" dirty="0">
                <a:sym typeface="Wingdings" panose="05000000000000000000" pitchFamily="2" charset="2"/>
              </a:rPr>
              <a:t>à distance</a:t>
            </a:r>
            <a:endParaRPr lang="de-DE" sz="1400" b="1" kern="0" dirty="0"/>
          </a:p>
          <a:p>
            <a:endParaRPr lang="de-DE" sz="1400" b="1" kern="0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1585128"/>
            <a:ext cx="2702835" cy="1806729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46739" y="936556"/>
            <a:ext cx="1818464" cy="30921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5121" y="3538297"/>
            <a:ext cx="3826918" cy="27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R:\R01 Aufträge\888_WHFF Geschossdecken für Gewerbe und Industrie\Timber Structures 3.0\12 Bilder\Illustrationen von Mich Hodler\2013.01.10 Illustrationen hoch aufgelöst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6" y="4437112"/>
            <a:ext cx="3918629" cy="1396293"/>
          </a:xfrm>
          <a:prstGeom prst="rect">
            <a:avLst/>
          </a:prstGeom>
          <a:noFill/>
        </p:spPr>
      </p:pic>
      <p:pic>
        <p:nvPicPr>
          <p:cNvPr id="4" name="Picture 2" descr="R:\R01 Aufträge\888_WHFF Geschossdecken für Gewerbe und Industrie\Timber Structures 3.0\6 Eingang\E.01 Hodler Mich, Illustrator\2012.11.07 Vorschläge\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3392" y="1702126"/>
            <a:ext cx="2664296" cy="1648697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kern="0" dirty="0" smtClean="0">
                <a:solidFill>
                  <a:schemeClr val="tx2"/>
                </a:solidFill>
              </a:rPr>
              <a:t>Solution Partie </a:t>
            </a:r>
            <a:r>
              <a:rPr lang="de-CH" sz="2400" b="1" kern="0" dirty="0">
                <a:solidFill>
                  <a:schemeClr val="tx2"/>
                </a:solidFill>
              </a:rPr>
              <a:t>2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b="1" kern="0" dirty="0">
                <a:sym typeface="Wingdings" panose="05000000000000000000" pitchFamily="2" charset="2"/>
              </a:rPr>
              <a:t>Collage du bois </a:t>
            </a:r>
            <a:r>
              <a:rPr lang="fr-FR" sz="1600" b="1" kern="0" dirty="0" smtClean="0">
                <a:sym typeface="Wingdings" panose="05000000000000000000" pitchFamily="2" charset="2"/>
              </a:rPr>
              <a:t>rigide avec un joint émoussés </a:t>
            </a:r>
            <a:r>
              <a:rPr lang="fr-FR" sz="1600" b="1" kern="0" dirty="0">
                <a:sym typeface="Wingdings" panose="05000000000000000000" pitchFamily="2" charset="2"/>
              </a:rPr>
              <a:t>à distance</a:t>
            </a:r>
            <a:endParaRPr lang="de-DE" sz="1600" b="1" kern="0" dirty="0">
              <a:latin typeface="Isonorm LT Regular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973" y="1700808"/>
            <a:ext cx="7851170" cy="440981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91344" y="6237312"/>
            <a:ext cx="3018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Total 72 </a:t>
            </a:r>
            <a:r>
              <a:rPr lang="de-CH" dirty="0" err="1"/>
              <a:t>tests</a:t>
            </a:r>
            <a:r>
              <a:rPr lang="de-CH" dirty="0"/>
              <a:t> </a:t>
            </a:r>
            <a:r>
              <a:rPr lang="de-CH" dirty="0" err="1" smtClean="0"/>
              <a:t>dans</a:t>
            </a:r>
            <a:r>
              <a:rPr lang="de-CH" dirty="0" smtClean="0"/>
              <a:t> 2 </a:t>
            </a:r>
            <a:r>
              <a:rPr lang="de-CH" dirty="0" err="1" smtClean="0"/>
              <a:t>séries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50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698" y="-14960"/>
            <a:ext cx="12191301" cy="687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9" t="31638" r="14921"/>
          <a:stretch/>
        </p:blipFill>
        <p:spPr>
          <a:xfrm>
            <a:off x="1775520" y="566452"/>
            <a:ext cx="4608512" cy="2880000"/>
          </a:xfrm>
          <a:prstGeom prst="rect">
            <a:avLst/>
          </a:prstGeom>
        </p:spPr>
      </p:pic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6514116" y="1340768"/>
            <a:ext cx="3974373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de-CH" altLang="de-DE" sz="1400" b="1" dirty="0">
                <a:solidFill>
                  <a:srgbClr val="00007A"/>
                </a:solidFill>
                <a:latin typeface="+mn-lt"/>
              </a:rPr>
              <a:t>28 </a:t>
            </a:r>
            <a:r>
              <a:rPr lang="de-CH" altLang="de-DE" sz="1400" b="1" dirty="0" err="1">
                <a:solidFill>
                  <a:srgbClr val="00007A"/>
                </a:solidFill>
                <a:latin typeface="+mn-lt"/>
              </a:rPr>
              <a:t>collaborateurs</a:t>
            </a:r>
            <a:r>
              <a:rPr lang="de-CH" altLang="de-DE" sz="1400" b="1" dirty="0">
                <a:solidFill>
                  <a:srgbClr val="00007A"/>
                </a:solidFill>
                <a:latin typeface="+mn-lt"/>
              </a:rPr>
              <a:t>:</a:t>
            </a:r>
            <a:endParaRPr lang="de-CH" altLang="de-DE" sz="1400" b="1" dirty="0">
              <a:solidFill>
                <a:srgbClr val="00007A"/>
              </a:solidFill>
              <a:latin typeface="+mn-lt"/>
            </a:endParaRPr>
          </a:p>
          <a:p>
            <a:pPr>
              <a:lnSpc>
                <a:spcPts val="2000"/>
              </a:lnSpc>
            </a:pP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13 Ing. HTL / FH</a:t>
            </a:r>
          </a:p>
          <a:p>
            <a:pPr>
              <a:lnSpc>
                <a:spcPts val="2000"/>
              </a:lnSpc>
            </a:pP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7 Techniker HF</a:t>
            </a:r>
          </a:p>
          <a:p>
            <a:pPr>
              <a:lnSpc>
                <a:spcPts val="2000"/>
              </a:lnSpc>
            </a:pP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4 </a:t>
            </a:r>
            <a:r>
              <a:rPr lang="de-CH" altLang="de-DE" sz="1400" dirty="0" err="1">
                <a:solidFill>
                  <a:srgbClr val="5F5F5F"/>
                </a:solidFill>
                <a:latin typeface="+mn-lt"/>
              </a:rPr>
              <a:t>cand</a:t>
            </a: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. Ing. </a:t>
            </a:r>
            <a:r>
              <a:rPr lang="de-CH" altLang="de-DE" sz="1400" dirty="0" err="1">
                <a:solidFill>
                  <a:srgbClr val="5F5F5F"/>
                </a:solidFill>
                <a:latin typeface="+mn-lt"/>
              </a:rPr>
              <a:t>BSc</a:t>
            </a:r>
            <a:endParaRPr lang="de-CH" altLang="de-DE" sz="1400" dirty="0">
              <a:solidFill>
                <a:srgbClr val="5F5F5F"/>
              </a:solidFill>
              <a:latin typeface="+mn-lt"/>
            </a:endParaRPr>
          </a:p>
          <a:p>
            <a:pPr>
              <a:lnSpc>
                <a:spcPts val="2000"/>
              </a:lnSpc>
            </a:pP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4 </a:t>
            </a:r>
            <a:r>
              <a:rPr lang="de-CH" altLang="de-DE" sz="1400" dirty="0" err="1" smtClean="0">
                <a:solidFill>
                  <a:srgbClr val="5F5F5F"/>
                </a:solidFill>
                <a:latin typeface="+mn-lt"/>
              </a:rPr>
              <a:t>administration</a:t>
            </a:r>
            <a:r>
              <a:rPr lang="de-CH" altLang="de-DE" sz="1400" dirty="0" smtClean="0">
                <a:solidFill>
                  <a:srgbClr val="5F5F5F"/>
                </a:solidFill>
                <a:latin typeface="+mn-lt"/>
              </a:rPr>
              <a:t> </a:t>
            </a: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/ </a:t>
            </a:r>
            <a:r>
              <a:rPr lang="de-CH" altLang="de-DE" sz="1400" dirty="0" err="1" smtClean="0">
                <a:solidFill>
                  <a:srgbClr val="5F5F5F"/>
                </a:solidFill>
                <a:latin typeface="+mn-lt"/>
              </a:rPr>
              <a:t>communication</a:t>
            </a:r>
            <a:endParaRPr lang="de-DE" altLang="de-DE" sz="1400" dirty="0">
              <a:solidFill>
                <a:srgbClr val="5F5F5F"/>
              </a:solidFill>
              <a:latin typeface="+mn-lt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8184233" y="4922097"/>
            <a:ext cx="2555875" cy="1455738"/>
            <a:chOff x="755576" y="4721224"/>
            <a:chExt cx="2555875" cy="1455738"/>
          </a:xfrm>
        </p:grpSpPr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755576" y="5622924"/>
              <a:ext cx="2555875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80975" indent="-180975" algn="ctr">
                <a:spcBef>
                  <a:spcPct val="50000"/>
                </a:spcBef>
                <a:defRPr/>
              </a:pPr>
              <a:r>
                <a:rPr lang="de-CH" sz="1200" dirty="0">
                  <a:solidFill>
                    <a:schemeClr val="bg1">
                      <a:lumMod val="50000"/>
                    </a:schemeClr>
                  </a:solidFill>
                </a:rPr>
                <a:t>Zertifiziert ISO 9001:2008</a:t>
              </a:r>
            </a:p>
            <a:p>
              <a:pPr marL="180975" indent="-180975" algn="ctr">
                <a:spcBef>
                  <a:spcPct val="50000"/>
                </a:spcBef>
                <a:defRPr/>
              </a:pPr>
              <a:r>
                <a:rPr lang="de-CH" sz="1200" dirty="0">
                  <a:solidFill>
                    <a:schemeClr val="bg1">
                      <a:lumMod val="50000"/>
                    </a:schemeClr>
                  </a:solidFill>
                </a:rPr>
                <a:t>jährlich auditiert</a:t>
              </a:r>
            </a:p>
          </p:txBody>
        </p:sp>
        <p:pic>
          <p:nvPicPr>
            <p:cNvPr id="34" name="Picture 17" descr="9001_gm_d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251" y="4721224"/>
              <a:ext cx="900113" cy="89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hteck 34"/>
          <p:cNvSpPr/>
          <p:nvPr/>
        </p:nvSpPr>
        <p:spPr>
          <a:xfrm>
            <a:off x="6456041" y="476672"/>
            <a:ext cx="404638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b="1" dirty="0">
                <a:solidFill>
                  <a:srgbClr val="000000"/>
                </a:solidFill>
              </a:rPr>
              <a:t>Timbatec </a:t>
            </a:r>
            <a:r>
              <a:rPr lang="de-CH" sz="2800" b="1" dirty="0" smtClean="0">
                <a:solidFill>
                  <a:srgbClr val="000000"/>
                </a:solidFill>
              </a:rPr>
              <a:t>Suisse</a:t>
            </a:r>
            <a:endParaRPr lang="de-CH" sz="2800" b="1" dirty="0">
              <a:solidFill>
                <a:srgbClr val="000000"/>
              </a:solidFill>
            </a:endParaRPr>
          </a:p>
          <a:p>
            <a:r>
              <a:rPr lang="de-CH" b="1" dirty="0" smtClean="0">
                <a:solidFill>
                  <a:srgbClr val="000000"/>
                </a:solidFill>
              </a:rPr>
              <a:t> (Thun, Bern, </a:t>
            </a:r>
            <a:r>
              <a:rPr lang="de-CH" b="1" dirty="0" smtClean="0">
                <a:solidFill>
                  <a:srgbClr val="000000"/>
                </a:solidFill>
              </a:rPr>
              <a:t>Zürich</a:t>
            </a:r>
            <a:r>
              <a:rPr lang="de-CH" b="1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8" y="3572695"/>
            <a:ext cx="3291735" cy="2880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456040" y="3455704"/>
            <a:ext cx="30879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b="1" dirty="0">
                <a:solidFill>
                  <a:srgbClr val="000000"/>
                </a:solidFill>
              </a:rPr>
              <a:t>Timbatec Austria</a:t>
            </a:r>
            <a:endParaRPr lang="de-CH" sz="4000" b="1" dirty="0">
              <a:solidFill>
                <a:srgbClr val="000000"/>
              </a:solidFill>
            </a:endParaRPr>
          </a:p>
          <a:p>
            <a:r>
              <a:rPr lang="de-CH" b="1" dirty="0">
                <a:solidFill>
                  <a:srgbClr val="000000"/>
                </a:solidFill>
              </a:rPr>
              <a:t> </a:t>
            </a:r>
            <a:r>
              <a:rPr lang="de-CH" b="1" dirty="0" smtClean="0">
                <a:solidFill>
                  <a:srgbClr val="000000"/>
                </a:solidFill>
              </a:rPr>
              <a:t>(Wien)</a:t>
            </a:r>
            <a:endParaRPr lang="de-CH" b="1" dirty="0">
              <a:solidFill>
                <a:srgbClr val="000000"/>
              </a:solidFill>
            </a:endParaRPr>
          </a:p>
          <a:p>
            <a:endParaRPr lang="de-CH" sz="2800" b="1" dirty="0">
              <a:solidFill>
                <a:srgbClr val="00000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528048" y="4509120"/>
            <a:ext cx="3816424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de-CH" altLang="de-DE" sz="1400" b="1" dirty="0">
                <a:solidFill>
                  <a:srgbClr val="00007A"/>
                </a:solidFill>
                <a:latin typeface="+mn-lt"/>
              </a:rPr>
              <a:t>5 </a:t>
            </a:r>
            <a:r>
              <a:rPr lang="de-CH" altLang="de-DE" sz="1400" b="1" dirty="0" err="1">
                <a:solidFill>
                  <a:srgbClr val="00007A"/>
                </a:solidFill>
              </a:rPr>
              <a:t>collaborateurs</a:t>
            </a:r>
            <a:r>
              <a:rPr lang="de-CH" altLang="de-DE" sz="1400" b="1" dirty="0" smtClean="0">
                <a:solidFill>
                  <a:srgbClr val="00007A"/>
                </a:solidFill>
                <a:latin typeface="+mn-lt"/>
              </a:rPr>
              <a:t>:</a:t>
            </a:r>
            <a:endParaRPr lang="de-CH" altLang="de-DE" sz="1400" b="1" dirty="0">
              <a:solidFill>
                <a:srgbClr val="00007A"/>
              </a:solidFill>
              <a:latin typeface="+mn-lt"/>
            </a:endParaRPr>
          </a:p>
          <a:p>
            <a:pPr>
              <a:lnSpc>
                <a:spcPts val="2000"/>
              </a:lnSpc>
            </a:pP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3 Ing. TU / FH</a:t>
            </a:r>
          </a:p>
          <a:p>
            <a:pPr>
              <a:lnSpc>
                <a:spcPts val="2000"/>
              </a:lnSpc>
            </a:pP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1 </a:t>
            </a:r>
            <a:r>
              <a:rPr lang="de-CH" altLang="de-DE" sz="1400" dirty="0" err="1">
                <a:solidFill>
                  <a:srgbClr val="5F5F5F"/>
                </a:solidFill>
                <a:latin typeface="+mn-lt"/>
              </a:rPr>
              <a:t>cand</a:t>
            </a: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. Ing. </a:t>
            </a:r>
            <a:r>
              <a:rPr lang="de-CH" altLang="de-DE" sz="1400" dirty="0" err="1">
                <a:solidFill>
                  <a:srgbClr val="5F5F5F"/>
                </a:solidFill>
                <a:latin typeface="+mn-lt"/>
              </a:rPr>
              <a:t>BSc</a:t>
            </a:r>
            <a:endParaRPr lang="de-CH" altLang="de-DE" sz="1400" dirty="0">
              <a:solidFill>
                <a:srgbClr val="5F5F5F"/>
              </a:solidFill>
              <a:latin typeface="+mn-lt"/>
            </a:endParaRPr>
          </a:p>
          <a:p>
            <a:pPr>
              <a:lnSpc>
                <a:spcPts val="2000"/>
              </a:lnSpc>
            </a:pPr>
            <a:r>
              <a:rPr lang="de-CH" altLang="de-DE" sz="1400" dirty="0">
                <a:solidFill>
                  <a:srgbClr val="5F5F5F"/>
                </a:solidFill>
                <a:latin typeface="+mn-lt"/>
              </a:rPr>
              <a:t>1 </a:t>
            </a:r>
            <a:r>
              <a:rPr lang="de-CH" altLang="de-DE" sz="1400" dirty="0" err="1" smtClean="0">
                <a:solidFill>
                  <a:srgbClr val="5F5F5F"/>
                </a:solidFill>
                <a:latin typeface="+mn-lt"/>
              </a:rPr>
              <a:t>administration</a:t>
            </a:r>
            <a:endParaRPr lang="de-DE" altLang="de-DE" sz="1400" dirty="0">
              <a:solidFill>
                <a:srgbClr val="5F5F5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9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6"/>
          <p:cNvSpPr>
            <a:spLocks noChangeArrowheads="1"/>
          </p:cNvSpPr>
          <p:nvPr/>
        </p:nvSpPr>
        <p:spPr bwMode="auto">
          <a:xfrm>
            <a:off x="2308225" y="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407368" y="6205353"/>
            <a:ext cx="7050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Total </a:t>
            </a:r>
            <a:r>
              <a:rPr lang="de-CH" dirty="0" smtClean="0"/>
              <a:t>250 </a:t>
            </a:r>
            <a:r>
              <a:rPr lang="de-CH" dirty="0" err="1" smtClean="0"/>
              <a:t>tests</a:t>
            </a:r>
            <a:r>
              <a:rPr lang="de-CH" dirty="0" smtClean="0"/>
              <a:t> </a:t>
            </a:r>
            <a:r>
              <a:rPr lang="de-CH" dirty="0" err="1" smtClean="0"/>
              <a:t>dans</a:t>
            </a:r>
            <a:r>
              <a:rPr lang="de-CH" dirty="0" smtClean="0"/>
              <a:t> 7 </a:t>
            </a:r>
            <a:r>
              <a:rPr lang="de-CH" dirty="0" err="1" smtClean="0"/>
              <a:t>séries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557338"/>
            <a:ext cx="2798933" cy="2099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69" y="3864945"/>
            <a:ext cx="2803115" cy="215634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3876229"/>
            <a:ext cx="2860078" cy="21450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475" y="1556792"/>
            <a:ext cx="2808709" cy="210653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kern="0" dirty="0"/>
              <a:t>Essais de flexion et de climat à long terme des joints CLT</a:t>
            </a:r>
            <a:endParaRPr lang="fr-FR" sz="2400" b="1" kern="0" dirty="0"/>
          </a:p>
        </p:txBody>
      </p:sp>
    </p:spTree>
    <p:extLst>
      <p:ext uri="{BB962C8B-B14F-4D97-AF65-F5344CB8AC3E}">
        <p14:creationId xmlns:p14="http://schemas.microsoft.com/office/powerpoint/2010/main" val="33453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6"/>
          <p:cNvSpPr>
            <a:spLocks noChangeArrowheads="1"/>
          </p:cNvSpPr>
          <p:nvPr/>
        </p:nvSpPr>
        <p:spPr bwMode="auto">
          <a:xfrm>
            <a:off x="2308225" y="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407368" y="6228020"/>
            <a:ext cx="7050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Total </a:t>
            </a:r>
            <a:r>
              <a:rPr lang="de-CH" dirty="0" smtClean="0"/>
              <a:t>6 </a:t>
            </a:r>
            <a:r>
              <a:rPr lang="de-CH" dirty="0" err="1" smtClean="0"/>
              <a:t>tests</a:t>
            </a:r>
            <a:r>
              <a:rPr lang="de-CH" dirty="0" smtClean="0"/>
              <a:t> </a:t>
            </a:r>
            <a:r>
              <a:rPr lang="de-CH" dirty="0" err="1"/>
              <a:t>dans</a:t>
            </a:r>
            <a:r>
              <a:rPr lang="de-CH" dirty="0"/>
              <a:t> 2 </a:t>
            </a:r>
            <a:r>
              <a:rPr lang="de-CH" dirty="0" err="1" smtClean="0"/>
              <a:t>sé</a:t>
            </a:r>
            <a:r>
              <a:rPr lang="de-CH" dirty="0" err="1" smtClean="0"/>
              <a:t>ries</a:t>
            </a:r>
            <a:endParaRPr lang="de-CH" dirty="0"/>
          </a:p>
        </p:txBody>
      </p:sp>
      <p:pic>
        <p:nvPicPr>
          <p:cNvPr id="2050" name="Picture 2" descr="IMG_47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872" y="1556792"/>
            <a:ext cx="4752527" cy="355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5167761"/>
            <a:ext cx="4752527" cy="11415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57338"/>
            <a:ext cx="3655256" cy="354799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943872" y="6258798"/>
            <a:ext cx="2042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kern="0" dirty="0"/>
              <a:t>CLT </a:t>
            </a:r>
            <a:r>
              <a:rPr lang="de-CH" sz="1600" kern="0" dirty="0" smtClean="0"/>
              <a:t>et </a:t>
            </a:r>
            <a:r>
              <a:rPr lang="de-CH" sz="1600" kern="0" dirty="0" err="1" smtClean="0"/>
              <a:t>contreplaqué</a:t>
            </a:r>
            <a:endParaRPr lang="de-CH" sz="16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kern="0" dirty="0"/>
              <a:t>Essais au feu : Petite échelle</a:t>
            </a:r>
          </a:p>
          <a:p>
            <a:pPr>
              <a:defRPr/>
            </a:pP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07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6"/>
          <p:cNvSpPr>
            <a:spLocks noChangeArrowheads="1"/>
          </p:cNvSpPr>
          <p:nvPr/>
        </p:nvSpPr>
        <p:spPr bwMode="auto">
          <a:xfrm>
            <a:off x="2308225" y="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pic>
        <p:nvPicPr>
          <p:cNvPr id="8" name="Grafik 7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76" y="1556891"/>
            <a:ext cx="3960564" cy="2448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eck 2"/>
          <p:cNvSpPr/>
          <p:nvPr/>
        </p:nvSpPr>
        <p:spPr>
          <a:xfrm>
            <a:off x="8040216" y="4223495"/>
            <a:ext cx="28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latin typeface="+mj-lt"/>
                <a:ea typeface="Times New Roman" panose="02020603050405020304" pitchFamily="18" charset="0"/>
              </a:rPr>
              <a:t>CLT 5.30 x 2.80 x 0.2 m</a:t>
            </a:r>
          </a:p>
          <a:p>
            <a:pPr>
              <a:spcAft>
                <a:spcPts val="0"/>
              </a:spcAft>
            </a:pPr>
            <a:endParaRPr lang="en-GB" sz="14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La plaque CLT avec joints collés bout à bout a atteint une résistance au feu de </a:t>
            </a:r>
            <a:r>
              <a:rPr lang="fr-FR" sz="14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69 minutes</a:t>
            </a:r>
            <a:r>
              <a:rPr lang="fr-FR" sz="14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de-CH" sz="14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La plaque CLT s'est rompue à cause de la rupture fragile </a:t>
            </a:r>
            <a:r>
              <a:rPr lang="fr-FR" sz="1400" dirty="0" smtClean="0">
                <a:latin typeface="+mj-lt"/>
                <a:ea typeface="Times New Roman" panose="02020603050405020304" pitchFamily="18" charset="0"/>
              </a:rPr>
              <a:t>au joint </a:t>
            </a:r>
            <a:r>
              <a:rPr lang="fr-FR" sz="1400" dirty="0">
                <a:latin typeface="+mj-lt"/>
                <a:ea typeface="Times New Roman" panose="02020603050405020304" pitchFamily="18" charset="0"/>
              </a:rPr>
              <a:t>collé</a:t>
            </a:r>
            <a:endParaRPr lang="de-CH" sz="14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1" name="Grafik 1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43" y="4104861"/>
            <a:ext cx="3736757" cy="220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6" y="4159281"/>
            <a:ext cx="2330266" cy="23559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8" y="1556792"/>
            <a:ext cx="3273443" cy="2455082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kern="0" dirty="0">
                <a:latin typeface="+mn-lt"/>
              </a:rPr>
              <a:t>Essais au feu : Grande échelle sous charge de 32 </a:t>
            </a:r>
            <a:r>
              <a:rPr lang="fr-FR" sz="2400" b="1" kern="0" dirty="0" err="1">
                <a:latin typeface="+mn-lt"/>
              </a:rPr>
              <a:t>kN</a:t>
            </a:r>
            <a:endParaRPr lang="fr-FR" sz="2400" b="1" kern="0" dirty="0">
              <a:latin typeface="+mn-lt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07368" y="6228020"/>
            <a:ext cx="7050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Total </a:t>
            </a:r>
            <a:r>
              <a:rPr lang="de-CH" dirty="0"/>
              <a:t>1 </a:t>
            </a:r>
            <a:r>
              <a:rPr lang="de-CH" dirty="0" err="1"/>
              <a:t>test</a:t>
            </a:r>
            <a:r>
              <a:rPr lang="de-CH" dirty="0"/>
              <a:t> </a:t>
            </a:r>
            <a:r>
              <a:rPr lang="de-CH" dirty="0" err="1"/>
              <a:t>dans</a:t>
            </a:r>
            <a:r>
              <a:rPr lang="de-CH" dirty="0"/>
              <a:t> </a:t>
            </a:r>
            <a:r>
              <a:rPr lang="de-CH" dirty="0"/>
              <a:t>1 </a:t>
            </a:r>
            <a:r>
              <a:rPr lang="de-CH" dirty="0" err="1" smtClean="0"/>
              <a:t>sé</a:t>
            </a:r>
            <a:r>
              <a:rPr lang="de-CH" dirty="0" err="1" smtClean="0"/>
              <a:t>rie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47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07227" y="815477"/>
            <a:ext cx="8771954" cy="1186336"/>
          </a:xfrm>
          <a:prstGeom prst="rect">
            <a:avLst/>
          </a:prstGeom>
        </p:spPr>
        <p:txBody>
          <a:bodyPr/>
          <a:lstStyle/>
          <a:p>
            <a:r>
              <a:rPr lang="de-CH" sz="2400" b="1" dirty="0">
                <a:latin typeface="+mn-lt"/>
              </a:rPr>
              <a:t>Evolution </a:t>
            </a:r>
            <a:r>
              <a:rPr lang="de-CH" sz="2400" b="1" dirty="0" smtClean="0">
                <a:latin typeface="+mn-lt"/>
              </a:rPr>
              <a:t>de la </a:t>
            </a:r>
            <a:r>
              <a:rPr lang="de-CH" sz="2400" b="1" dirty="0" err="1" smtClean="0">
                <a:latin typeface="+mn-lt"/>
              </a:rPr>
              <a:t>construction</a:t>
            </a:r>
            <a:r>
              <a:rPr lang="de-CH" sz="2400" b="1" dirty="0" smtClean="0">
                <a:latin typeface="+mn-lt"/>
              </a:rPr>
              <a:t> </a:t>
            </a:r>
            <a:r>
              <a:rPr lang="de-CH" sz="2400" b="1" dirty="0" err="1" smtClean="0">
                <a:latin typeface="+mn-lt"/>
              </a:rPr>
              <a:t>bois</a:t>
            </a:r>
            <a:endParaRPr lang="de-CH" sz="2400" b="1" dirty="0">
              <a:latin typeface="+mn-lt"/>
            </a:endParaRPr>
          </a:p>
          <a:p>
            <a:r>
              <a:rPr lang="de-CH" sz="2400" b="1" dirty="0" err="1"/>
              <a:t>Timber</a:t>
            </a:r>
            <a:r>
              <a:rPr lang="de-CH" sz="2400" b="1" dirty="0"/>
              <a:t> </a:t>
            </a:r>
            <a:r>
              <a:rPr lang="de-CH" sz="2400" b="1" dirty="0" err="1"/>
              <a:t>Structures</a:t>
            </a:r>
            <a:r>
              <a:rPr lang="de-CH" sz="2400" b="1" dirty="0"/>
              <a:t> 1.0</a:t>
            </a:r>
            <a:endParaRPr lang="de-DE" sz="2400" b="1" dirty="0"/>
          </a:p>
          <a:p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endParaRPr lang="de-CH" sz="1600" b="1" kern="0" dirty="0" smtClean="0"/>
          </a:p>
          <a:p>
            <a:endParaRPr lang="de-DE" sz="1600" b="1" kern="0" dirty="0"/>
          </a:p>
          <a:p>
            <a:endParaRPr lang="de-DE" sz="1600" b="1" kern="0" dirty="0" smtClean="0"/>
          </a:p>
          <a:p>
            <a:endParaRPr lang="de-DE" sz="1600" b="1" kern="0" dirty="0"/>
          </a:p>
          <a:p>
            <a:endParaRPr lang="de-CH" sz="1600" b="1" kern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761" y="4389402"/>
            <a:ext cx="2952002" cy="222219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143672" y="1096137"/>
            <a:ext cx="646163" cy="60467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07368" y="1588730"/>
            <a:ext cx="6191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 err="1">
                <a:latin typeface="+mj-lt"/>
              </a:rPr>
              <a:t>Troncs</a:t>
            </a:r>
            <a:r>
              <a:rPr lang="de-CH" sz="2000" dirty="0">
                <a:latin typeface="+mj-lt"/>
              </a:rPr>
              <a:t> et </a:t>
            </a:r>
            <a:r>
              <a:rPr lang="de-CH" sz="2000" dirty="0" err="1">
                <a:latin typeface="+mj-lt"/>
              </a:rPr>
              <a:t>poutres</a:t>
            </a:r>
            <a:endParaRPr lang="de-CH" sz="2000" dirty="0"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92585" y="1963725"/>
            <a:ext cx="2233260" cy="1674945"/>
          </a:xfrm>
          <a:prstGeom prst="rect">
            <a:avLst/>
          </a:prstGeom>
        </p:spPr>
      </p:pic>
      <p:pic>
        <p:nvPicPr>
          <p:cNvPr id="13" name="Picture 2" descr="Malvorlage  Tanne im Wint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42622" y="2608917"/>
            <a:ext cx="830088" cy="1628390"/>
          </a:xfrm>
          <a:prstGeom prst="rect">
            <a:avLst/>
          </a:prstGeom>
          <a:noFill/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07227" y="3946241"/>
            <a:ext cx="2127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/>
              <a:t>Bois </a:t>
            </a:r>
            <a:r>
              <a:rPr lang="de-CH" sz="2000" dirty="0" err="1"/>
              <a:t>rond</a:t>
            </a:r>
            <a:endParaRPr lang="de-CH" sz="2000" b="1" dirty="0">
              <a:solidFill>
                <a:srgbClr val="002986"/>
              </a:solidFill>
              <a:latin typeface="Univers" pitchFamily="34" charset="0"/>
            </a:endParaRPr>
          </a:p>
        </p:txBody>
      </p:sp>
      <p:pic>
        <p:nvPicPr>
          <p:cNvPr id="15" name="Picture 2" descr="Malvorlage  Tanne im Wint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73" y="1988840"/>
            <a:ext cx="830088" cy="1628390"/>
          </a:xfrm>
          <a:prstGeom prst="rect">
            <a:avLst/>
          </a:prstGeom>
          <a:noFill/>
        </p:spPr>
      </p:pic>
      <p:sp>
        <p:nvSpPr>
          <p:cNvPr id="16" name="Bogen 15"/>
          <p:cNvSpPr/>
          <p:nvPr/>
        </p:nvSpPr>
        <p:spPr>
          <a:xfrm>
            <a:off x="223819" y="2001813"/>
            <a:ext cx="2748042" cy="2748042"/>
          </a:xfrm>
          <a:prstGeom prst="arc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7294849" y="2667768"/>
            <a:ext cx="76161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116" y="1963726"/>
            <a:ext cx="2476004" cy="1674944"/>
          </a:xfrm>
          <a:prstGeom prst="rect">
            <a:avLst/>
          </a:prstGeom>
        </p:spPr>
      </p:pic>
      <p:cxnSp>
        <p:nvCxnSpPr>
          <p:cNvPr id="19" name="Gerade Verbindung mit Pfeil 18"/>
          <p:cNvCxnSpPr/>
          <p:nvPr/>
        </p:nvCxnSpPr>
        <p:spPr>
          <a:xfrm flipH="1">
            <a:off x="3492978" y="3068960"/>
            <a:ext cx="1090854" cy="11998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511328" y="3989292"/>
            <a:ext cx="3265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/>
              <a:t>Bois </a:t>
            </a:r>
            <a:r>
              <a:rPr lang="de-CH" sz="2000" dirty="0" err="1" smtClean="0"/>
              <a:t>scié</a:t>
            </a:r>
            <a:r>
              <a:rPr lang="de-CH" sz="2000" dirty="0" smtClean="0"/>
              <a:t> (</a:t>
            </a:r>
            <a:r>
              <a:rPr lang="de-CH" sz="2000" dirty="0" err="1" smtClean="0"/>
              <a:t>rectangulaire</a:t>
            </a:r>
            <a:r>
              <a:rPr lang="de-CH" sz="2000" dirty="0" smtClean="0"/>
              <a:t>)</a:t>
            </a:r>
            <a:endParaRPr lang="de-CH" sz="2000" b="1" dirty="0">
              <a:solidFill>
                <a:srgbClr val="002986"/>
              </a:solidFill>
              <a:latin typeface="Univers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52" y="4338501"/>
            <a:ext cx="3960564" cy="2230047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>
            <a:off x="10416480" y="3829520"/>
            <a:ext cx="0" cy="4823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677551" y="3584132"/>
            <a:ext cx="2322104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0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043696" y="4105288"/>
            <a:ext cx="1194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 smtClean="0"/>
              <a:t>BLC</a:t>
            </a:r>
            <a:endParaRPr lang="de-CH" sz="2000" b="1" dirty="0">
              <a:solidFill>
                <a:srgbClr val="002986"/>
              </a:solidFill>
              <a:latin typeface="Univers" pitchFamily="34" charset="0"/>
            </a:endParaRPr>
          </a:p>
        </p:txBody>
      </p:sp>
      <p:pic>
        <p:nvPicPr>
          <p:cNvPr id="48129" name="Picture 1" descr="R:\R01 Aufträge\888_WHFF Geschossdecken für Gewerbe und Industrie\Timber Structures 3.0\Illustrationen von Mich Hodler\2012.11.04 und .07 Vorschläge Darstellung\6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491" y="3789040"/>
            <a:ext cx="1343062" cy="1337091"/>
          </a:xfrm>
          <a:prstGeom prst="rect">
            <a:avLst/>
          </a:prstGeom>
          <a:noFill/>
        </p:spPr>
      </p:pic>
      <p:pic>
        <p:nvPicPr>
          <p:cNvPr id="49154" name="Picture 2" descr="T:\T00 Archiv Auftrage Thun\000\000_Eishalle Wichtrach\2 Bilder\IM00053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125" y="4615712"/>
            <a:ext cx="2786145" cy="1684390"/>
          </a:xfrm>
          <a:prstGeom prst="rect">
            <a:avLst/>
          </a:prstGeom>
          <a:noFill/>
        </p:spPr>
      </p:pic>
      <p:pic>
        <p:nvPicPr>
          <p:cNvPr id="14" name="Picture 1" descr="R:\R01 Aufträge\888_WHFF Geschossdecken für Gewerbe und Industrie\Timber Structures 3.0\Illustrationen von Mich Hodler\2012.11.04 .07 .08 Vorschläge Darstellung\9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7673" y="3953573"/>
            <a:ext cx="1523221" cy="1218577"/>
          </a:xfrm>
          <a:prstGeom prst="rect">
            <a:avLst/>
          </a:prstGeom>
          <a:noFill/>
        </p:spPr>
      </p:pic>
      <p:pic>
        <p:nvPicPr>
          <p:cNvPr id="15" name="Picture 2" descr="http://www.novatop-system.cz/wp-content/uploads/08_2010-00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080" y="4628352"/>
            <a:ext cx="2448272" cy="1671750"/>
          </a:xfrm>
          <a:prstGeom prst="rect">
            <a:avLst/>
          </a:prstGeom>
          <a:noFill/>
        </p:spPr>
      </p:pic>
      <p:pic>
        <p:nvPicPr>
          <p:cNvPr id="16" name="Picture 8" descr="img_797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456" y="5341712"/>
            <a:ext cx="1441187" cy="958390"/>
          </a:xfrm>
          <a:prstGeom prst="rect">
            <a:avLst/>
          </a:prstGeom>
          <a:noFill/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691260" y="4105288"/>
            <a:ext cx="1194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/>
              <a:t>CLT</a:t>
            </a:r>
            <a:endParaRPr lang="de-CH" sz="2000" b="1" dirty="0">
              <a:solidFill>
                <a:srgbClr val="002986"/>
              </a:solidFill>
              <a:latin typeface="Univers" pitchFamily="34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5837786" y="3356992"/>
            <a:ext cx="1293078" cy="6660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3026408" y="3356992"/>
            <a:ext cx="1991265" cy="7289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025" y="1737941"/>
            <a:ext cx="2318685" cy="1554280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>
          <a:xfrm>
            <a:off x="3026408" y="2420888"/>
            <a:ext cx="108012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36" y="1741958"/>
            <a:ext cx="2280994" cy="1543026"/>
          </a:xfrm>
          <a:prstGeom prst="rect">
            <a:avLst/>
          </a:prstGeom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6765041" y="1627149"/>
            <a:ext cx="24598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 err="1" smtClean="0"/>
              <a:t>Planches</a:t>
            </a:r>
            <a:endParaRPr lang="de-CH" sz="2000" b="1" dirty="0">
              <a:solidFill>
                <a:srgbClr val="002986"/>
              </a:solidFill>
              <a:latin typeface="Univers" pitchFamily="34" charset="0"/>
            </a:endParaRPr>
          </a:p>
        </p:txBody>
      </p:sp>
      <p:pic>
        <p:nvPicPr>
          <p:cNvPr id="11266" name="Picture 2" descr="http://www.easywintergarten.de/images/stories/Bilder/brettschichtholz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67904" y="5037013"/>
            <a:ext cx="1461808" cy="1341791"/>
          </a:xfrm>
          <a:prstGeom prst="rect">
            <a:avLst/>
          </a:prstGeom>
          <a:noFill/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07368" y="817753"/>
            <a:ext cx="8771954" cy="847322"/>
          </a:xfrm>
          <a:prstGeom prst="rect">
            <a:avLst/>
          </a:prstGeom>
        </p:spPr>
        <p:txBody>
          <a:bodyPr/>
          <a:lstStyle/>
          <a:p>
            <a:r>
              <a:rPr lang="de-CH" sz="2400" b="1" dirty="0"/>
              <a:t>Evolution de la </a:t>
            </a:r>
            <a:r>
              <a:rPr lang="de-CH" sz="2400" b="1" dirty="0" err="1"/>
              <a:t>construction</a:t>
            </a:r>
            <a:r>
              <a:rPr lang="de-CH" sz="2400" b="1" dirty="0"/>
              <a:t> </a:t>
            </a:r>
            <a:r>
              <a:rPr lang="de-CH" sz="2400" b="1" dirty="0" err="1"/>
              <a:t>bois</a:t>
            </a:r>
            <a:endParaRPr lang="de-CH" sz="2400" b="1" dirty="0"/>
          </a:p>
          <a:p>
            <a:r>
              <a:rPr lang="de-CH" sz="2400" b="1" dirty="0" err="1" smtClean="0"/>
              <a:t>Timber</a:t>
            </a:r>
            <a:r>
              <a:rPr lang="de-CH" sz="2400" b="1" dirty="0" smtClean="0"/>
              <a:t> </a:t>
            </a:r>
            <a:r>
              <a:rPr lang="de-CH" sz="2400" b="1" dirty="0" err="1"/>
              <a:t>Structures</a:t>
            </a:r>
            <a:r>
              <a:rPr lang="de-CH" sz="2400" b="1" dirty="0"/>
              <a:t> </a:t>
            </a:r>
            <a:r>
              <a:rPr lang="de-CH" sz="2400" b="1" dirty="0" smtClean="0"/>
              <a:t>2.0</a:t>
            </a:r>
            <a:endParaRPr lang="de-DE" sz="2400" b="1" dirty="0"/>
          </a:p>
          <a:p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endParaRPr lang="de-CH" sz="1600" b="1" kern="0" dirty="0" smtClean="0"/>
          </a:p>
          <a:p>
            <a:endParaRPr lang="de-DE" sz="1600" b="1" kern="0" dirty="0"/>
          </a:p>
          <a:p>
            <a:endParaRPr lang="de-DE" sz="1600" b="1" kern="0" dirty="0" smtClean="0"/>
          </a:p>
          <a:p>
            <a:endParaRPr lang="de-DE" sz="1600" b="1" kern="0" dirty="0"/>
          </a:p>
          <a:p>
            <a:endParaRPr lang="de-CH" sz="1600" b="1" kern="0" dirty="0"/>
          </a:p>
        </p:txBody>
      </p:sp>
      <p:sp>
        <p:nvSpPr>
          <p:cNvPr id="19" name="Ellipse 18"/>
          <p:cNvSpPr/>
          <p:nvPr/>
        </p:nvSpPr>
        <p:spPr>
          <a:xfrm>
            <a:off x="3145581" y="1096137"/>
            <a:ext cx="646163" cy="60467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58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:\R01 Aufträge\888_WHFF Geschossdecken für Gewerbe und Industrie\Timber Structures 3.0\6 Eingang\E.01 Hodler Mich, Illustrator\2012.11.07 Vorschläge\1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25811" y="2064543"/>
            <a:ext cx="1800200" cy="1113985"/>
          </a:xfrm>
          <a:prstGeom prst="rect">
            <a:avLst/>
          </a:prstGeom>
          <a:noFill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07368" y="1588730"/>
            <a:ext cx="6191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Technologie de collage bout à bout </a:t>
            </a:r>
            <a:endParaRPr lang="fr-FR" sz="2000" dirty="0"/>
          </a:p>
        </p:txBody>
      </p:sp>
      <p:pic>
        <p:nvPicPr>
          <p:cNvPr id="12" name="Picture 1" descr="R:\R01 Aufträge\888_WHFF Geschossdecken für Gewerbe und Industrie\Timber Structures 3.0\12 Bilder\Illustrationen von Mich Hodler\2013.01.10 Illustrationen hoch aufgelöst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904" y="2073969"/>
            <a:ext cx="3312368" cy="1180269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40803" y="3813723"/>
            <a:ext cx="3706404" cy="2779803"/>
          </a:xfrm>
          <a:prstGeom prst="rect">
            <a:avLst/>
          </a:prstGeom>
          <a:noFill/>
        </p:spPr>
      </p:pic>
      <p:pic>
        <p:nvPicPr>
          <p:cNvPr id="14" name="Grafik 13" descr="Foto 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65" y="3832684"/>
            <a:ext cx="3851174" cy="2779803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7735" y="3369387"/>
            <a:ext cx="2894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 err="1" smtClean="0"/>
              <a:t>Connexion</a:t>
            </a:r>
            <a:r>
              <a:rPr lang="de-CH" sz="2000" dirty="0" smtClean="0"/>
              <a:t> des </a:t>
            </a:r>
            <a:r>
              <a:rPr lang="de-CH" sz="2000" dirty="0" err="1" smtClean="0"/>
              <a:t>barres</a:t>
            </a:r>
            <a:endParaRPr lang="de-CH" sz="2000" b="1" dirty="0">
              <a:solidFill>
                <a:srgbClr val="002986"/>
              </a:solidFill>
              <a:latin typeface="Univers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345896" y="3385303"/>
            <a:ext cx="4638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000" dirty="0" err="1"/>
              <a:t>Connexion</a:t>
            </a:r>
            <a:r>
              <a:rPr lang="de-CH" sz="2000" dirty="0"/>
              <a:t> des </a:t>
            </a:r>
            <a:r>
              <a:rPr lang="de-CH" sz="2000" dirty="0" err="1" smtClean="0"/>
              <a:t>panneaux</a:t>
            </a:r>
            <a:r>
              <a:rPr lang="de-CH" sz="2000" dirty="0" smtClean="0"/>
              <a:t>, i.e. CLT</a:t>
            </a:r>
            <a:endParaRPr lang="de-CH" sz="2000" b="1" dirty="0">
              <a:solidFill>
                <a:srgbClr val="002986"/>
              </a:solidFill>
              <a:latin typeface="Univers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07368" y="809300"/>
            <a:ext cx="8771954" cy="847322"/>
          </a:xfrm>
          <a:prstGeom prst="rect">
            <a:avLst/>
          </a:prstGeom>
        </p:spPr>
        <p:txBody>
          <a:bodyPr/>
          <a:lstStyle/>
          <a:p>
            <a:r>
              <a:rPr lang="de-CH" sz="2400" b="1" dirty="0"/>
              <a:t>Evolution de la </a:t>
            </a:r>
            <a:r>
              <a:rPr lang="de-CH" sz="2400" b="1" dirty="0" err="1"/>
              <a:t>construction</a:t>
            </a:r>
            <a:r>
              <a:rPr lang="de-CH" sz="2400" b="1" dirty="0"/>
              <a:t> </a:t>
            </a:r>
            <a:r>
              <a:rPr lang="de-CH" sz="2400" b="1" dirty="0" err="1"/>
              <a:t>bois</a:t>
            </a:r>
            <a:endParaRPr lang="de-CH" sz="2400" b="1" dirty="0"/>
          </a:p>
          <a:p>
            <a:r>
              <a:rPr lang="de-CH" sz="2400" b="1" dirty="0" err="1" smtClean="0"/>
              <a:t>Timber</a:t>
            </a:r>
            <a:r>
              <a:rPr lang="de-CH" sz="2400" b="1" dirty="0" smtClean="0"/>
              <a:t> </a:t>
            </a:r>
            <a:r>
              <a:rPr lang="de-CH" sz="2400" b="1" dirty="0" err="1"/>
              <a:t>Structures</a:t>
            </a:r>
            <a:r>
              <a:rPr lang="de-CH" sz="2400" b="1" dirty="0"/>
              <a:t> </a:t>
            </a:r>
            <a:r>
              <a:rPr lang="de-CH" sz="2400" b="1" dirty="0" smtClean="0"/>
              <a:t>3.0</a:t>
            </a:r>
            <a:endParaRPr lang="de-DE" sz="1600" b="1" kern="0" dirty="0"/>
          </a:p>
        </p:txBody>
      </p:sp>
      <p:sp>
        <p:nvSpPr>
          <p:cNvPr id="18" name="Ellipse 17"/>
          <p:cNvSpPr/>
          <p:nvPr/>
        </p:nvSpPr>
        <p:spPr>
          <a:xfrm>
            <a:off x="3143672" y="1096137"/>
            <a:ext cx="646163" cy="60467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02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R:\R01 Aufträge\888_WHFF Geschossdecken für Gewerbe und Industrie\Timber Structures 3.0\12 Bilder\Illustrationen von Mich Hodler\2013.01.10 Illustrationen hoch aufgelöst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07" y="1604292"/>
            <a:ext cx="2164610" cy="1598882"/>
          </a:xfrm>
          <a:prstGeom prst="rect">
            <a:avLst/>
          </a:prstGeom>
          <a:noFill/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"/>
          <a:stretch/>
        </p:blipFill>
        <p:spPr bwMode="auto">
          <a:xfrm>
            <a:off x="206053" y="3731503"/>
            <a:ext cx="2217539" cy="238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368" y="798662"/>
            <a:ext cx="4032448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400" b="1" dirty="0" err="1">
                <a:latin typeface="+mn-lt"/>
              </a:rPr>
              <a:t>Applications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possibles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de-CH" sz="16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 </a:t>
            </a:r>
            <a:r>
              <a:rPr lang="de-CH" sz="1600" kern="0" dirty="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Planchers</a:t>
            </a:r>
            <a:endParaRPr lang="de-DE" sz="1600" dirty="0" smtClean="0"/>
          </a:p>
          <a:p>
            <a:pPr>
              <a:defRPr/>
            </a:pP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723" y="1297816"/>
            <a:ext cx="3456384" cy="517948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134" y="1412776"/>
            <a:ext cx="2346128" cy="208838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134" y="3573016"/>
            <a:ext cx="2346128" cy="20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T:\T00 Archiv Auftrage Thun\400\412_Winterg Altersh Hirschi Heimberg\2 Bilder\3Altersheim_Hirsch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84232" y="1469701"/>
            <a:ext cx="3594430" cy="2319339"/>
          </a:xfrm>
          <a:prstGeom prst="rect">
            <a:avLst/>
          </a:prstGeom>
          <a:noFill/>
        </p:spPr>
      </p:pic>
      <p:pic>
        <p:nvPicPr>
          <p:cNvPr id="39938" name="Picture 2" descr="R:\R01 Aufträge\888_WHFF Geschossdecken für Gewerbe und Industrie\Timber Structures 3.0\12 Bilder\Illustrationen von Mich Hodler\2013.01.10 Illustrationen hoch aufgelöst\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727" y="1556891"/>
            <a:ext cx="3125009" cy="2232149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4634" y="1652263"/>
            <a:ext cx="3309518" cy="223889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DE" sz="2400" b="1" dirty="0" err="1">
                <a:latin typeface="+mn-lt"/>
              </a:rPr>
              <a:t>Applications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possibles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1600" b="1" dirty="0" smtClean="0"/>
              <a:t>(</a:t>
            </a:r>
            <a:r>
              <a:rPr lang="de-DE" sz="1600" b="1" dirty="0" err="1" smtClean="0"/>
              <a:t>need</a:t>
            </a:r>
            <a:r>
              <a:rPr lang="de-DE" sz="1600" b="1" dirty="0" smtClean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have</a:t>
            </a:r>
            <a:r>
              <a:rPr lang="de-DE" sz="1600" b="1" dirty="0"/>
              <a:t> – </a:t>
            </a:r>
            <a:r>
              <a:rPr lang="de-DE" sz="1600" b="1" dirty="0" err="1"/>
              <a:t>nice</a:t>
            </a:r>
            <a:r>
              <a:rPr lang="de-DE" sz="1600" b="1" dirty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have</a:t>
            </a:r>
            <a:r>
              <a:rPr lang="de-DE" sz="1600" b="1" dirty="0"/>
              <a:t>)</a:t>
            </a:r>
            <a:endParaRPr lang="de-DE" sz="2400" b="1" dirty="0"/>
          </a:p>
          <a:p>
            <a:pPr>
              <a:defRPr/>
            </a:pPr>
            <a:r>
              <a:rPr lang="de-DE" sz="1600" dirty="0"/>
              <a:t>- </a:t>
            </a:r>
            <a:r>
              <a:rPr lang="de-DE" sz="1600" dirty="0" err="1"/>
              <a:t>Structures</a:t>
            </a:r>
            <a:r>
              <a:rPr lang="de-DE" sz="1600" dirty="0"/>
              <a:t> </a:t>
            </a:r>
            <a:r>
              <a:rPr lang="de-DE" sz="1600" dirty="0" err="1"/>
              <a:t>pliées</a:t>
            </a:r>
            <a:r>
              <a:rPr lang="de-DE" sz="1600" dirty="0"/>
              <a:t> simples</a:t>
            </a: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656" y="3789040"/>
            <a:ext cx="3547536" cy="28803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6" y="3906613"/>
            <a:ext cx="3697224" cy="28193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44324" r="17770" b="815"/>
          <a:stretch/>
        </p:blipFill>
        <p:spPr>
          <a:xfrm>
            <a:off x="8194403" y="4078803"/>
            <a:ext cx="2510109" cy="26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412776"/>
            <a:ext cx="4144851" cy="288032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860" y="1383027"/>
            <a:ext cx="3385777" cy="25500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3" y="4205813"/>
            <a:ext cx="4104457" cy="252161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60" y="1491191"/>
            <a:ext cx="3229036" cy="242177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60" y="4205155"/>
            <a:ext cx="3381618" cy="25362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80" y="4205813"/>
            <a:ext cx="3299544" cy="2521613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368" y="870670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2400" b="1" dirty="0" err="1" smtClean="0">
                <a:latin typeface="+mn-lt"/>
              </a:rPr>
              <a:t>Possible</a:t>
            </a:r>
            <a:r>
              <a:rPr lang="de-DE" sz="2400" b="1" dirty="0" smtClean="0">
                <a:latin typeface="+mn-lt"/>
              </a:rPr>
              <a:t> </a:t>
            </a:r>
            <a:r>
              <a:rPr lang="de-DE" sz="2400" b="1" dirty="0" err="1" smtClean="0">
                <a:latin typeface="+mn-lt"/>
              </a:rPr>
              <a:t>applications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de-CH" sz="16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 </a:t>
            </a:r>
            <a:r>
              <a:rPr lang="de-CH" sz="1600" kern="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Structures</a:t>
            </a:r>
            <a:r>
              <a:rPr lang="de-CH" sz="16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CH" sz="1600" kern="0" dirty="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pliées</a:t>
            </a:r>
            <a:r>
              <a:rPr lang="de-CH" sz="1600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CH" sz="1600" kern="0" dirty="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complexes</a:t>
            </a:r>
            <a:endParaRPr lang="de-CH" sz="1600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>
              <a:defRPr/>
            </a:pP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64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R:\R01 Aufträge\888_WHFF Geschossdecken für Gewerbe und Industrie\Timber Structures 3.0\6 Eingang\E.01 Hodler Mich, Illustrator\2012.11.07 Vorschläge\5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3352" y="1593056"/>
            <a:ext cx="3672408" cy="2340000"/>
          </a:xfrm>
          <a:prstGeom prst="rect">
            <a:avLst/>
          </a:prstGeom>
          <a:noFill/>
        </p:spPr>
      </p:pic>
      <p:pic>
        <p:nvPicPr>
          <p:cNvPr id="39937" name="Picture 1" descr="R:\R01 Aufträge\888_WHFF Geschossdecken für Gewerbe und Industrie\Timber Structures 3.0\Bilder aus Internet\Vorgespannte Stahlbetonbrücke Kasten 1 00-115_c250_du0901_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9375" y="4293096"/>
            <a:ext cx="7381629" cy="2292038"/>
          </a:xfrm>
          <a:prstGeom prst="rect">
            <a:avLst/>
          </a:prstGeom>
          <a:noFill/>
        </p:spPr>
      </p:pic>
      <p:pic>
        <p:nvPicPr>
          <p:cNvPr id="39939" name="Picture 3" descr="R:\R01 Aufträge\888_WHFF Geschossdecken für Gewerbe und Industrie\Timber Structures 3.0\Bilder aus Internet\Vorgespannte Stahlbetonbrücke Kasten 2 00-115_c250_du0905_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59896" y="1593056"/>
            <a:ext cx="2700808" cy="2340000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368" y="870670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2400" b="1" dirty="0" err="1">
                <a:latin typeface="+mn-lt"/>
              </a:rPr>
              <a:t>Applications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possibles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 Profilés composites, par exemple pour ponts précontraints</a:t>
            </a:r>
            <a:endParaRPr lang="de-DE" sz="1600" dirty="0"/>
          </a:p>
          <a:p>
            <a:pPr>
              <a:defRPr/>
            </a:pP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91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07368" y="2252479"/>
            <a:ext cx="3600400" cy="291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fr-FR" altLang="de-DE" sz="1600" dirty="0"/>
              <a:t>Créé en 2014</a:t>
            </a:r>
          </a:p>
          <a:p>
            <a:pPr>
              <a:lnSpc>
                <a:spcPts val="2000"/>
              </a:lnSpc>
            </a:pPr>
            <a:r>
              <a:rPr lang="fr-FR" altLang="de-DE" sz="1600" dirty="0"/>
              <a:t>3 employés</a:t>
            </a:r>
          </a:p>
          <a:p>
            <a:pPr>
              <a:lnSpc>
                <a:spcPts val="2000"/>
              </a:lnSpc>
            </a:pPr>
            <a:r>
              <a:rPr lang="fr-FR" altLang="de-DE" sz="1600" dirty="0"/>
              <a:t>2 Ingénieurs R&amp;D</a:t>
            </a:r>
          </a:p>
          <a:p>
            <a:pPr>
              <a:lnSpc>
                <a:spcPts val="2000"/>
              </a:lnSpc>
            </a:pPr>
            <a:r>
              <a:rPr lang="fr-FR" altLang="de-DE" sz="1600" dirty="0"/>
              <a:t>4 back office </a:t>
            </a:r>
          </a:p>
          <a:p>
            <a:pPr>
              <a:lnSpc>
                <a:spcPts val="2000"/>
              </a:lnSpc>
            </a:pPr>
            <a:endParaRPr lang="fr-FR" altLang="de-DE" sz="1600" dirty="0"/>
          </a:p>
          <a:p>
            <a:pPr>
              <a:lnSpc>
                <a:spcPts val="2000"/>
              </a:lnSpc>
            </a:pPr>
            <a:r>
              <a:rPr lang="fr-FR" altLang="de-DE" sz="1600" dirty="0"/>
              <a:t>Siège à Thoune </a:t>
            </a:r>
          </a:p>
          <a:p>
            <a:pPr>
              <a:lnSpc>
                <a:spcPts val="2000"/>
              </a:lnSpc>
            </a:pPr>
            <a:endParaRPr lang="de-CH" altLang="de-DE" sz="1400" dirty="0">
              <a:latin typeface="+mn-lt"/>
            </a:endParaRPr>
          </a:p>
          <a:p>
            <a:pPr>
              <a:lnSpc>
                <a:spcPts val="2000"/>
              </a:lnSpc>
            </a:pPr>
            <a:endParaRPr lang="de-CH" altLang="de-DE" sz="1400" dirty="0">
              <a:latin typeface="+mn-lt"/>
            </a:endParaRPr>
          </a:p>
          <a:p>
            <a:pPr>
              <a:lnSpc>
                <a:spcPts val="2000"/>
              </a:lnSpc>
            </a:pPr>
            <a:endParaRPr lang="de-CH" altLang="de-DE" sz="1400" dirty="0">
              <a:latin typeface="+mn-lt"/>
            </a:endParaRPr>
          </a:p>
          <a:p>
            <a:pPr>
              <a:lnSpc>
                <a:spcPts val="2000"/>
              </a:lnSpc>
            </a:pPr>
            <a:endParaRPr lang="de-CH" altLang="de-DE" sz="1400" dirty="0">
              <a:latin typeface="+mn-lt"/>
            </a:endParaRPr>
          </a:p>
          <a:p>
            <a:pPr>
              <a:lnSpc>
                <a:spcPts val="2000"/>
              </a:lnSpc>
            </a:pPr>
            <a:endParaRPr lang="de-CH" altLang="de-DE" sz="1400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1268760"/>
            <a:ext cx="2880320" cy="72896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871864" y="126876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000" u="sng" dirty="0"/>
              <a:t>Stefan Zöllig</a:t>
            </a:r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 smtClean="0"/>
              <a:t>Ing</a:t>
            </a:r>
            <a:r>
              <a:rPr lang="de-CH" sz="1000" dirty="0"/>
              <a:t>. FH HSB </a:t>
            </a:r>
            <a:r>
              <a:rPr lang="de-CH" sz="1000" dirty="0" smtClean="0"/>
              <a:t>Biel</a:t>
            </a:r>
          </a:p>
          <a:p>
            <a:endParaRPr lang="de-CH" sz="1000" dirty="0"/>
          </a:p>
          <a:p>
            <a:r>
              <a:rPr lang="de-CH" sz="1000" dirty="0"/>
              <a:t>Managing </a:t>
            </a:r>
            <a:r>
              <a:rPr lang="de-CH" sz="1000" dirty="0" err="1"/>
              <a:t>Director</a:t>
            </a:r>
            <a:r>
              <a:rPr lang="de-CH" sz="1000" dirty="0"/>
              <a:t>, </a:t>
            </a:r>
            <a:r>
              <a:rPr lang="de-CH" sz="1000" dirty="0" smtClean="0"/>
              <a:t>Co-</a:t>
            </a:r>
            <a:r>
              <a:rPr lang="de-CH" sz="1000" dirty="0" err="1" smtClean="0"/>
              <a:t>owner</a:t>
            </a:r>
            <a:endParaRPr lang="de-CH" sz="1000" dirty="0" smtClean="0"/>
          </a:p>
          <a:p>
            <a:r>
              <a:rPr lang="de-CH" sz="1000" dirty="0" smtClean="0">
                <a:hlinkClick r:id="rId4"/>
              </a:rPr>
              <a:t>stefan.zoellig@ts3.biz</a:t>
            </a:r>
            <a:endParaRPr lang="de-CH" sz="1000" dirty="0"/>
          </a:p>
        </p:txBody>
      </p:sp>
      <p:sp>
        <p:nvSpPr>
          <p:cNvPr id="6" name="Rechteck 5"/>
          <p:cNvSpPr/>
          <p:nvPr/>
        </p:nvSpPr>
        <p:spPr>
          <a:xfrm>
            <a:off x="4871864" y="227644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000" u="sng" dirty="0"/>
              <a:t>Marcel Herzog </a:t>
            </a:r>
            <a:r>
              <a:rPr lang="de-CH" sz="1000" dirty="0"/>
              <a:t/>
            </a:r>
            <a:br>
              <a:rPr lang="de-CH" sz="1000" dirty="0"/>
            </a:br>
            <a:r>
              <a:rPr lang="en-US" sz="1000" dirty="0"/>
              <a:t>Architect FH/SIA </a:t>
            </a:r>
            <a:endParaRPr lang="en-US" sz="1000" dirty="0" smtClean="0"/>
          </a:p>
          <a:p>
            <a:r>
              <a:rPr lang="en-US" sz="1000" dirty="0" smtClean="0"/>
              <a:t>Project </a:t>
            </a:r>
            <a:r>
              <a:rPr lang="en-US" sz="1000" dirty="0"/>
              <a:t>Manager   </a:t>
            </a:r>
            <a:endParaRPr lang="en-US" sz="1000" dirty="0" smtClean="0"/>
          </a:p>
          <a:p>
            <a:endParaRPr lang="en-US" sz="1000" dirty="0"/>
          </a:p>
          <a:p>
            <a:r>
              <a:rPr lang="en-US" sz="1000" dirty="0"/>
              <a:t>Certified Project Director IPMA Level A</a:t>
            </a:r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>
                <a:hlinkClick r:id="rId5"/>
              </a:rPr>
              <a:t>marcel.herzog@ts3.biz</a:t>
            </a:r>
            <a:endParaRPr lang="de-CH" sz="1000" dirty="0"/>
          </a:p>
        </p:txBody>
      </p:sp>
      <p:sp>
        <p:nvSpPr>
          <p:cNvPr id="7" name="Rechteck 6"/>
          <p:cNvSpPr/>
          <p:nvPr/>
        </p:nvSpPr>
        <p:spPr>
          <a:xfrm>
            <a:off x="4871864" y="44526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000" u="sng" dirty="0"/>
              <a:t>Marcel Muster</a:t>
            </a:r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 smtClean="0"/>
              <a:t>Ing</a:t>
            </a:r>
            <a:r>
              <a:rPr lang="de-CH" sz="1000" dirty="0"/>
              <a:t>. </a:t>
            </a:r>
            <a:r>
              <a:rPr lang="de-CH" sz="1000" dirty="0" err="1"/>
              <a:t>MSc</a:t>
            </a:r>
            <a:r>
              <a:rPr lang="de-CH" sz="1000" dirty="0"/>
              <a:t> ETHZ, </a:t>
            </a:r>
            <a:r>
              <a:rPr lang="de-CH" sz="1000" dirty="0" err="1"/>
              <a:t>cand</a:t>
            </a:r>
            <a:r>
              <a:rPr lang="de-CH" sz="1000" dirty="0"/>
              <a:t>. Dr. </a:t>
            </a:r>
            <a:r>
              <a:rPr lang="de-CH" sz="1000" dirty="0" err="1"/>
              <a:t>Sc</a:t>
            </a:r>
            <a:r>
              <a:rPr lang="de-CH" sz="1000" dirty="0"/>
              <a:t> ETHZ </a:t>
            </a:r>
          </a:p>
          <a:p>
            <a:endParaRPr lang="de-CH" sz="1000" dirty="0" smtClean="0"/>
          </a:p>
          <a:p>
            <a:r>
              <a:rPr lang="de-CH" sz="1000" dirty="0" smtClean="0"/>
              <a:t>Engineer </a:t>
            </a:r>
            <a:r>
              <a:rPr lang="de-CH" sz="1000" dirty="0"/>
              <a:t>(Research &amp; Development) </a:t>
            </a:r>
            <a:endParaRPr lang="de-CH" sz="1000" dirty="0" smtClean="0"/>
          </a:p>
          <a:p>
            <a:r>
              <a:rPr lang="de-CH" sz="1000" dirty="0" smtClean="0">
                <a:hlinkClick r:id="rId6"/>
              </a:rPr>
              <a:t>marcel.muster@ts3.biz</a:t>
            </a:r>
            <a:endParaRPr lang="de-CH" sz="1000" dirty="0"/>
          </a:p>
        </p:txBody>
      </p:sp>
      <p:sp>
        <p:nvSpPr>
          <p:cNvPr id="8" name="Rechteck 7"/>
          <p:cNvSpPr/>
          <p:nvPr/>
        </p:nvSpPr>
        <p:spPr>
          <a:xfrm>
            <a:off x="4871864" y="544754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000" u="sng" dirty="0"/>
              <a:t>Katharina Müller</a:t>
            </a:r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 smtClean="0"/>
              <a:t>Ing</a:t>
            </a:r>
            <a:r>
              <a:rPr lang="de-CH" sz="1000" dirty="0"/>
              <a:t>. </a:t>
            </a:r>
            <a:r>
              <a:rPr lang="de-CH" sz="1000" dirty="0" err="1"/>
              <a:t>MSc</a:t>
            </a:r>
            <a:r>
              <a:rPr lang="de-CH" sz="1000" dirty="0"/>
              <a:t> ETHZ, </a:t>
            </a:r>
            <a:r>
              <a:rPr lang="de-CH" sz="1000" dirty="0" err="1"/>
              <a:t>cand</a:t>
            </a:r>
            <a:r>
              <a:rPr lang="de-CH" sz="1000" dirty="0"/>
              <a:t>. Dr. </a:t>
            </a:r>
            <a:r>
              <a:rPr lang="de-CH" sz="1000" dirty="0" err="1"/>
              <a:t>Sc</a:t>
            </a:r>
            <a:r>
              <a:rPr lang="de-CH" sz="1000" dirty="0"/>
              <a:t> ETHZ </a:t>
            </a:r>
          </a:p>
          <a:p>
            <a:endParaRPr lang="de-CH" sz="1000" dirty="0" smtClean="0"/>
          </a:p>
          <a:p>
            <a:r>
              <a:rPr lang="de-CH" sz="1000" dirty="0" smtClean="0"/>
              <a:t>Engineer </a:t>
            </a:r>
            <a:r>
              <a:rPr lang="de-CH" sz="1000" dirty="0"/>
              <a:t>(Research &amp; Development) </a:t>
            </a:r>
            <a:endParaRPr lang="de-CH" sz="1000" dirty="0" smtClean="0"/>
          </a:p>
          <a:p>
            <a:r>
              <a:rPr lang="de-CH" sz="1000" dirty="0" smtClean="0">
                <a:hlinkClick r:id="rId7"/>
              </a:rPr>
              <a:t>katharina.mueller@ts3.biz</a:t>
            </a:r>
            <a:r>
              <a:rPr lang="de-CH" sz="1000" dirty="0" smtClean="0"/>
              <a:t> </a:t>
            </a:r>
            <a:endParaRPr lang="de-CH" sz="1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744" y="1268760"/>
            <a:ext cx="948106" cy="517041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871864" y="334613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000" u="sng" dirty="0"/>
              <a:t>René Wicki</a:t>
            </a:r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 err="1" smtClean="0"/>
              <a:t>Cabinet-maker</a:t>
            </a:r>
            <a:r>
              <a:rPr lang="de-CH" sz="1000" dirty="0" smtClean="0"/>
              <a:t>, </a:t>
            </a:r>
            <a:r>
              <a:rPr lang="en-US" sz="1000" dirty="0"/>
              <a:t>PGDip in Business Management SIU</a:t>
            </a:r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/>
              <a:t>Head </a:t>
            </a:r>
            <a:r>
              <a:rPr lang="de-CH" sz="1000" dirty="0" err="1"/>
              <a:t>of</a:t>
            </a:r>
            <a:r>
              <a:rPr lang="de-CH" sz="1000" dirty="0"/>
              <a:t> </a:t>
            </a:r>
            <a:r>
              <a:rPr lang="de-CH" sz="1000" dirty="0" err="1"/>
              <a:t>Application</a:t>
            </a:r>
            <a:r>
              <a:rPr lang="de-CH" sz="1000" dirty="0"/>
              <a:t> Technology   </a:t>
            </a:r>
            <a:br>
              <a:rPr lang="de-CH" sz="1000" dirty="0"/>
            </a:br>
            <a:r>
              <a:rPr lang="de-CH" sz="1000" dirty="0" smtClean="0">
                <a:hlinkClick r:id="rId9"/>
              </a:rPr>
              <a:t>rene.wicki@ts3.biz</a:t>
            </a:r>
            <a:endParaRPr lang="de-CH" sz="1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4" b="1754"/>
          <a:stretch/>
        </p:blipFill>
        <p:spPr>
          <a:xfrm>
            <a:off x="8461464" y="1268614"/>
            <a:ext cx="982534" cy="410445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9600930" y="1268614"/>
            <a:ext cx="24717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/>
              <a:t>Simon Meier </a:t>
            </a:r>
            <a:endParaRPr lang="en-US" sz="1000" dirty="0"/>
          </a:p>
          <a:p>
            <a:r>
              <a:rPr lang="en-US" sz="1000" dirty="0"/>
              <a:t>MSc Wood Technology </a:t>
            </a:r>
          </a:p>
          <a:p>
            <a:endParaRPr lang="en-US" sz="1000" dirty="0"/>
          </a:p>
          <a:p>
            <a:r>
              <a:rPr lang="en-US" sz="1000" dirty="0"/>
              <a:t>Project Leader Marketing </a:t>
            </a:r>
          </a:p>
          <a:p>
            <a:r>
              <a:rPr lang="en-US" sz="1000" dirty="0">
                <a:hlinkClick r:id="rId11"/>
              </a:rPr>
              <a:t>simon.meier@timbatec.ch </a:t>
            </a:r>
            <a:endParaRPr lang="en-US" sz="1000" dirty="0"/>
          </a:p>
        </p:txBody>
      </p:sp>
      <p:sp>
        <p:nvSpPr>
          <p:cNvPr id="12" name="Rechteck 11"/>
          <p:cNvSpPr/>
          <p:nvPr/>
        </p:nvSpPr>
        <p:spPr>
          <a:xfrm>
            <a:off x="9575878" y="2276444"/>
            <a:ext cx="24717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u="sng" dirty="0"/>
              <a:t>Sonja </a:t>
            </a:r>
            <a:r>
              <a:rPr lang="de-CH" sz="1000" u="sng" dirty="0" err="1"/>
              <a:t>Andrist</a:t>
            </a:r>
            <a:r>
              <a:rPr lang="de-CH" sz="1000" u="sng" dirty="0"/>
              <a:t> Schmid</a:t>
            </a:r>
            <a:br>
              <a:rPr lang="de-CH" sz="1000" u="sng" dirty="0"/>
            </a:br>
            <a:r>
              <a:rPr lang="de-CH" sz="1000" dirty="0"/>
              <a:t>Hotel Management </a:t>
            </a:r>
            <a:r>
              <a:rPr lang="de-CH" sz="1000" dirty="0" err="1"/>
              <a:t>Assistant</a:t>
            </a:r>
            <a:r>
              <a:rPr lang="de-CH" sz="1000" dirty="0"/>
              <a:t> EFZ </a:t>
            </a:r>
          </a:p>
          <a:p>
            <a:r>
              <a:rPr lang="de-CH" sz="1000" dirty="0"/>
              <a:t/>
            </a:r>
            <a:br>
              <a:rPr lang="de-CH" sz="1000" dirty="0"/>
            </a:br>
            <a:r>
              <a:rPr lang="de-CH" sz="1000" dirty="0"/>
              <a:t>Management </a:t>
            </a:r>
            <a:r>
              <a:rPr lang="de-CH" sz="1000" dirty="0" err="1"/>
              <a:t>Assistant</a:t>
            </a:r>
            <a:r>
              <a:rPr lang="de-CH" sz="1000" dirty="0"/>
              <a:t> </a:t>
            </a:r>
            <a:br>
              <a:rPr lang="de-CH" sz="1000" dirty="0"/>
            </a:br>
            <a:r>
              <a:rPr lang="de-CH" sz="1000" dirty="0">
                <a:hlinkClick r:id="rId12"/>
              </a:rPr>
              <a:t>sonja.andrist@timbatec.ch</a:t>
            </a:r>
            <a:r>
              <a:rPr lang="de-CH" sz="1000" dirty="0"/>
              <a:t> </a:t>
            </a:r>
            <a:endParaRPr lang="en-US" sz="1000" dirty="0"/>
          </a:p>
        </p:txBody>
      </p:sp>
      <p:sp>
        <p:nvSpPr>
          <p:cNvPr id="15" name="Rechteck 14"/>
          <p:cNvSpPr/>
          <p:nvPr/>
        </p:nvSpPr>
        <p:spPr>
          <a:xfrm>
            <a:off x="9575878" y="4418352"/>
            <a:ext cx="24717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/>
              <a:t>Silvia Stucki</a:t>
            </a:r>
            <a:endParaRPr lang="en-US" sz="1000" dirty="0"/>
          </a:p>
          <a:p>
            <a:r>
              <a:rPr lang="en-US" sz="1000" dirty="0"/>
              <a:t>Steel construction designer with </a:t>
            </a:r>
            <a:r>
              <a:rPr lang="en-US" sz="1000" dirty="0" smtClean="0"/>
              <a:t>FZ</a:t>
            </a:r>
            <a:r>
              <a:rPr lang="en-US" sz="1000" dirty="0"/>
              <a:t> </a:t>
            </a:r>
          </a:p>
          <a:p>
            <a:endParaRPr lang="en-US" sz="1000" dirty="0"/>
          </a:p>
          <a:p>
            <a:r>
              <a:rPr lang="en-US" sz="1000" dirty="0"/>
              <a:t>Administration</a:t>
            </a:r>
          </a:p>
          <a:p>
            <a:r>
              <a:rPr lang="en-US" sz="1000" dirty="0">
                <a:hlinkClick r:id="rId13"/>
              </a:rPr>
              <a:t>silvia.stucki@timbatec.ch</a:t>
            </a:r>
            <a:endParaRPr lang="en-US" sz="1000" dirty="0"/>
          </a:p>
        </p:txBody>
      </p:sp>
      <p:sp>
        <p:nvSpPr>
          <p:cNvPr id="16" name="Rechteck 15"/>
          <p:cNvSpPr/>
          <p:nvPr/>
        </p:nvSpPr>
        <p:spPr>
          <a:xfrm>
            <a:off x="9575878" y="3404178"/>
            <a:ext cx="24717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/>
              <a:t>Nadja Zahnd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Commercial employee with Swiss Federal Financial Cooperation </a:t>
            </a:r>
          </a:p>
          <a:p>
            <a:r>
              <a:rPr lang="en-US" sz="1000" dirty="0" smtClean="0"/>
              <a:t>Head </a:t>
            </a:r>
            <a:r>
              <a:rPr lang="en-US" sz="1000" dirty="0"/>
              <a:t>of Administration </a:t>
            </a:r>
          </a:p>
          <a:p>
            <a:r>
              <a:rPr lang="en-US" sz="1000" dirty="0">
                <a:hlinkClick r:id="rId14"/>
              </a:rPr>
              <a:t>nadja.zahnd@timbatec.ch 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05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R:\R01 Aufträge\888_WHFF Geschossdecken für Gewerbe und Industrie\Timber Structures 3.0\Illustrationen von Mich Hodler\2012.11.04 .07 .08 Vorschläge Darstellung\10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7368" y="1444159"/>
            <a:ext cx="4176464" cy="2416889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856" y="4149080"/>
            <a:ext cx="4093050" cy="229835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288" y="1124744"/>
            <a:ext cx="3113455" cy="554413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3944888"/>
            <a:ext cx="3528392" cy="265276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7368" y="870670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2400" b="1" dirty="0" err="1">
                <a:latin typeface="+mn-lt"/>
              </a:rPr>
              <a:t>Applications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possibles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 Coques, par exemple tubes pour </a:t>
            </a:r>
            <a:r>
              <a:rPr lang="fr-FR" sz="1600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éoliennes</a:t>
            </a:r>
            <a:endParaRPr lang="de-DE" sz="1600" dirty="0"/>
          </a:p>
          <a:p>
            <a:pPr>
              <a:defRPr/>
            </a:pP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0000">
            <a:off x="7533311" y="771753"/>
            <a:ext cx="3794920" cy="34913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872" y="1811785"/>
            <a:ext cx="2064606" cy="16892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6200" y="3856404"/>
            <a:ext cx="3738415" cy="228106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4234536"/>
            <a:ext cx="3187802" cy="192781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80"/>
          <a:stretch/>
        </p:blipFill>
        <p:spPr>
          <a:xfrm>
            <a:off x="479376" y="1700907"/>
            <a:ext cx="3142990" cy="194411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408981"/>
            <a:ext cx="3070670" cy="172849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7368" y="870670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2400" b="1" dirty="0" err="1">
                <a:latin typeface="+mn-lt"/>
              </a:rPr>
              <a:t>Applications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possibles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de-CH" sz="16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</a:t>
            </a:r>
            <a:r>
              <a:rPr lang="de-CH" sz="1600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sz="1600" dirty="0"/>
              <a:t>Free </a:t>
            </a:r>
            <a:r>
              <a:rPr lang="de-DE" sz="1600" dirty="0" err="1"/>
              <a:t>forms</a:t>
            </a:r>
            <a:r>
              <a:rPr lang="de-DE" sz="1600" dirty="0"/>
              <a:t>, </a:t>
            </a:r>
            <a:r>
              <a:rPr lang="de-DE" sz="1600" dirty="0" err="1"/>
              <a:t>Nurbs</a:t>
            </a:r>
            <a:r>
              <a:rPr lang="de-DE" sz="1600" dirty="0"/>
              <a:t> (Non-Uniform Rational B-</a:t>
            </a:r>
            <a:r>
              <a:rPr lang="de-DE" sz="1600" dirty="0" err="1"/>
              <a:t>Splines</a:t>
            </a:r>
            <a:r>
              <a:rPr lang="de-DE" sz="1600" dirty="0"/>
              <a:t>)</a:t>
            </a:r>
          </a:p>
          <a:p>
            <a:pPr>
              <a:lnSpc>
                <a:spcPts val="2400"/>
              </a:lnSpc>
            </a:pPr>
            <a:endParaRPr lang="de-DE" sz="1600" dirty="0"/>
          </a:p>
          <a:p>
            <a:pPr>
              <a:defRPr/>
            </a:pP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03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3fcf68e5-c7c3-4d72-a862-4d3471285659@EURP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01" y="1492660"/>
            <a:ext cx="1935411" cy="264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896" y="1678930"/>
            <a:ext cx="3881211" cy="21913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872" y="4149080"/>
            <a:ext cx="3968353" cy="19772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3751011"/>
            <a:ext cx="2631852" cy="241429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6" r="11621"/>
          <a:stretch/>
        </p:blipFill>
        <p:spPr>
          <a:xfrm flipH="1">
            <a:off x="839416" y="2718603"/>
            <a:ext cx="2332463" cy="2150557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 flipV="1">
            <a:off x="2423592" y="2348880"/>
            <a:ext cx="2087004" cy="729589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2423592" y="3224549"/>
            <a:ext cx="2087004" cy="902962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7368" y="877039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2400" b="1" dirty="0" err="1">
                <a:latin typeface="+mn-lt"/>
              </a:rPr>
              <a:t>Applications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possibles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 En bref : tout ce qui peut être retracé jusqu'à une tige ou </a:t>
            </a:r>
            <a:r>
              <a:rPr lang="fr-FR" sz="1600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un panneau</a:t>
            </a:r>
            <a:endParaRPr lang="de-DE" sz="1600" dirty="0"/>
          </a:p>
          <a:p>
            <a:pPr>
              <a:defRPr/>
            </a:pP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03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20" y="1607567"/>
            <a:ext cx="6369768" cy="239749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4149080"/>
            <a:ext cx="6479493" cy="266429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0390" y="870670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2400" b="1" dirty="0"/>
              <a:t>Taille du </a:t>
            </a:r>
            <a:r>
              <a:rPr lang="de-DE" sz="2400" b="1" dirty="0" err="1" smtClean="0"/>
              <a:t>composant</a:t>
            </a:r>
            <a:endParaRPr lang="de-DE" sz="2400" b="1" dirty="0" smtClean="0"/>
          </a:p>
          <a:p>
            <a:pPr>
              <a:lnSpc>
                <a:spcPts val="2400"/>
              </a:lnSpc>
            </a:pPr>
            <a:r>
              <a:rPr lang="fr-FR" sz="16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 Camion ou container 20 ou 40 pieds</a:t>
            </a:r>
            <a:endParaRPr lang="de-DE" sz="1600" dirty="0"/>
          </a:p>
          <a:p>
            <a:pPr>
              <a:defRPr/>
            </a:pPr>
            <a:endParaRPr lang="en-US" sz="16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6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848" y="1628800"/>
            <a:ext cx="4156826" cy="252028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1628800"/>
            <a:ext cx="4124094" cy="252028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/>
          <a:stretch/>
        </p:blipFill>
        <p:spPr>
          <a:xfrm>
            <a:off x="4727848" y="4284482"/>
            <a:ext cx="4608481" cy="231317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" y="4284481"/>
            <a:ext cx="4103362" cy="231317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002" y="1629244"/>
            <a:ext cx="3242670" cy="259184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 smtClean="0"/>
              <a:t>Exemples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realisés</a:t>
            </a:r>
            <a:endParaRPr lang="de-CH" sz="2400" b="1" dirty="0" smtClean="0"/>
          </a:p>
          <a:p>
            <a:pPr>
              <a:defRPr/>
            </a:pPr>
            <a:r>
              <a:rPr lang="de-CH" sz="1600" b="1" kern="0" dirty="0" smtClean="0">
                <a:solidFill>
                  <a:schemeClr val="tx2"/>
                </a:solidFill>
              </a:rPr>
              <a:t>2013 </a:t>
            </a:r>
            <a:r>
              <a:rPr lang="de-CH" sz="1600" b="1" kern="0" dirty="0">
                <a:solidFill>
                  <a:schemeClr val="tx2"/>
                </a:solidFill>
              </a:rPr>
              <a:t>Carport Brügger St. Antoni, 54 m</a:t>
            </a:r>
            <a:r>
              <a:rPr lang="de-CH" sz="1600" b="1" kern="0" baseline="30000" dirty="0">
                <a:solidFill>
                  <a:schemeClr val="tx2"/>
                </a:solidFill>
              </a:rPr>
              <a:t>2 </a:t>
            </a:r>
            <a:r>
              <a:rPr lang="de-CH" sz="1600" b="1" kern="0" dirty="0" err="1" smtClean="0">
                <a:solidFill>
                  <a:schemeClr val="tx2"/>
                </a:solidFill>
              </a:rPr>
              <a:t>panneaux</a:t>
            </a:r>
            <a:r>
              <a:rPr lang="de-CH" sz="1600" b="1" kern="0" dirty="0" smtClean="0">
                <a:solidFill>
                  <a:schemeClr val="tx2"/>
                </a:solidFill>
              </a:rPr>
              <a:t> 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192255"/>
            <a:ext cx="3207193" cy="24053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628775"/>
            <a:ext cx="7488857" cy="496887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Exemples</a:t>
            </a:r>
            <a:r>
              <a:rPr lang="de-CH" sz="2400" b="1" dirty="0"/>
              <a:t> </a:t>
            </a:r>
            <a:r>
              <a:rPr lang="de-CH" sz="2400" b="1" dirty="0" err="1" smtClean="0"/>
              <a:t>realisés</a:t>
            </a:r>
            <a:endParaRPr lang="de-CH" sz="2400" b="1" dirty="0" smtClean="0"/>
          </a:p>
          <a:p>
            <a:pPr>
              <a:defRPr/>
            </a:pPr>
            <a:r>
              <a:rPr lang="de-CH" sz="1600" b="1" kern="0" dirty="0" smtClean="0">
                <a:solidFill>
                  <a:schemeClr val="tx2"/>
                </a:solidFill>
              </a:rPr>
              <a:t>2015 </a:t>
            </a:r>
            <a:r>
              <a:rPr lang="de-CH" sz="1600" b="1" kern="0" dirty="0" err="1" smtClean="0">
                <a:solidFill>
                  <a:schemeClr val="tx2"/>
                </a:solidFill>
              </a:rPr>
              <a:t>Résidence</a:t>
            </a:r>
            <a:r>
              <a:rPr lang="de-CH" sz="1600" b="1" kern="0" dirty="0" smtClean="0">
                <a:solidFill>
                  <a:schemeClr val="tx2"/>
                </a:solidFill>
              </a:rPr>
              <a:t> </a:t>
            </a:r>
            <a:r>
              <a:rPr lang="de-CH" sz="1600" b="1" kern="0" dirty="0" err="1" smtClean="0">
                <a:solidFill>
                  <a:schemeClr val="tx2"/>
                </a:solidFill>
              </a:rPr>
              <a:t>locatif</a:t>
            </a:r>
            <a:r>
              <a:rPr lang="de-CH" sz="1600" b="1" kern="0" dirty="0" smtClean="0">
                <a:solidFill>
                  <a:schemeClr val="tx2"/>
                </a:solidFill>
              </a:rPr>
              <a:t> Thun</a:t>
            </a:r>
            <a:r>
              <a:rPr lang="de-CH" sz="1600" b="1" kern="0" dirty="0">
                <a:solidFill>
                  <a:schemeClr val="tx2"/>
                </a:solidFill>
              </a:rPr>
              <a:t>, </a:t>
            </a:r>
            <a:r>
              <a:rPr lang="de-CH" sz="1600" b="1" kern="0" dirty="0">
                <a:solidFill>
                  <a:schemeClr val="tx2"/>
                </a:solidFill>
              </a:rPr>
              <a:t>230 </a:t>
            </a:r>
            <a:r>
              <a:rPr lang="de-CH" sz="1600" b="1" kern="0" dirty="0" smtClean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 smtClean="0">
                <a:solidFill>
                  <a:schemeClr val="tx2"/>
                </a:solidFill>
              </a:rPr>
              <a:t>2</a:t>
            </a:r>
            <a:r>
              <a:rPr lang="de-CH" sz="1600" b="1" kern="0" dirty="0" smtClean="0">
                <a:solidFill>
                  <a:schemeClr val="tx2"/>
                </a:solidFill>
              </a:rPr>
              <a:t> </a:t>
            </a:r>
            <a:r>
              <a:rPr lang="de-CH" sz="1600" b="1" kern="0" dirty="0" err="1">
                <a:solidFill>
                  <a:schemeClr val="tx2"/>
                </a:solidFill>
              </a:rPr>
              <a:t>panneaux</a:t>
            </a:r>
            <a:r>
              <a:rPr lang="de-CH" sz="1600" b="1" kern="0" dirty="0">
                <a:solidFill>
                  <a:schemeClr val="tx2"/>
                </a:solidFill>
              </a:rPr>
              <a:t> </a:t>
            </a:r>
            <a:r>
              <a:rPr lang="de-CH" sz="1600" b="1" kern="0" dirty="0" smtClean="0">
                <a:solidFill>
                  <a:schemeClr val="tx2"/>
                </a:solidFill>
              </a:rPr>
              <a:t>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6" y="1628775"/>
            <a:ext cx="3207193" cy="23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7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Exemples</a:t>
            </a:r>
            <a:r>
              <a:rPr lang="de-CH" sz="2400" b="1" dirty="0"/>
              <a:t> </a:t>
            </a:r>
            <a:r>
              <a:rPr lang="de-CH" sz="2400" b="1" dirty="0" err="1" smtClean="0"/>
              <a:t>realisés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>
                <a:solidFill>
                  <a:schemeClr val="tx2"/>
                </a:solidFill>
              </a:rPr>
              <a:t>Plate-</a:t>
            </a:r>
            <a:r>
              <a:rPr lang="en-US" sz="1600" b="1" kern="0" dirty="0" err="1">
                <a:solidFill>
                  <a:schemeClr val="tx2"/>
                </a:solidFill>
              </a:rPr>
              <a:t>forme</a:t>
            </a:r>
            <a:r>
              <a:rPr lang="en-US" sz="1600" b="1" kern="0" dirty="0">
                <a:solidFill>
                  <a:schemeClr val="tx2"/>
                </a:solidFill>
              </a:rPr>
              <a:t> pour charges </a:t>
            </a:r>
            <a:r>
              <a:rPr lang="en-US" sz="1600" b="1" kern="0" dirty="0" err="1">
                <a:solidFill>
                  <a:schemeClr val="tx2"/>
                </a:solidFill>
              </a:rPr>
              <a:t>lourdes</a:t>
            </a:r>
            <a:r>
              <a:rPr lang="en-US" sz="1600" b="1" kern="0" dirty="0">
                <a:solidFill>
                  <a:schemeClr val="tx2"/>
                </a:solidFill>
              </a:rPr>
              <a:t> </a:t>
            </a:r>
            <a:r>
              <a:rPr lang="en-US" sz="1600" b="1" kern="0" dirty="0" err="1">
                <a:solidFill>
                  <a:schemeClr val="tx2"/>
                </a:solidFill>
              </a:rPr>
              <a:t>Flück</a:t>
            </a:r>
            <a:r>
              <a:rPr lang="en-US" sz="1600" b="1" kern="0" dirty="0">
                <a:solidFill>
                  <a:schemeClr val="tx2"/>
                </a:solidFill>
              </a:rPr>
              <a:t> </a:t>
            </a:r>
            <a:r>
              <a:rPr lang="en-US" sz="1600" b="1" kern="0" dirty="0" smtClean="0">
                <a:solidFill>
                  <a:schemeClr val="tx2"/>
                </a:solidFill>
              </a:rPr>
              <a:t>Holzbau, </a:t>
            </a:r>
            <a:r>
              <a:rPr lang="en-US" sz="1600" b="1" kern="0" dirty="0">
                <a:solidFill>
                  <a:schemeClr val="tx2"/>
                </a:solidFill>
              </a:rPr>
              <a:t>Zürich, </a:t>
            </a:r>
            <a:r>
              <a:rPr lang="en-US" sz="1600" b="1" kern="0" dirty="0" smtClean="0">
                <a:solidFill>
                  <a:schemeClr val="tx2"/>
                </a:solidFill>
              </a:rPr>
              <a:t>110 </a:t>
            </a:r>
            <a:r>
              <a:rPr lang="de-CH" sz="1600" b="1" kern="0" dirty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>
                <a:solidFill>
                  <a:schemeClr val="tx2"/>
                </a:solidFill>
              </a:rPr>
              <a:t>2</a:t>
            </a:r>
            <a:r>
              <a:rPr lang="de-CH" sz="1600" b="1" kern="0" dirty="0">
                <a:solidFill>
                  <a:schemeClr val="tx2"/>
                </a:solidFill>
              </a:rPr>
              <a:t> </a:t>
            </a:r>
            <a:r>
              <a:rPr lang="de-CH" sz="1600" b="1" kern="0" dirty="0" err="1">
                <a:solidFill>
                  <a:schemeClr val="tx2"/>
                </a:solidFill>
              </a:rPr>
              <a:t>panneaux</a:t>
            </a:r>
            <a:r>
              <a:rPr lang="de-CH" sz="1600" b="1" kern="0" dirty="0">
                <a:solidFill>
                  <a:schemeClr val="tx2"/>
                </a:solidFill>
              </a:rPr>
              <a:t> 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/>
          <a:stretch/>
        </p:blipFill>
        <p:spPr>
          <a:xfrm>
            <a:off x="4511824" y="1628775"/>
            <a:ext cx="7432531" cy="510357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5555" r="12448"/>
          <a:stretch/>
        </p:blipFill>
        <p:spPr>
          <a:xfrm>
            <a:off x="479376" y="1628800"/>
            <a:ext cx="3888432" cy="244829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7585"/>
          <a:stretch/>
        </p:blipFill>
        <p:spPr>
          <a:xfrm>
            <a:off x="479376" y="4221088"/>
            <a:ext cx="3888432" cy="25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Exemples</a:t>
            </a:r>
            <a:r>
              <a:rPr lang="de-CH" sz="2400" b="1" dirty="0"/>
              <a:t> </a:t>
            </a:r>
            <a:r>
              <a:rPr lang="de-CH" sz="2400" b="1" dirty="0" err="1"/>
              <a:t>realisés</a:t>
            </a:r>
            <a:endParaRPr lang="de-CH" sz="2400" b="1" dirty="0"/>
          </a:p>
          <a:p>
            <a:pPr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2018 </a:t>
            </a:r>
            <a:r>
              <a:rPr lang="en-US" sz="1600" b="1" kern="0" dirty="0" smtClean="0">
                <a:solidFill>
                  <a:schemeClr val="tx2"/>
                </a:solidFill>
              </a:rPr>
              <a:t>banc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d'essai</a:t>
            </a:r>
            <a:r>
              <a:rPr lang="en-US" sz="1600" b="1" kern="0" dirty="0" smtClean="0">
                <a:solidFill>
                  <a:schemeClr val="tx2"/>
                </a:solidFill>
              </a:rPr>
              <a:t>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externe</a:t>
            </a:r>
            <a:r>
              <a:rPr lang="en-US" sz="1600" b="1" kern="0" dirty="0" smtClean="0">
                <a:solidFill>
                  <a:schemeClr val="tx2"/>
                </a:solidFill>
              </a:rPr>
              <a:t> BFH </a:t>
            </a:r>
            <a:r>
              <a:rPr lang="en-US" sz="1600" b="1" kern="0" dirty="0" smtClean="0">
                <a:solidFill>
                  <a:schemeClr val="tx2"/>
                </a:solidFill>
              </a:rPr>
              <a:t>Bienne, 140 </a:t>
            </a:r>
            <a:r>
              <a:rPr lang="de-CH" sz="1600" b="1" kern="0" dirty="0" smtClean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 smtClean="0">
                <a:solidFill>
                  <a:schemeClr val="tx2"/>
                </a:solidFill>
              </a:rPr>
              <a:t>2</a:t>
            </a:r>
            <a:r>
              <a:rPr lang="de-CH" sz="1600" b="1" kern="0" dirty="0" smtClean="0">
                <a:solidFill>
                  <a:schemeClr val="tx2"/>
                </a:solidFill>
              </a:rPr>
              <a:t> </a:t>
            </a:r>
            <a:r>
              <a:rPr lang="de-CH" sz="1600" b="1" kern="0" dirty="0" err="1" smtClean="0">
                <a:solidFill>
                  <a:schemeClr val="tx2"/>
                </a:solidFill>
              </a:rPr>
              <a:t>panneaux</a:t>
            </a:r>
            <a:r>
              <a:rPr lang="de-CH" sz="1600" b="1" kern="0" dirty="0" smtClean="0">
                <a:solidFill>
                  <a:schemeClr val="tx2"/>
                </a:solidFill>
              </a:rPr>
              <a:t> CLT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735" y="4786868"/>
            <a:ext cx="3755163" cy="16057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844824"/>
            <a:ext cx="3893506" cy="19499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7" b="12510"/>
          <a:stretch/>
        </p:blipFill>
        <p:spPr>
          <a:xfrm>
            <a:off x="4943872" y="4221088"/>
            <a:ext cx="6895907" cy="25202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23720"/>
          <a:stretch/>
        </p:blipFill>
        <p:spPr>
          <a:xfrm>
            <a:off x="4943872" y="1484784"/>
            <a:ext cx="6895907" cy="26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/>
              <a:t>Gebaute Beispiele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1" t="2305" r="6263" b="31751"/>
          <a:stretch/>
        </p:blipFill>
        <p:spPr>
          <a:xfrm>
            <a:off x="12558" y="-27383"/>
            <a:ext cx="1217944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/>
              <a:t>Gebaute Beispiele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"/>
            <a:ext cx="12751462" cy="685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4724672"/>
            <a:ext cx="60007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C1D8D5D-1050-4959-9094-3D78870EBB44}" type="slidenum">
              <a:rPr lang="de-DE"/>
              <a:pPr eaLnBrk="1" hangingPunct="1"/>
              <a:t>4</a:t>
            </a:fld>
            <a:endParaRPr lang="de-DE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9" r="4073" b="23854"/>
          <a:stretch/>
        </p:blipFill>
        <p:spPr bwMode="auto">
          <a:xfrm rot="5400000">
            <a:off x="1545011" y="779190"/>
            <a:ext cx="2923198" cy="505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T:\T00 Archiv Auftrage Thun\400\482_Mühle Herbligen\2 Bilder\Bilder für Website\Originale\DSCN1716_Mühle Herbligen B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544" y="1772816"/>
            <a:ext cx="3024832" cy="28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07368" y="798662"/>
            <a:ext cx="8664575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dirty="0">
                <a:latin typeface="+mn-lt"/>
              </a:rPr>
              <a:t>Construction en bois aujourd'hui :</a:t>
            </a:r>
          </a:p>
          <a:p>
            <a:pPr>
              <a:defRPr/>
            </a:pPr>
            <a:r>
              <a:rPr lang="fr-FR" sz="2400" b="1" dirty="0">
                <a:latin typeface="+mn-lt"/>
              </a:rPr>
              <a:t>Défi 1 : </a:t>
            </a:r>
            <a:r>
              <a:rPr lang="fr-FR" sz="2400" b="1" dirty="0" smtClean="0">
                <a:latin typeface="+mn-lt"/>
              </a:rPr>
              <a:t>Portance </a:t>
            </a:r>
            <a:r>
              <a:rPr lang="fr-FR" sz="2400" b="1" dirty="0" err="1" smtClean="0">
                <a:latin typeface="+mn-lt"/>
              </a:rPr>
              <a:t>uniaxiale</a:t>
            </a:r>
            <a:endParaRPr lang="fr-FR" sz="2400" b="1" dirty="0">
              <a:latin typeface="+mn-lt"/>
            </a:endParaRPr>
          </a:p>
          <a:p>
            <a:pPr>
              <a:defRPr/>
            </a:pPr>
            <a:r>
              <a:rPr lang="fr-FR" sz="1400" b="1" dirty="0" smtClean="0">
                <a:latin typeface="+mn-lt"/>
              </a:rPr>
              <a:t>Immeuble locatif </a:t>
            </a:r>
            <a:r>
              <a:rPr lang="fr-FR" sz="1400" b="1" dirty="0" err="1" smtClean="0">
                <a:latin typeface="+mn-lt"/>
              </a:rPr>
              <a:t>Mühle</a:t>
            </a:r>
            <a:r>
              <a:rPr lang="fr-FR" sz="1400" b="1" dirty="0" smtClean="0">
                <a:latin typeface="+mn-lt"/>
              </a:rPr>
              <a:t> </a:t>
            </a:r>
            <a:r>
              <a:rPr lang="fr-FR" sz="1400" b="1" dirty="0" err="1" smtClean="0">
                <a:latin typeface="+mn-lt"/>
              </a:rPr>
              <a:t>Herbligen</a:t>
            </a:r>
            <a:endParaRPr lang="fr-FR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77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/>
              <a:t>Gebaute Beispiele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4"/>
          <a:stretch/>
        </p:blipFill>
        <p:spPr>
          <a:xfrm>
            <a:off x="1" y="0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/>
              <a:t>Gebaute Beispiele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5" b="16548"/>
          <a:stretch/>
        </p:blipFill>
        <p:spPr>
          <a:xfrm>
            <a:off x="0" y="-30606"/>
            <a:ext cx="12192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5"/>
          <a:stretch/>
        </p:blipFill>
        <p:spPr>
          <a:xfrm>
            <a:off x="5303912" y="1565182"/>
            <a:ext cx="6661756" cy="509334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 smtClean="0"/>
              <a:t>Exemples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realisés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 smtClean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663952" y="5085184"/>
            <a:ext cx="792088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44324" r="17770" b="815"/>
          <a:stretch/>
        </p:blipFill>
        <p:spPr>
          <a:xfrm>
            <a:off x="255330" y="1584733"/>
            <a:ext cx="4832558" cy="50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/>
              <a:t>Gebaute Beispiele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41"/>
          <a:stretch/>
        </p:blipFill>
        <p:spPr>
          <a:xfrm>
            <a:off x="1" y="0"/>
            <a:ext cx="1219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/>
              <a:t>Gebaute Beispiele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1144927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/>
              <a:t>Gebaute Beispiele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Aussenprüfstand</a:t>
            </a:r>
            <a:r>
              <a:rPr lang="en-US" sz="1600" b="1" kern="0" dirty="0" smtClean="0">
                <a:solidFill>
                  <a:schemeClr val="tx2"/>
                </a:solidFill>
              </a:rPr>
              <a:t> BFH Biel, 140 m2 CLT-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Platten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"/>
            <a:ext cx="12751462" cy="685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7368" y="798662"/>
            <a:ext cx="10369152" cy="7586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Exemples</a:t>
            </a:r>
            <a:r>
              <a:rPr lang="de-CH" sz="2400" b="1" dirty="0"/>
              <a:t> </a:t>
            </a:r>
            <a:r>
              <a:rPr lang="de-CH" sz="2400" b="1" dirty="0" err="1" smtClean="0"/>
              <a:t>realisés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banc </a:t>
            </a:r>
            <a:r>
              <a:rPr lang="en-US" sz="1600" b="1" kern="0" dirty="0" err="1">
                <a:solidFill>
                  <a:schemeClr val="tx2"/>
                </a:solidFill>
              </a:rPr>
              <a:t>d'essai</a:t>
            </a:r>
            <a:r>
              <a:rPr lang="en-US" sz="1600" b="1" kern="0" dirty="0">
                <a:solidFill>
                  <a:schemeClr val="tx2"/>
                </a:solidFill>
              </a:rPr>
              <a:t> </a:t>
            </a:r>
            <a:r>
              <a:rPr lang="en-US" sz="1600" b="1" kern="0" dirty="0" err="1">
                <a:solidFill>
                  <a:schemeClr val="tx2"/>
                </a:solidFill>
              </a:rPr>
              <a:t>externe</a:t>
            </a:r>
            <a:r>
              <a:rPr lang="en-US" sz="1600" b="1" kern="0" dirty="0">
                <a:solidFill>
                  <a:schemeClr val="tx2"/>
                </a:solidFill>
              </a:rPr>
              <a:t> BFH Bienne, 140 </a:t>
            </a:r>
            <a:r>
              <a:rPr lang="de-CH" sz="1600" b="1" kern="0" dirty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>
                <a:solidFill>
                  <a:schemeClr val="tx2"/>
                </a:solidFill>
              </a:rPr>
              <a:t>2</a:t>
            </a:r>
            <a:r>
              <a:rPr lang="de-CH" sz="1600" b="1" kern="0" dirty="0">
                <a:solidFill>
                  <a:schemeClr val="tx2"/>
                </a:solidFill>
              </a:rPr>
              <a:t> </a:t>
            </a:r>
            <a:r>
              <a:rPr lang="de-CH" sz="1600" b="1" kern="0" dirty="0" err="1">
                <a:solidFill>
                  <a:schemeClr val="tx2"/>
                </a:solidFill>
              </a:rPr>
              <a:t>panneaux</a:t>
            </a:r>
            <a:r>
              <a:rPr lang="de-CH" sz="1600" b="1" kern="0" dirty="0">
                <a:solidFill>
                  <a:schemeClr val="tx2"/>
                </a:solidFill>
              </a:rPr>
              <a:t> </a:t>
            </a:r>
            <a:r>
              <a:rPr lang="de-CH" sz="1600" b="1" kern="0" dirty="0" smtClean="0">
                <a:solidFill>
                  <a:schemeClr val="tx2"/>
                </a:solidFill>
              </a:rPr>
              <a:t>CLT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pic>
        <p:nvPicPr>
          <p:cNvPr id="1026" name="Picture 2" descr="IMG-20181031-WA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4" y="1557338"/>
            <a:ext cx="8568904" cy="503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4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933" y="1590695"/>
            <a:ext cx="4081871" cy="28736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80" t="27905" r="21007" b="16284"/>
          <a:stretch/>
        </p:blipFill>
        <p:spPr>
          <a:xfrm>
            <a:off x="9744868" y="4657260"/>
            <a:ext cx="1872208" cy="119821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0" t="31658" r="24175" b="21913"/>
          <a:stretch/>
        </p:blipFill>
        <p:spPr>
          <a:xfrm>
            <a:off x="7752184" y="4774053"/>
            <a:ext cx="1521145" cy="96462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Exemples</a:t>
            </a:r>
            <a:r>
              <a:rPr lang="de-CH" sz="2400" b="1" dirty="0"/>
              <a:t> </a:t>
            </a:r>
            <a:r>
              <a:rPr lang="de-CH" sz="2400" b="1" dirty="0" err="1"/>
              <a:t>realisés</a:t>
            </a:r>
            <a:r>
              <a:rPr lang="de-CH" sz="2400" b="1" kern="0" dirty="0">
                <a:solidFill>
                  <a:schemeClr val="tx2"/>
                </a:solidFill>
              </a:rPr>
              <a:t/>
            </a:r>
            <a:br>
              <a:rPr lang="de-CH" sz="2400" b="1" kern="0" dirty="0">
                <a:solidFill>
                  <a:schemeClr val="tx2"/>
                </a:solidFill>
              </a:rPr>
            </a:br>
            <a:r>
              <a:rPr lang="fr-FR" sz="1600" b="1" kern="0" dirty="0">
                <a:solidFill>
                  <a:schemeClr val="tx2"/>
                </a:solidFill>
              </a:rPr>
              <a:t>2018 4 immeubles locatifs, 20 appartements, </a:t>
            </a:r>
            <a:r>
              <a:rPr lang="fr-FR" sz="1600" b="1" kern="0" dirty="0" err="1">
                <a:solidFill>
                  <a:schemeClr val="tx2"/>
                </a:solidFill>
              </a:rPr>
              <a:t>Grossaffoltern</a:t>
            </a:r>
            <a:r>
              <a:rPr lang="fr-FR" sz="1600" b="1" kern="0" dirty="0">
                <a:solidFill>
                  <a:schemeClr val="tx2"/>
                </a:solidFill>
              </a:rPr>
              <a:t>, 2’300 </a:t>
            </a:r>
            <a:r>
              <a:rPr lang="de-CH" sz="1600" b="1" kern="0" dirty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>
                <a:solidFill>
                  <a:schemeClr val="tx2"/>
                </a:solidFill>
              </a:rPr>
              <a:t>2</a:t>
            </a:r>
            <a:r>
              <a:rPr lang="fr-FR" sz="1600" b="1" kern="0" dirty="0">
                <a:solidFill>
                  <a:schemeClr val="tx2"/>
                </a:solidFill>
              </a:rPr>
              <a:t> panneaux 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76" y="1628800"/>
            <a:ext cx="699765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7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27153" y="3194912"/>
            <a:ext cx="83928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47728" y="15567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99456" y="14127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8026" y="1628774"/>
            <a:ext cx="138682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055" name="Picture 7" descr="IMG_0548"/>
          <p:cNvPicPr>
            <a:picLocks noChangeAspect="1" noChangeArrowheads="1"/>
          </p:cNvPicPr>
          <p:nvPr/>
        </p:nvPicPr>
        <p:blipFill>
          <a:blip r:embed="rId3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146" y="1611187"/>
            <a:ext cx="7373957" cy="498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8112125" y="1628772"/>
            <a:ext cx="135137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057" name="Picture 9" descr="IMG_0543"/>
          <p:cNvPicPr>
            <a:picLocks noChangeAspect="1" noChangeArrowheads="1"/>
          </p:cNvPicPr>
          <p:nvPr/>
        </p:nvPicPr>
        <p:blipFill>
          <a:blip r:embed="rId4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26" y="1628772"/>
            <a:ext cx="3658279" cy="49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Exemples</a:t>
            </a:r>
            <a:r>
              <a:rPr lang="de-CH" sz="2400" b="1" dirty="0"/>
              <a:t> </a:t>
            </a:r>
            <a:r>
              <a:rPr lang="de-CH" sz="2400" b="1" dirty="0" err="1"/>
              <a:t>realisés</a:t>
            </a:r>
            <a:r>
              <a:rPr lang="de-CH" sz="2400" b="1" kern="0" dirty="0">
                <a:solidFill>
                  <a:schemeClr val="tx2"/>
                </a:solidFill>
              </a:rPr>
              <a:t/>
            </a:r>
            <a:br>
              <a:rPr lang="de-CH" sz="2400" b="1" kern="0" dirty="0">
                <a:solidFill>
                  <a:schemeClr val="tx2"/>
                </a:solidFill>
              </a:rPr>
            </a:br>
            <a:r>
              <a:rPr lang="fr-FR" sz="1600" b="1" kern="0" dirty="0">
                <a:solidFill>
                  <a:schemeClr val="tx2"/>
                </a:solidFill>
              </a:rPr>
              <a:t>2018 4 immeubles locatifs, 20 appartements, </a:t>
            </a:r>
            <a:r>
              <a:rPr lang="fr-FR" sz="1600" b="1" kern="0" dirty="0" err="1">
                <a:solidFill>
                  <a:schemeClr val="tx2"/>
                </a:solidFill>
              </a:rPr>
              <a:t>Grossaffoltern</a:t>
            </a:r>
            <a:r>
              <a:rPr lang="fr-FR" sz="1600" b="1" kern="0" dirty="0">
                <a:solidFill>
                  <a:schemeClr val="tx2"/>
                </a:solidFill>
              </a:rPr>
              <a:t>, 2’300 </a:t>
            </a:r>
            <a:r>
              <a:rPr lang="de-CH" sz="1600" b="1" kern="0" dirty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>
                <a:solidFill>
                  <a:schemeClr val="tx2"/>
                </a:solidFill>
              </a:rPr>
              <a:t>2</a:t>
            </a:r>
            <a:r>
              <a:rPr lang="fr-FR" sz="1600" b="1" kern="0" dirty="0">
                <a:solidFill>
                  <a:schemeClr val="tx2"/>
                </a:solidFill>
              </a:rPr>
              <a:t> panneaux 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93818" y="3257549"/>
            <a:ext cx="103767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3073" name="Picture 1" descr="IMG_0627"/>
          <p:cNvPicPr>
            <a:picLocks noChangeAspect="1" noChangeArrowheads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0192" y="1609857"/>
            <a:ext cx="3738259" cy="498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9425" y="1628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3075" name="Picture 3" descr="IMG_0570"/>
          <p:cNvPicPr>
            <a:picLocks noChangeAspect="1" noChangeArrowheads="1"/>
          </p:cNvPicPr>
          <p:nvPr/>
        </p:nvPicPr>
        <p:blipFill>
          <a:blip r:embed="rId4" cstate="screen"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1628775"/>
            <a:ext cx="6534996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 smtClean="0"/>
              <a:t>Exemples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realisés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b="1" kern="0" dirty="0">
                <a:solidFill>
                  <a:schemeClr val="tx2"/>
                </a:solidFill>
              </a:rPr>
              <a:t>2018 4 immeubles locatifs, 20 appartements, </a:t>
            </a:r>
            <a:r>
              <a:rPr lang="fr-FR" sz="1600" b="1" kern="0" dirty="0" err="1">
                <a:solidFill>
                  <a:schemeClr val="tx2"/>
                </a:solidFill>
              </a:rPr>
              <a:t>Grossaffoltern</a:t>
            </a:r>
            <a:r>
              <a:rPr lang="fr-FR" sz="1600" b="1" kern="0" dirty="0">
                <a:solidFill>
                  <a:schemeClr val="tx2"/>
                </a:solidFill>
              </a:rPr>
              <a:t>, 2’300 </a:t>
            </a:r>
            <a:r>
              <a:rPr lang="de-CH" sz="1600" b="1" kern="0" dirty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>
                <a:solidFill>
                  <a:schemeClr val="tx2"/>
                </a:solidFill>
              </a:rPr>
              <a:t>2</a:t>
            </a:r>
            <a:r>
              <a:rPr lang="fr-FR" sz="1600" b="1" kern="0" dirty="0">
                <a:solidFill>
                  <a:schemeClr val="tx2"/>
                </a:solidFill>
              </a:rPr>
              <a:t> panneaux 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5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7368" y="798662"/>
            <a:ext cx="10225136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Défi 2 : Les poutres interrompent les installations mécaniques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de-CH" sz="1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BFH Campus Biel / </a:t>
            </a:r>
            <a:r>
              <a:rPr lang="en-US" sz="1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House of Natural Resources ETHZ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952" y="1557339"/>
            <a:ext cx="3116316" cy="316520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09042" y="727672"/>
            <a:ext cx="3165203" cy="48245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0"/>
          <a:stretch/>
        </p:blipFill>
        <p:spPr>
          <a:xfrm>
            <a:off x="5663952" y="4869160"/>
            <a:ext cx="3116317" cy="17281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3433" y="4365103"/>
            <a:ext cx="1728192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93818" y="3257549"/>
            <a:ext cx="103767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9425" y="1628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7247" y="1628774"/>
            <a:ext cx="103317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246" y="1613688"/>
            <a:ext cx="3304497" cy="49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65630" y="1622984"/>
            <a:ext cx="140597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2"/>
          <a:stretch/>
        </p:blipFill>
        <p:spPr>
          <a:xfrm>
            <a:off x="4104670" y="4116860"/>
            <a:ext cx="3630783" cy="24431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671" y="1632184"/>
            <a:ext cx="3630783" cy="22425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4649" y="4147759"/>
            <a:ext cx="3522814" cy="245756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175" y="1645487"/>
            <a:ext cx="3533619" cy="224254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7368" y="798662"/>
            <a:ext cx="10009112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 smtClean="0"/>
              <a:t>Exemples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realisés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600" b="1" kern="0" dirty="0">
                <a:solidFill>
                  <a:schemeClr val="tx2"/>
                </a:solidFill>
              </a:rPr>
              <a:t>2018 4 immeubles </a:t>
            </a:r>
            <a:r>
              <a:rPr lang="fr-FR" sz="1600" b="1" kern="0" dirty="0" smtClean="0">
                <a:solidFill>
                  <a:schemeClr val="tx2"/>
                </a:solidFill>
              </a:rPr>
              <a:t>locatifs, </a:t>
            </a:r>
            <a:r>
              <a:rPr lang="fr-FR" sz="1600" b="1" kern="0" dirty="0">
                <a:solidFill>
                  <a:schemeClr val="tx2"/>
                </a:solidFill>
              </a:rPr>
              <a:t>20 appartements, </a:t>
            </a:r>
            <a:r>
              <a:rPr lang="fr-FR" sz="1600" b="1" kern="0" dirty="0" err="1">
                <a:solidFill>
                  <a:schemeClr val="tx2"/>
                </a:solidFill>
              </a:rPr>
              <a:t>Grossaffoltern</a:t>
            </a:r>
            <a:r>
              <a:rPr lang="fr-FR" sz="1600" b="1" kern="0" dirty="0">
                <a:solidFill>
                  <a:schemeClr val="tx2"/>
                </a:solidFill>
              </a:rPr>
              <a:t>, </a:t>
            </a:r>
            <a:r>
              <a:rPr lang="fr-FR" sz="1600" b="1" kern="0" dirty="0" smtClean="0">
                <a:solidFill>
                  <a:schemeClr val="tx2"/>
                </a:solidFill>
              </a:rPr>
              <a:t>2’300 </a:t>
            </a:r>
            <a:r>
              <a:rPr lang="de-CH" sz="1600" b="1" kern="0" dirty="0" smtClean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 smtClean="0">
                <a:solidFill>
                  <a:schemeClr val="tx2"/>
                </a:solidFill>
              </a:rPr>
              <a:t>2</a:t>
            </a:r>
            <a:r>
              <a:rPr lang="fr-FR" sz="1600" b="1" kern="0" dirty="0" smtClean="0">
                <a:solidFill>
                  <a:schemeClr val="tx2"/>
                </a:solidFill>
              </a:rPr>
              <a:t> panneaux 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7368" y="764704"/>
            <a:ext cx="9721080" cy="1046162"/>
          </a:xfrm>
          <a:prstGeom prst="rect">
            <a:avLst/>
          </a:prstGeom>
        </p:spPr>
        <p:txBody>
          <a:bodyPr/>
          <a:lstStyle/>
          <a:p>
            <a:r>
              <a:rPr lang="de-CH" sz="2400" b="1" dirty="0" err="1"/>
              <a:t>Exemples</a:t>
            </a:r>
            <a:r>
              <a:rPr lang="de-CH" sz="2400" b="1" dirty="0"/>
              <a:t> </a:t>
            </a:r>
            <a:r>
              <a:rPr lang="de-CH" sz="2400" b="1" dirty="0" err="1"/>
              <a:t>realisés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>
                <a:solidFill>
                  <a:schemeClr val="tx2"/>
                </a:solidFill>
              </a:rPr>
              <a:t>2018 </a:t>
            </a:r>
            <a:r>
              <a:rPr lang="de-CH" sz="1600" b="1" dirty="0" err="1" smtClean="0"/>
              <a:t>Naikoon</a:t>
            </a:r>
            <a:r>
              <a:rPr lang="de-CH" sz="1600" b="1" dirty="0" smtClean="0"/>
              <a:t> Office, </a:t>
            </a:r>
            <a:r>
              <a:rPr lang="de-CH" sz="1600" b="1" dirty="0" err="1" smtClean="0"/>
              <a:t>Escalier</a:t>
            </a:r>
            <a:r>
              <a:rPr lang="de-CH" sz="1600" b="1" dirty="0" smtClean="0"/>
              <a:t>, </a:t>
            </a:r>
            <a:r>
              <a:rPr lang="de-CH" sz="1600" b="1" dirty="0" smtClean="0"/>
              <a:t>Vancouver CA, </a:t>
            </a:r>
            <a:r>
              <a:rPr lang="de-CH" sz="1600" b="1" dirty="0" smtClean="0"/>
              <a:t>45 m</a:t>
            </a:r>
            <a:r>
              <a:rPr lang="de-CH" sz="1600" b="1" baseline="30000" dirty="0" smtClean="0"/>
              <a:t>2</a:t>
            </a:r>
            <a:r>
              <a:rPr lang="de-CH" sz="1600" b="1" dirty="0" smtClean="0"/>
              <a:t> </a:t>
            </a:r>
            <a:r>
              <a:rPr lang="fr-FR" sz="1600" b="1" kern="0" dirty="0">
                <a:solidFill>
                  <a:schemeClr val="tx2"/>
                </a:solidFill>
              </a:rPr>
              <a:t>panneaux CLT</a:t>
            </a:r>
            <a:endParaRPr lang="de-DE" sz="1600" b="1" kern="0" baseline="30000" dirty="0">
              <a:solidFill>
                <a:schemeClr val="tx2"/>
              </a:solidFill>
            </a:endParaRPr>
          </a:p>
          <a:p>
            <a:r>
              <a:rPr lang="de-CH" sz="1600" b="1" dirty="0" smtClean="0"/>
              <a:t> 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184" y="748898"/>
            <a:ext cx="3586181" cy="34321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4349374"/>
            <a:ext cx="3298149" cy="225995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628775"/>
            <a:ext cx="6640738" cy="49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557585"/>
            <a:ext cx="4539176" cy="23034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149080"/>
            <a:ext cx="4539176" cy="23050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0" y="4291499"/>
            <a:ext cx="3776400" cy="18172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73390"/>
            <a:ext cx="4787192" cy="217163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err="1"/>
              <a:t>Contrats</a:t>
            </a:r>
            <a:r>
              <a:rPr lang="de-CH" sz="2400" b="1" dirty="0"/>
              <a:t> de </a:t>
            </a:r>
            <a:r>
              <a:rPr lang="de-CH" sz="2400" b="1" dirty="0" err="1"/>
              <a:t>projet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 smtClean="0">
                <a:solidFill>
                  <a:schemeClr val="tx2"/>
                </a:solidFill>
              </a:rPr>
              <a:t>2019 </a:t>
            </a:r>
            <a:r>
              <a:rPr lang="fr-FR" sz="1600" b="1" kern="0" dirty="0" smtClean="0">
                <a:solidFill>
                  <a:schemeClr val="tx2"/>
                </a:solidFill>
              </a:rPr>
              <a:t>1 immeuble locatif, 5 </a:t>
            </a:r>
            <a:r>
              <a:rPr lang="fr-FR" sz="1600" b="1" kern="0" dirty="0">
                <a:solidFill>
                  <a:schemeClr val="tx2"/>
                </a:solidFill>
              </a:rPr>
              <a:t>appartements, </a:t>
            </a:r>
            <a:r>
              <a:rPr lang="fr-FR" sz="1600" b="1" kern="0" dirty="0" smtClean="0">
                <a:solidFill>
                  <a:schemeClr val="tx2"/>
                </a:solidFill>
              </a:rPr>
              <a:t>Thun, 1’000 </a:t>
            </a:r>
            <a:r>
              <a:rPr lang="de-CH" sz="1600" b="1" kern="0" dirty="0">
                <a:solidFill>
                  <a:schemeClr val="tx2"/>
                </a:solidFill>
              </a:rPr>
              <a:t>m</a:t>
            </a:r>
            <a:r>
              <a:rPr lang="de-CH" sz="1600" b="1" kern="0" baseline="30000" dirty="0">
                <a:solidFill>
                  <a:schemeClr val="tx2"/>
                </a:solidFill>
              </a:rPr>
              <a:t>2</a:t>
            </a:r>
            <a:r>
              <a:rPr lang="fr-FR" sz="1600" b="1" kern="0" dirty="0">
                <a:solidFill>
                  <a:schemeClr val="tx2"/>
                </a:solidFill>
              </a:rPr>
              <a:t> panneaux </a:t>
            </a:r>
            <a:r>
              <a:rPr lang="fr-FR" sz="1600" b="1" kern="0" dirty="0" smtClean="0">
                <a:solidFill>
                  <a:schemeClr val="tx2"/>
                </a:solidFill>
              </a:rPr>
              <a:t>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7368" y="798662"/>
            <a:ext cx="9721080" cy="1046162"/>
          </a:xfrm>
          <a:prstGeom prst="rect">
            <a:avLst/>
          </a:prstGeom>
        </p:spPr>
        <p:txBody>
          <a:bodyPr/>
          <a:lstStyle/>
          <a:p>
            <a:r>
              <a:rPr lang="de-CH" sz="2400" b="1" dirty="0" err="1"/>
              <a:t>Contrats</a:t>
            </a:r>
            <a:r>
              <a:rPr lang="de-CH" sz="2400" b="1" dirty="0"/>
              <a:t> de </a:t>
            </a:r>
            <a:r>
              <a:rPr lang="de-CH" sz="2400" b="1" dirty="0" err="1"/>
              <a:t>projet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 smtClean="0">
                <a:solidFill>
                  <a:schemeClr val="tx2"/>
                </a:solidFill>
              </a:rPr>
              <a:t>2019 </a:t>
            </a:r>
            <a:r>
              <a:rPr lang="de-CH" sz="1600" b="1" dirty="0" err="1" smtClean="0"/>
              <a:t>Bâtiment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</a:t>
            </a:r>
            <a:r>
              <a:rPr lang="de-CH" sz="1600" b="1" dirty="0" err="1" smtClean="0"/>
              <a:t>ommercial</a:t>
            </a:r>
            <a:r>
              <a:rPr lang="de-CH" sz="1600" b="1" dirty="0" smtClean="0"/>
              <a:t> Rossboden Coire</a:t>
            </a:r>
            <a:r>
              <a:rPr lang="de-CH" sz="1600" b="1" dirty="0"/>
              <a:t>, </a:t>
            </a:r>
            <a:r>
              <a:rPr lang="de-CH" sz="1600" b="1" dirty="0" smtClean="0"/>
              <a:t>3’900 m</a:t>
            </a:r>
            <a:r>
              <a:rPr lang="de-CH" sz="1600" b="1" baseline="30000" dirty="0" smtClean="0"/>
              <a:t>2</a:t>
            </a:r>
            <a:r>
              <a:rPr lang="de-CH" sz="1600" b="1" dirty="0" smtClean="0"/>
              <a:t> </a:t>
            </a:r>
            <a:r>
              <a:rPr lang="fr-FR" sz="1600" b="1" kern="0" dirty="0">
                <a:solidFill>
                  <a:schemeClr val="tx2"/>
                </a:solidFill>
              </a:rPr>
              <a:t>panneaux </a:t>
            </a:r>
            <a:r>
              <a:rPr lang="fr-FR" sz="1600" b="1" kern="0" dirty="0" smtClean="0">
                <a:solidFill>
                  <a:schemeClr val="tx2"/>
                </a:solidFill>
              </a:rPr>
              <a:t>CLT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1737736"/>
            <a:ext cx="6408712" cy="37794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96" y="1394080"/>
            <a:ext cx="3096344" cy="23222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3861048"/>
            <a:ext cx="5256584" cy="22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7368" y="798662"/>
            <a:ext cx="9721080" cy="1046162"/>
          </a:xfrm>
          <a:prstGeom prst="rect">
            <a:avLst/>
          </a:prstGeom>
        </p:spPr>
        <p:txBody>
          <a:bodyPr/>
          <a:lstStyle/>
          <a:p>
            <a:r>
              <a:rPr lang="de-CH" sz="2400" b="1" dirty="0" smtClean="0"/>
              <a:t>Projekte in Pipeline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 smtClean="0">
                <a:solidFill>
                  <a:schemeClr val="tx2"/>
                </a:solidFill>
              </a:rPr>
              <a:t>2019 </a:t>
            </a:r>
            <a:r>
              <a:rPr lang="de-CH" sz="1600" b="1" dirty="0" err="1" smtClean="0"/>
              <a:t>Talavera</a:t>
            </a:r>
            <a:r>
              <a:rPr lang="de-CH" sz="1600" b="1" dirty="0" smtClean="0"/>
              <a:t> Road Project Sydney, </a:t>
            </a:r>
            <a:r>
              <a:rPr lang="de-CH" sz="1600" b="1" dirty="0" err="1" smtClean="0"/>
              <a:t>Renggli</a:t>
            </a:r>
            <a:r>
              <a:rPr lang="de-CH" sz="1600" b="1" dirty="0" smtClean="0"/>
              <a:t> International AG, 24’000 </a:t>
            </a:r>
            <a:r>
              <a:rPr lang="de-CH" sz="1600" b="1" dirty="0"/>
              <a:t>m</a:t>
            </a:r>
            <a:r>
              <a:rPr lang="de-CH" sz="1600" b="1" baseline="30000" dirty="0"/>
              <a:t>2</a:t>
            </a:r>
            <a:r>
              <a:rPr lang="de-CH" sz="1600" b="1" dirty="0"/>
              <a:t> </a:t>
            </a:r>
            <a:r>
              <a:rPr lang="de-CH" sz="1600" b="1" kern="0" dirty="0">
                <a:solidFill>
                  <a:schemeClr val="tx2"/>
                </a:solidFill>
              </a:rPr>
              <a:t>CLT-Platten</a:t>
            </a:r>
            <a:endParaRPr lang="de-DE" sz="1600" b="1" kern="0" baseline="30000" dirty="0">
              <a:solidFill>
                <a:schemeClr val="tx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26" y="1628775"/>
            <a:ext cx="4026497" cy="492691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1628775"/>
            <a:ext cx="7272808" cy="49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:\R01 Aufträge\888_WHFF Geschossdecken für Gewerbe und Industrie\Timber Structures 3.0\6 Eingang\E.01 Hodler Mich, Illustrator\2012.11.07 Vorschläge\1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9416" y="1700808"/>
            <a:ext cx="3050673" cy="1887792"/>
          </a:xfrm>
          <a:prstGeom prst="rect">
            <a:avLst/>
          </a:prstGeom>
          <a:noFill/>
        </p:spPr>
      </p:pic>
      <p:pic>
        <p:nvPicPr>
          <p:cNvPr id="10" name="Picture 1" descr="R:\R01 Aufträge\888_WHFF Geschossdecken für Gewerbe und Industrie\Timber Structures 3.0\12 Bilder\Illustrationen von Mich Hodler\2013.01.10 Illustrationen hoch aufgelöst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92" y="4001743"/>
            <a:ext cx="3725860" cy="1327606"/>
          </a:xfrm>
          <a:prstGeom prst="rect">
            <a:avLst/>
          </a:prstGeom>
          <a:noFill/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"/>
          <a:stretch/>
        </p:blipFill>
        <p:spPr bwMode="auto">
          <a:xfrm>
            <a:off x="5922637" y="1806295"/>
            <a:ext cx="3105661" cy="333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7483" y="1849632"/>
            <a:ext cx="2265066" cy="201622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599" y="3901247"/>
            <a:ext cx="2438613" cy="2483066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95400" y="5477701"/>
            <a:ext cx="3600000" cy="36933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dirty="0" err="1" smtClean="0">
                <a:latin typeface="+mn-lt"/>
              </a:rPr>
              <a:t>Switzerland</a:t>
            </a:r>
            <a:r>
              <a:rPr lang="de-DE" sz="1600" dirty="0" smtClean="0">
                <a:latin typeface="+mn-lt"/>
              </a:rPr>
              <a:t>: </a:t>
            </a:r>
            <a:r>
              <a:rPr lang="de-DE" dirty="0" err="1" smtClean="0">
                <a:latin typeface="+mn-lt"/>
              </a:rPr>
              <a:t>Granted</a:t>
            </a:r>
            <a:endParaRPr lang="de-DE" sz="1600" dirty="0" smtClean="0"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90752" y="5933457"/>
            <a:ext cx="3600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/>
              <a:t>EU: </a:t>
            </a:r>
            <a:r>
              <a:rPr lang="de-DE" dirty="0" err="1"/>
              <a:t>Pending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690754" y="6379881"/>
            <a:ext cx="3600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/>
              <a:t>USA: </a:t>
            </a:r>
            <a:r>
              <a:rPr lang="de-DE" dirty="0" err="1"/>
              <a:t>Pending</a:t>
            </a:r>
            <a:endParaRPr lang="de-DE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168008" y="5477701"/>
            <a:ext cx="3600000" cy="36933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dirty="0" err="1" smtClean="0">
                <a:latin typeface="+mn-lt"/>
              </a:rPr>
              <a:t>Switzerland</a:t>
            </a:r>
            <a:r>
              <a:rPr lang="de-DE" sz="1600" dirty="0" smtClean="0">
                <a:latin typeface="+mn-lt"/>
              </a:rPr>
              <a:t>: </a:t>
            </a:r>
            <a:r>
              <a:rPr lang="de-DE" dirty="0" err="1"/>
              <a:t>Granted</a:t>
            </a:r>
            <a:endParaRPr lang="de-DE" sz="1600" dirty="0"/>
          </a:p>
        </p:txBody>
      </p:sp>
      <p:sp>
        <p:nvSpPr>
          <p:cNvPr id="19" name="Rechteck 18"/>
          <p:cNvSpPr/>
          <p:nvPr/>
        </p:nvSpPr>
        <p:spPr>
          <a:xfrm>
            <a:off x="6163360" y="5933457"/>
            <a:ext cx="3600000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/>
              <a:t>EU: </a:t>
            </a:r>
            <a:r>
              <a:rPr lang="de-DE" dirty="0" err="1"/>
              <a:t>Granted</a:t>
            </a:r>
            <a:endParaRPr lang="de-DE" sz="1600" dirty="0"/>
          </a:p>
        </p:txBody>
      </p:sp>
      <p:sp>
        <p:nvSpPr>
          <p:cNvPr id="20" name="Rechteck 19"/>
          <p:cNvSpPr/>
          <p:nvPr/>
        </p:nvSpPr>
        <p:spPr>
          <a:xfrm>
            <a:off x="6163362" y="6379881"/>
            <a:ext cx="3600000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/>
              <a:t>USA: </a:t>
            </a:r>
            <a:r>
              <a:rPr lang="de-DE" dirty="0" err="1"/>
              <a:t>Granted</a:t>
            </a:r>
            <a:endParaRPr lang="de-DE" sz="16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07368" y="798662"/>
            <a:ext cx="10153128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400" b="1" dirty="0" smtClean="0"/>
              <a:t>Patents</a:t>
            </a:r>
            <a: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1600" b="1" kern="0" dirty="0" smtClean="0">
                <a:solidFill>
                  <a:schemeClr val="tx2"/>
                </a:solidFill>
              </a:rPr>
              <a:t>1: </a:t>
            </a:r>
            <a:r>
              <a:rPr lang="en-US" sz="1600" b="1" kern="0" dirty="0" smtClean="0">
                <a:solidFill>
                  <a:schemeClr val="tx2"/>
                </a:solidFill>
              </a:rPr>
              <a:t>Joints bout à bout</a:t>
            </a:r>
            <a:r>
              <a:rPr lang="en-US" sz="1600" b="1" kern="0" dirty="0" smtClean="0">
                <a:solidFill>
                  <a:schemeClr val="tx2"/>
                </a:solidFill>
              </a:rPr>
              <a:t>				</a:t>
            </a:r>
            <a:r>
              <a:rPr lang="de-DE" sz="1600" b="1" dirty="0" smtClean="0"/>
              <a:t>2</a:t>
            </a:r>
            <a:r>
              <a:rPr lang="de-DE" sz="1600" b="1" dirty="0"/>
              <a:t>: </a:t>
            </a:r>
            <a:r>
              <a:rPr lang="fr-FR" sz="1600" b="1" dirty="0"/>
              <a:t>Structure du bâtiment Colonnes - dalles</a:t>
            </a:r>
            <a:endParaRPr lang="de-DE" sz="1600" b="1" dirty="0"/>
          </a:p>
          <a:p>
            <a:pPr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			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73"/>
            <a:ext cx="12504712" cy="68474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51984" y="2204864"/>
            <a:ext cx="4723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b="1" dirty="0" err="1">
                <a:solidFill>
                  <a:schemeClr val="bg1"/>
                </a:solidFill>
                <a:latin typeface="+mn-lt"/>
              </a:rPr>
              <a:t>Colonnes</a:t>
            </a:r>
            <a:r>
              <a:rPr lang="de-DE" sz="2800" b="1" dirty="0">
                <a:solidFill>
                  <a:schemeClr val="bg1"/>
                </a:solidFill>
                <a:latin typeface="+mn-lt"/>
              </a:rPr>
              <a:t> - </a:t>
            </a:r>
            <a:r>
              <a:rPr lang="de-DE" sz="2800" b="1" dirty="0" err="1">
                <a:solidFill>
                  <a:schemeClr val="bg1"/>
                </a:solidFill>
                <a:latin typeface="+mn-lt"/>
              </a:rPr>
              <a:t>Dalles</a:t>
            </a:r>
            <a:r>
              <a:rPr lang="de-DE" sz="2800" b="1" dirty="0">
                <a:solidFill>
                  <a:schemeClr val="bg1"/>
                </a:solidFill>
                <a:latin typeface="+mn-lt"/>
              </a:rPr>
              <a:t> - </a:t>
            </a:r>
            <a:r>
              <a:rPr lang="de-DE" sz="2800" b="1" dirty="0" err="1" smtClean="0">
                <a:solidFill>
                  <a:schemeClr val="bg1"/>
                </a:solidFill>
                <a:latin typeface="+mn-lt"/>
              </a:rPr>
              <a:t>Prêt</a:t>
            </a:r>
            <a:r>
              <a:rPr lang="de-DE" sz="2800" b="1" dirty="0" smtClean="0">
                <a:solidFill>
                  <a:schemeClr val="bg1"/>
                </a:solidFill>
                <a:latin typeface="+mn-lt"/>
              </a:rPr>
              <a:t>! Merci!</a:t>
            </a:r>
            <a:endParaRPr lang="de-DE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0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R:\R01 Aufträge\482_Mühle Herbligen\2 Bilder\2008.06.06 Armierung Anschlüsse MFH\DSCN4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1575856"/>
            <a:ext cx="3469406" cy="24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R:\R01 Aufträge\482_Mühle Herbligen\2 Bilder\2008.06.10 Abnahme Neubau LR+SB\DSCN41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00" y="4166731"/>
            <a:ext cx="3456384" cy="244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R:\R01 Aufträge\482_Mühle Herbligen\2 Bilder\2008.06.10 Abnahme Neubau LR+SB\DSCN41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00" y="1575651"/>
            <a:ext cx="3456384" cy="24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R:\R01 Aufträge\482_Mühle Herbligen\2 Bilder\2008.06.24 Abnahme Brandschutz 1\DSCN41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4166730"/>
            <a:ext cx="3469406" cy="243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Défi 3 : Mélange de matériaux, acier - bois - béton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fr-FR" sz="1400" b="1" dirty="0"/>
              <a:t>Immeuble locatif </a:t>
            </a:r>
            <a:r>
              <a:rPr lang="fr-FR" sz="1400" b="1" dirty="0" err="1"/>
              <a:t>Mühle</a:t>
            </a:r>
            <a:r>
              <a:rPr lang="fr-FR" sz="1400" b="1" dirty="0"/>
              <a:t> </a:t>
            </a:r>
            <a:r>
              <a:rPr lang="fr-FR" sz="1400" b="1" dirty="0" err="1" smtClean="0"/>
              <a:t>Herbligen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6004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59"/>
          <a:stretch/>
        </p:blipFill>
        <p:spPr>
          <a:xfrm>
            <a:off x="479376" y="4133239"/>
            <a:ext cx="4029153" cy="246441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Défi 4 : </a:t>
            </a:r>
            <a:r>
              <a:rPr lang="fr-FR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Petite </a:t>
            </a:r>
            <a:r>
              <a:rPr lang="fr-FR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g</a:t>
            </a:r>
            <a:r>
              <a:rPr lang="fr-FR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rille </a:t>
            </a:r>
            <a:r>
              <a:rPr lang="fr-FR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à </a:t>
            </a:r>
            <a:r>
              <a:rPr lang="fr-FR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colonnes </a:t>
            </a:r>
            <a:r>
              <a:rPr lang="fr-FR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(2,80 x 4,50 m</a:t>
            </a:r>
            <a:r>
              <a:rPr lang="fr-FR" sz="2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)</a:t>
            </a:r>
          </a:p>
          <a:p>
            <a:pPr>
              <a:defRPr/>
            </a:pPr>
            <a:r>
              <a:rPr lang="de-CH" sz="14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Brock </a:t>
            </a:r>
            <a:r>
              <a:rPr lang="de-CH" sz="1400" b="1" kern="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Commons</a:t>
            </a:r>
            <a:r>
              <a:rPr lang="de-CH" sz="1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Vancouver, 18-storey </a:t>
            </a:r>
            <a:r>
              <a:rPr lang="en-US" sz="1400" b="1" dirty="0">
                <a:latin typeface="+mn-lt"/>
              </a:rPr>
              <a:t>student residence</a:t>
            </a:r>
            <a:endParaRPr lang="en-US" sz="14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1412876"/>
            <a:ext cx="3808989" cy="25393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28" y="4133239"/>
            <a:ext cx="3808989" cy="248430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563570"/>
            <a:ext cx="3816424" cy="23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nummernplatzhalt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486BCB-7695-429B-97A3-C54EFBFD8277}" type="slidenum">
              <a:rPr lang="de-DE"/>
              <a:pPr eaLnBrk="1" hangingPunct="1"/>
              <a:t>8</a:t>
            </a:fld>
            <a:endParaRPr lang="de-DE"/>
          </a:p>
        </p:txBody>
      </p:sp>
      <p:pic>
        <p:nvPicPr>
          <p:cNvPr id="26628" name="Picture 2" descr="R:\R01 Aufträge\888_WHFF Geschossdecken für Gewerbe und Industrie\2012.04.18 Grossprüfung ETHZ\Tragstruktur massiv_Shift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84" y="1477958"/>
            <a:ext cx="7093148" cy="511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7368" y="798662"/>
            <a:ext cx="8771954" cy="1046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400" b="1" dirty="0"/>
              <a:t>Pour comparaison : Dalles plates en béton armé</a:t>
            </a:r>
            <a: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/>
            </a:r>
            <a:br>
              <a:rPr lang="de-CH" sz="24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de-CH" sz="1400" b="1" dirty="0"/>
              <a:t>Administration Buildings </a:t>
            </a:r>
            <a:r>
              <a:rPr lang="de-CH" sz="1400" b="1" dirty="0" err="1"/>
              <a:t>Neumatt</a:t>
            </a:r>
            <a:r>
              <a:rPr lang="de-CH" sz="1400" b="1" dirty="0"/>
              <a:t>, Burgdorf, </a:t>
            </a:r>
            <a:r>
              <a:rPr lang="de-CH" sz="1400" b="1" dirty="0" err="1"/>
              <a:t>Switzerland</a:t>
            </a:r>
            <a:endParaRPr lang="en-US" sz="14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71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98" y="-14960"/>
            <a:ext cx="12191301" cy="687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B</a:t>
            </a: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03596"/>
            <a:ext cx="10255402" cy="6635848"/>
          </a:xfrm>
          <a:prstGeom prst="rect">
            <a:avLst/>
          </a:prstGeom>
        </p:spPr>
      </p:pic>
      <p:sp>
        <p:nvSpPr>
          <p:cNvPr id="5" name="Rechteck 5"/>
          <p:cNvSpPr>
            <a:spLocks noChangeArrowheads="1"/>
          </p:cNvSpPr>
          <p:nvPr/>
        </p:nvSpPr>
        <p:spPr bwMode="auto">
          <a:xfrm>
            <a:off x="217916" y="188640"/>
            <a:ext cx="7691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de-DE" sz="2400" b="1" dirty="0"/>
              <a:t>Le marché demande des bâtiments à usage flexible</a:t>
            </a:r>
            <a:endParaRPr lang="de-CH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5884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pie von Vorlage Präsentation Zürich">
  <a:themeElements>
    <a:clrScheme name="Kopie von Vorlage Präsentation Züric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pie von Vorlage Präsentation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opie von Vorlage Präsentation Züri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Vorlage Präsentation Züric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Vorlage Präsentation Züric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Vorlage Präsentation Züric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Vorlage Präsentation Züric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Vorlage Präsentation Züric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Vorlage Präsentation Züric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Vorlage Präsentation Züric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Vorlage Präsentation Züric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Vorlage Präsentation Züric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Vorlage Präsentation Züric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Vorlage Präsentation Züric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Kopie von Vorlage Präsentation Zürich</Template>
  <TotalTime>0</TotalTime>
  <Words>774</Words>
  <Application>Microsoft Office PowerPoint</Application>
  <PresentationFormat>Breitbild</PresentationFormat>
  <Paragraphs>325</Paragraphs>
  <Slides>56</Slides>
  <Notes>40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3" baseType="lpstr">
      <vt:lpstr>Arial</vt:lpstr>
      <vt:lpstr>Calibri</vt:lpstr>
      <vt:lpstr>Isonorm LT Regular</vt:lpstr>
      <vt:lpstr>Times New Roman</vt:lpstr>
      <vt:lpstr>Univers</vt:lpstr>
      <vt:lpstr>Wingdings</vt:lpstr>
      <vt:lpstr>Kopie von Vorlage Präsentation Zürich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Firm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Zöllig Stefan</cp:lastModifiedBy>
  <cp:revision>642</cp:revision>
  <cp:lastPrinted>2018-11-26T10:25:40Z</cp:lastPrinted>
  <dcterms:created xsi:type="dcterms:W3CDTF">2007-04-19T09:11:18Z</dcterms:created>
  <dcterms:modified xsi:type="dcterms:W3CDTF">2019-01-16T18:50:27Z</dcterms:modified>
</cp:coreProperties>
</file>