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7" r:id="rId2"/>
    <p:sldId id="285" r:id="rId3"/>
    <p:sldId id="289" r:id="rId4"/>
    <p:sldId id="292" r:id="rId5"/>
    <p:sldId id="291" r:id="rId6"/>
    <p:sldId id="264" r:id="rId7"/>
    <p:sldId id="275" r:id="rId8"/>
    <p:sldId id="279" r:id="rId9"/>
    <p:sldId id="280" r:id="rId10"/>
    <p:sldId id="293" r:id="rId11"/>
    <p:sldId id="294" r:id="rId12"/>
    <p:sldId id="267" r:id="rId13"/>
    <p:sldId id="302" r:id="rId14"/>
    <p:sldId id="259" r:id="rId15"/>
    <p:sldId id="298" r:id="rId16"/>
    <p:sldId id="296" r:id="rId17"/>
    <p:sldId id="258" r:id="rId18"/>
    <p:sldId id="307" r:id="rId19"/>
    <p:sldId id="295" r:id="rId20"/>
    <p:sldId id="268" r:id="rId21"/>
    <p:sldId id="305" r:id="rId22"/>
    <p:sldId id="306" r:id="rId23"/>
    <p:sldId id="304" r:id="rId24"/>
    <p:sldId id="308" r:id="rId25"/>
    <p:sldId id="311" r:id="rId26"/>
    <p:sldId id="309" r:id="rId27"/>
    <p:sldId id="310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82811" autoAdjust="0"/>
  </p:normalViewPr>
  <p:slideViewPr>
    <p:cSldViewPr>
      <p:cViewPr varScale="1">
        <p:scale>
          <a:sx n="104" d="100"/>
          <a:sy n="104" d="100"/>
        </p:scale>
        <p:origin x="1776" y="11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SB\2.%20Recherche\Stats%20R&amp;D\Don&#233;es%20OCDE%20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SB\2.%20Recherche\Stats%20R&amp;D\Don&#233;es%20OCDE%20V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Feuil1!$B$33</c:f>
              <c:strCache>
                <c:ptCount val="1"/>
                <c:pt idx="0">
                  <c:v>Travail du bois, industries du papier et imprimerie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Feuil1!$C$32:$Q$32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Feuil1!$C$33:$Q$33</c:f>
              <c:numCache>
                <c:formatCode>General</c:formatCode>
                <c:ptCount val="15"/>
                <c:pt idx="0">
                  <c:v>311</c:v>
                </c:pt>
                <c:pt idx="1">
                  <c:v>406</c:v>
                </c:pt>
                <c:pt idx="2">
                  <c:v>405</c:v>
                </c:pt>
                <c:pt idx="3">
                  <c:v>482</c:v>
                </c:pt>
                <c:pt idx="4" formatCode="#,##0">
                  <c:v>287</c:v>
                </c:pt>
                <c:pt idx="5">
                  <c:v>420</c:v>
                </c:pt>
                <c:pt idx="6">
                  <c:v>561</c:v>
                </c:pt>
                <c:pt idx="7">
                  <c:v>520</c:v>
                </c:pt>
                <c:pt idx="8">
                  <c:v>495</c:v>
                </c:pt>
                <c:pt idx="9">
                  <c:v>450</c:v>
                </c:pt>
                <c:pt idx="10">
                  <c:v>511</c:v>
                </c:pt>
                <c:pt idx="11">
                  <c:v>452</c:v>
                </c:pt>
                <c:pt idx="12">
                  <c:v>444</c:v>
                </c:pt>
                <c:pt idx="13">
                  <c:v>407</c:v>
                </c:pt>
                <c:pt idx="14">
                  <c:v>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5F-41E0-9E74-347BCB358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544184"/>
        <c:axId val="250073256"/>
      </c:barChart>
      <c:catAx>
        <c:axId val="251544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2000" dirty="0"/>
                  <a:t>Année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0073256"/>
        <c:crosses val="autoZero"/>
        <c:auto val="1"/>
        <c:lblAlgn val="ctr"/>
        <c:lblOffset val="100"/>
        <c:noMultiLvlLbl val="1"/>
      </c:catAx>
      <c:valAx>
        <c:axId val="25007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600" dirty="0"/>
                  <a:t>Effectif de chercheurs et ingénieurs de recherche en </a:t>
                </a:r>
                <a:r>
                  <a:rPr lang="fr-FR" sz="1600" dirty="0" err="1"/>
                  <a:t>etp</a:t>
                </a:r>
                <a:endParaRPr lang="fr-FR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154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0C-43B1-9066-728570F2ADBF}"/>
              </c:ext>
            </c:extLst>
          </c:dPt>
          <c:dPt>
            <c:idx val="1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0C-43B1-9066-728570F2ADBF}"/>
              </c:ext>
            </c:extLst>
          </c:dPt>
          <c:dPt>
            <c:idx val="2"/>
            <c:bubble3D val="0"/>
            <c:spPr>
              <a:solidFill>
                <a:schemeClr val="accent3">
                  <a:shade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0C-43B1-9066-728570F2ADBF}"/>
              </c:ext>
            </c:extLst>
          </c:dPt>
          <c:dPt>
            <c:idx val="3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0C-43B1-9066-728570F2ADBF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0C-43B1-9066-728570F2ADBF}"/>
              </c:ext>
            </c:extLst>
          </c:dPt>
          <c:dPt>
            <c:idx val="5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C0C-43B1-9066-728570F2ADBF}"/>
              </c:ext>
            </c:extLst>
          </c:dPt>
          <c:dPt>
            <c:idx val="6"/>
            <c:bubble3D val="0"/>
            <c:spPr>
              <a:solidFill>
                <a:schemeClr val="accent3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C0C-43B1-9066-728570F2ADBF}"/>
              </c:ext>
            </c:extLst>
          </c:dPt>
          <c:dPt>
            <c:idx val="7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C0C-43B1-9066-728570F2ADBF}"/>
              </c:ext>
            </c:extLst>
          </c:dPt>
          <c:dPt>
            <c:idx val="8"/>
            <c:bubble3D val="0"/>
            <c:spPr>
              <a:solidFill>
                <a:schemeClr val="accent3">
                  <a:tint val="4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C0C-43B1-9066-728570F2ADBF}"/>
              </c:ext>
            </c:extLst>
          </c:dPt>
          <c:dLbls>
            <c:dLbl>
              <c:idx val="0"/>
              <c:layout>
                <c:manualLayout>
                  <c:x val="-0.12888014122115121"/>
                  <c:y val="0.141422240039197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0C-43B1-9066-728570F2ADBF}"/>
                </c:ext>
              </c:extLst>
            </c:dLbl>
            <c:dLbl>
              <c:idx val="1"/>
              <c:layout>
                <c:manualLayout>
                  <c:x val="-0.11944988698545722"/>
                  <c:y val="-9.642425457218000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0C-43B1-9066-728570F2ADBF}"/>
                </c:ext>
              </c:extLst>
            </c:dLbl>
            <c:dLbl>
              <c:idx val="2"/>
              <c:layout>
                <c:manualLayout>
                  <c:x val="-0.18388995759603266"/>
                  <c:y val="-0.200883863692041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29257153379989"/>
                      <c:h val="0.162683914713379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C0C-43B1-9066-728570F2ADBF}"/>
                </c:ext>
              </c:extLst>
            </c:dLbl>
            <c:dLbl>
              <c:idx val="3"/>
              <c:layout>
                <c:manualLayout>
                  <c:x val="0.10687621467119841"/>
                  <c:y val="-0.118923247305688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49308893546537"/>
                      <c:h val="0.16655682906434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C0C-43B1-9066-728570F2ADBF}"/>
                </c:ext>
              </c:extLst>
            </c:dLbl>
            <c:dLbl>
              <c:idx val="4"/>
              <c:layout>
                <c:manualLayout>
                  <c:x val="0.18860508471387966"/>
                  <c:y val="-4.82121272860900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0C-43B1-9066-728570F2ADBF}"/>
                </c:ext>
              </c:extLst>
            </c:dLbl>
            <c:dLbl>
              <c:idx val="5"/>
              <c:layout>
                <c:manualLayout>
                  <c:x val="-6.1111111111111109E-2"/>
                  <c:y val="4.16666666666666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0C-43B1-9066-728570F2ADBF}"/>
                </c:ext>
              </c:extLst>
            </c:dLbl>
            <c:dLbl>
              <c:idx val="6"/>
              <c:layout>
                <c:manualLayout>
                  <c:x val="-8.888888888888889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0C-43B1-9066-728570F2ADBF}"/>
                </c:ext>
              </c:extLst>
            </c:dLbl>
            <c:dLbl>
              <c:idx val="7"/>
              <c:layout>
                <c:manualLayout>
                  <c:x val="-2.5000000000000001E-2"/>
                  <c:y val="-3.78953147731386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C0C-43B1-9066-728570F2ADBF}"/>
                </c:ext>
              </c:extLst>
            </c:dLbl>
            <c:dLbl>
              <c:idx val="8"/>
              <c:layout>
                <c:manualLayout>
                  <c:x val="7.7777777777777779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C0C-43B1-9066-728570F2AD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Chercheurs!$M$9:$M$17</c:f>
              <c:strCache>
                <c:ptCount val="9"/>
                <c:pt idx="0">
                  <c:v>Xylologie</c:v>
                </c:pt>
                <c:pt idx="1">
                  <c:v>Genèse et fonctions dans l'arbre</c:v>
                </c:pt>
                <c:pt idx="2">
                  <c:v>Récolte et transformation</c:v>
                </c:pt>
                <c:pt idx="3">
                  <c:v>Modification et reconstitution</c:v>
                </c:pt>
                <c:pt idx="4">
                  <c:v>Usages structure</c:v>
                </c:pt>
                <c:pt idx="5">
                  <c:v>Usages énergie</c:v>
                </c:pt>
                <c:pt idx="6">
                  <c:v>Usage archive</c:v>
                </c:pt>
                <c:pt idx="7">
                  <c:v>Traçabilité</c:v>
                </c:pt>
                <c:pt idx="8">
                  <c:v>Approches intégratives</c:v>
                </c:pt>
              </c:strCache>
            </c:strRef>
          </c:cat>
          <c:val>
            <c:numRef>
              <c:f>Chercheurs!$N$9:$N$17</c:f>
              <c:numCache>
                <c:formatCode>0%</c:formatCode>
                <c:ptCount val="9"/>
                <c:pt idx="0">
                  <c:v>0.18</c:v>
                </c:pt>
                <c:pt idx="1">
                  <c:v>0.17</c:v>
                </c:pt>
                <c:pt idx="2">
                  <c:v>0.11</c:v>
                </c:pt>
                <c:pt idx="3">
                  <c:v>0.14000000000000001</c:v>
                </c:pt>
                <c:pt idx="4">
                  <c:v>0.23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0.02</c:v>
                </c:pt>
                <c:pt idx="8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C0C-43B1-9066-728570F2ADBF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58-4147-B3B9-90509D657891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58-4147-B3B9-90509D657891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58-4147-B3B9-90509D657891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58-4147-B3B9-90509D65789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658-4147-B3B9-90509D65789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658-4147-B3B9-90509D65789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658-4147-B3B9-90509D657891}"/>
                </c:ext>
              </c:extLst>
            </c:dLbl>
            <c:dLbl>
              <c:idx val="3"/>
              <c:layout>
                <c:manualLayout>
                  <c:x val="0.19167321288295364"/>
                  <c:y val="6.58671299080198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29536527886879"/>
                      <c:h val="0.323021252816803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658-4147-B3B9-90509D6578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Chercheurs!$M$21:$M$24</c:f>
              <c:strCache>
                <c:ptCount val="4"/>
                <c:pt idx="0">
                  <c:v>Sciences Sociales (Paléo., archéo.)</c:v>
                </c:pt>
                <c:pt idx="1">
                  <c:v>Biologie</c:v>
                </c:pt>
                <c:pt idx="2">
                  <c:v>Chimie</c:v>
                </c:pt>
                <c:pt idx="3">
                  <c:v>Ingénierie (physique…)</c:v>
                </c:pt>
              </c:strCache>
            </c:strRef>
          </c:cat>
          <c:val>
            <c:numRef>
              <c:f>Chercheurs!$N$21:$N$24</c:f>
              <c:numCache>
                <c:formatCode>0%</c:formatCode>
                <c:ptCount val="4"/>
                <c:pt idx="0">
                  <c:v>0.09</c:v>
                </c:pt>
                <c:pt idx="1">
                  <c:v>0.24</c:v>
                </c:pt>
                <c:pt idx="2">
                  <c:v>0.17</c:v>
                </c:pt>
                <c:pt idx="3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58-4147-B3B9-90509D65789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Feuil1!$B$7</c:f>
              <c:strCache>
                <c:ptCount val="1"/>
                <c:pt idx="0">
                  <c:v>Travail du bois, industries du papier et imprimerie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Feuil1!$C$6:$Q$6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Feuil1!$C$7:$Q$7</c:f>
              <c:numCache>
                <c:formatCode>General</c:formatCode>
                <c:ptCount val="15"/>
                <c:pt idx="0">
                  <c:v>67</c:v>
                </c:pt>
                <c:pt idx="1">
                  <c:v>79</c:v>
                </c:pt>
                <c:pt idx="2">
                  <c:v>78</c:v>
                </c:pt>
                <c:pt idx="3">
                  <c:v>75</c:v>
                </c:pt>
                <c:pt idx="4">
                  <c:v>58</c:v>
                </c:pt>
                <c:pt idx="5">
                  <c:v>84</c:v>
                </c:pt>
                <c:pt idx="6">
                  <c:v>97</c:v>
                </c:pt>
                <c:pt idx="7">
                  <c:v>90</c:v>
                </c:pt>
                <c:pt idx="8">
                  <c:v>83</c:v>
                </c:pt>
                <c:pt idx="9">
                  <c:v>79</c:v>
                </c:pt>
                <c:pt idx="10">
                  <c:v>98</c:v>
                </c:pt>
                <c:pt idx="11">
                  <c:v>104</c:v>
                </c:pt>
                <c:pt idx="12">
                  <c:v>101</c:v>
                </c:pt>
                <c:pt idx="13">
                  <c:v>89</c:v>
                </c:pt>
                <c:pt idx="14">
                  <c:v>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B2-4F8D-B319-C0E593497B35}"/>
            </c:ext>
          </c:extLst>
        </c:ser>
        <c:ser>
          <c:idx val="1"/>
          <c:order val="1"/>
          <c:tx>
            <c:strRef>
              <c:f>Feuil1!$B$8</c:f>
              <c:strCache>
                <c:ptCount val="1"/>
                <c:pt idx="0">
                  <c:v>Construction 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Feuil1!$C$6:$Q$6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Feuil1!$C$8:$Q$8</c:f>
              <c:numCache>
                <c:formatCode>General</c:formatCode>
                <c:ptCount val="15"/>
                <c:pt idx="0">
                  <c:v>95</c:v>
                </c:pt>
                <c:pt idx="1">
                  <c:v>98</c:v>
                </c:pt>
                <c:pt idx="2">
                  <c:v>83</c:v>
                </c:pt>
                <c:pt idx="3">
                  <c:v>68</c:v>
                </c:pt>
                <c:pt idx="4">
                  <c:v>77</c:v>
                </c:pt>
                <c:pt idx="5">
                  <c:v>98</c:v>
                </c:pt>
                <c:pt idx="6">
                  <c:v>98</c:v>
                </c:pt>
                <c:pt idx="7">
                  <c:v>80</c:v>
                </c:pt>
                <c:pt idx="8">
                  <c:v>94</c:v>
                </c:pt>
                <c:pt idx="9">
                  <c:v>88</c:v>
                </c:pt>
                <c:pt idx="10">
                  <c:v>108</c:v>
                </c:pt>
                <c:pt idx="11">
                  <c:v>117</c:v>
                </c:pt>
                <c:pt idx="12">
                  <c:v>104</c:v>
                </c:pt>
                <c:pt idx="13">
                  <c:v>109</c:v>
                </c:pt>
                <c:pt idx="14">
                  <c:v>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B2-4F8D-B319-C0E593497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074824"/>
        <c:axId val="250071296"/>
      </c:lineChart>
      <c:catAx>
        <c:axId val="25007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0071296"/>
        <c:crosses val="autoZero"/>
        <c:auto val="1"/>
        <c:lblAlgn val="ctr"/>
        <c:lblOffset val="100"/>
        <c:noMultiLvlLbl val="1"/>
      </c:catAx>
      <c:valAx>
        <c:axId val="25007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0074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01827-58F9-4490-965F-34EACC8C950C}" type="datetimeFigureOut">
              <a:rPr lang="fr-FR" smtClean="0"/>
              <a:t>30/01/2019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3AD1B-DE14-44FE-8F8C-671459DEB1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09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Exploitation_foresti%C3%A8r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fr.wikipedia.org/wiki/Sylviculture" TargetMode="External"/><Relationship Id="rId4" Type="http://schemas.openxmlformats.org/officeDocument/2006/relationships/hyperlink" Target="https://fr.wikipedia.org/wiki/Scieri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Selon le manuel de Frascati, rédigé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 l’OCDE, les activités de recherche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de développement expérimental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(R&amp;D) englobent les travaux de création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entrepris de façon systématique en vue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d’accroître la somme des connaissances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de nouvelles applications.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Deux grands indicateurs sont utilisés :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dépense nationale de recherche et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développement (DNRD) qui correspond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 financement par des entreprises ou des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administrations françaises des travaux de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R&amp;D réalisés en France ou à l’étranger ;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dépense intérieure de recherche et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développement (DIRD) qui correspond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aux travaux de R&amp;D exécutés sur le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territoire national (métropole, départements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d’Outre-mer et collectivités d’Outre-mer)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quelle que soit l’origine des fonds ;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Ces agrégats sont construits principalement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partir des résultats des enquêtes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annuelles sur les moyens consacrés à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R&amp;D dans les entreprises et dans les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administrations. En France, les données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 la R&amp;D sont issues d’enquêtes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annuelles réalisées auprès de chaque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secteur institutionnel, enquêtes réalisées</a:t>
            </a:r>
          </a:p>
          <a:p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2016 et 2017 pour l’exercice 2015.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AD1B-DE14-44FE-8F8C-671459DEB1B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38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3" tooltip="Exploitation forestière"/>
              </a:rPr>
              <a:t>Exploitation forestière</a:t>
            </a:r>
            <a:r>
              <a:rPr lang="fr-FR" dirty="0"/>
              <a:t> : 0,6 milliard d’euros (2,6 %)</a:t>
            </a:r>
          </a:p>
          <a:p>
            <a:r>
              <a:rPr lang="fr-FR" dirty="0">
                <a:hlinkClick r:id="rId4" tooltip="Scierie"/>
              </a:rPr>
              <a:t>Scieries</a:t>
            </a:r>
            <a:r>
              <a:rPr lang="fr-FR" dirty="0"/>
              <a:t> : 3,5 milliards d’euros (15,1 %)</a:t>
            </a:r>
          </a:p>
          <a:p>
            <a:r>
              <a:rPr lang="fr-FR" dirty="0"/>
              <a:t>Industries : 8,4 milliards d’euros (36,5 %)</a:t>
            </a:r>
          </a:p>
          <a:p>
            <a:r>
              <a:rPr lang="fr-FR" dirty="0"/>
              <a:t>Entreprises CMA (Charpente, Menuiserie et Agencement) : 9,6 milliards d’euros (41,5 %)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Hors </a:t>
            </a:r>
            <a:r>
              <a:rPr lang="fr-FR" dirty="0">
                <a:hlinkClick r:id="rId5" tooltip="Sylviculture"/>
              </a:rPr>
              <a:t>Sylviculture</a:t>
            </a:r>
            <a:r>
              <a:rPr lang="fr-FR" dirty="0"/>
              <a:t> : 1,0 milliard d’euros (4,3 %)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AD1B-DE14-44FE-8F8C-671459DEB1B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43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Soit environ</a:t>
            </a:r>
            <a:r>
              <a:rPr lang="fr-FR" baseline="0" dirty="0"/>
              <a:t>  1 ETP R&amp;D pour 200 salariés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AD1B-DE14-44FE-8F8C-671459DEB1B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274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Environ 800 chercheurs en France, 70% CDI, 20% CDD,</a:t>
            </a:r>
            <a:r>
              <a:rPr lang="fr-FR" baseline="0" dirty="0"/>
              <a:t> 10% Autres</a:t>
            </a:r>
            <a:endParaRPr lang="fr-FR" dirty="0"/>
          </a:p>
          <a:p>
            <a:r>
              <a:rPr lang="fr-FR" dirty="0"/>
              <a:t>Inclus les doctorants</a:t>
            </a:r>
            <a:r>
              <a:rPr lang="fr-FR" baseline="0" dirty="0"/>
              <a:t> (proche de 30% ?)</a:t>
            </a:r>
            <a:endParaRPr lang="fr-FR" dirty="0"/>
          </a:p>
          <a:p>
            <a:r>
              <a:rPr lang="fr-FR" baseline="0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AD1B-DE14-44FE-8F8C-671459DEB1B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554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Soit 0,1/22= 0,45% du CA.</a:t>
            </a:r>
          </a:p>
          <a:p>
            <a:r>
              <a:rPr lang="fr-FR" dirty="0"/>
              <a:t>R&amp;D</a:t>
            </a:r>
            <a:r>
              <a:rPr lang="fr-FR" baseline="0" dirty="0"/>
              <a:t> automobile 8% env. plasturgie 2,9%</a:t>
            </a:r>
            <a:endParaRPr lang="fr-FR" dirty="0"/>
          </a:p>
          <a:p>
            <a:endParaRPr lang="fr-FR" dirty="0"/>
          </a:p>
          <a:p>
            <a:r>
              <a:rPr lang="fr-FR" dirty="0"/>
              <a:t>Soit 0,4%</a:t>
            </a:r>
            <a:r>
              <a:rPr lang="fr-FR" baseline="0" dirty="0"/>
              <a:t> des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Dépenses intérieures de R&amp;D « Branches des industries manufacturières »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Remarque 2006 : changement méthodologique,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integration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d’entreprise jusque là non comptée (à partir de 1 ETP R&amp;D)</a:t>
            </a: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2015, la part des entreprises (toutes branches) dans l’exécution des travaux de R&amp;D en France s’élève à 64 %.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AD1B-DE14-44FE-8F8C-671459DEB1B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378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AD1B-DE14-44FE-8F8C-671459DEB1B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74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2"/>
            <a:ext cx="8420695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03848" y="2844000"/>
            <a:ext cx="5760640" cy="147002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9512" y="2852936"/>
            <a:ext cx="2520280" cy="2628000"/>
          </a:xfr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2000" kern="1200" baseline="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fr-FR" sz="2000" dirty="0">
                <a:latin typeface="Calibri" pitchFamily="34" charset="0"/>
              </a:rPr>
              <a:t>Année Universitaire</a:t>
            </a:r>
            <a:br>
              <a:rPr lang="fr-FR" sz="2000" dirty="0">
                <a:latin typeface="Calibri" pitchFamily="34" charset="0"/>
              </a:rPr>
            </a:br>
            <a:r>
              <a:rPr lang="fr-FR" sz="2400" b="1" dirty="0">
                <a:latin typeface="Calibri" pitchFamily="34" charset="0"/>
              </a:rPr>
              <a:t>Promotion concernée</a:t>
            </a:r>
            <a:br>
              <a:rPr lang="fr-FR" sz="2400" b="1" dirty="0">
                <a:latin typeface="Calibri" pitchFamily="34" charset="0"/>
              </a:rPr>
            </a:br>
            <a:r>
              <a:rPr lang="fr-FR" sz="2000" dirty="0" err="1">
                <a:latin typeface="Calibri" pitchFamily="34" charset="0"/>
              </a:rPr>
              <a:t>NomAuteur</a:t>
            </a:r>
            <a:br>
              <a:rPr lang="fr-FR" sz="2000" dirty="0">
                <a:latin typeface="Calibri" pitchFamily="34" charset="0"/>
              </a:rPr>
            </a:br>
            <a:r>
              <a:rPr lang="fr-FR" sz="2000" dirty="0" err="1">
                <a:latin typeface="Calibri" pitchFamily="34" charset="0"/>
              </a:rPr>
              <a:t>PrénomAuteur</a:t>
            </a:r>
            <a:br>
              <a:rPr lang="fr-FR" sz="2000" dirty="0">
                <a:latin typeface="Calibri" pitchFamily="34" charset="0"/>
              </a:rPr>
            </a:br>
            <a:r>
              <a:rPr lang="fr-FR" sz="2000" dirty="0">
                <a:latin typeface="Calibri" pitchFamily="34" charset="0"/>
              </a:rPr>
              <a:t>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3203848" y="4365104"/>
            <a:ext cx="5940152" cy="24928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942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Woodrise - Genève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5DB-38CD-4610-A71A-87DC961DAB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1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Woodrise - Genève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5DB-38CD-4610-A71A-87DC961DAB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6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128792" cy="86895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1680" y="1600200"/>
            <a:ext cx="7128792" cy="4525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Woodrise - Genève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35496" y="1628800"/>
            <a:ext cx="1368152" cy="720079"/>
          </a:xfrm>
        </p:spPr>
        <p:txBody>
          <a:bodyPr>
            <a:noAutofit/>
          </a:bodyPr>
          <a:lstStyle>
            <a:lvl1pPr marL="0" indent="0" algn="r">
              <a:buNone/>
              <a:defRPr sz="1600" b="1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Titre_du_diaporama</a:t>
            </a:r>
            <a:br>
              <a:rPr lang="fr-FR" dirty="0"/>
            </a:b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35496" y="2492896"/>
            <a:ext cx="1378495" cy="360040"/>
          </a:xfrm>
        </p:spPr>
        <p:txBody>
          <a:bodyPr>
            <a:noAutofit/>
          </a:bodyPr>
          <a:lstStyle>
            <a:lvl1pPr marL="0" indent="0" algn="r">
              <a:buNone/>
              <a:defRPr sz="1600" b="1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Chapitre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35496" y="2996952"/>
            <a:ext cx="1378495" cy="432048"/>
          </a:xfrm>
        </p:spPr>
        <p:txBody>
          <a:bodyPr>
            <a:noAutofit/>
          </a:bodyPr>
          <a:lstStyle>
            <a:lvl1pPr marL="0" indent="0" algn="r">
              <a:buNone/>
              <a:defRPr sz="1600" b="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Sous_Chapitre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027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Woodrise - Genève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5DB-38CD-4610-A71A-87DC961DAB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2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Woodrise - Genève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5DB-38CD-4610-A71A-87DC961DAB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8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Woodrise - Genève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5DB-38CD-4610-A71A-87DC961DAB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4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Woodrise - Genève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5DB-38CD-4610-A71A-87DC961DAB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0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Woodrise - Genève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5DB-38CD-4610-A71A-87DC961DAB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3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636912"/>
            <a:ext cx="3008313" cy="34892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Woodrise - Genève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5DB-38CD-4610-A71A-87DC961DAB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9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Woodrise - Genève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5DB-38CD-4610-A71A-87DC961DAB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9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93906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7128792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19672" y="1600200"/>
            <a:ext cx="71287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Woodrise - Genève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67816-ED62-480F-93F5-5511D003000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4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AB82E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griculture.gouv.fr/filiere-foret-bois-le-plan-recherche-innovation-202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ranceboisforet.fr/2018/11/16/signature-du-contrat-strategique-de-filiere-bois-2018-2022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oecd.org/pinboard/4qNo" TargetMode="External"/><Relationship Id="rId2" Type="http://schemas.openxmlformats.org/officeDocument/2006/relationships/hyperlink" Target="http://wdi.worldbank.org/table/5.13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ublication.enseignementsup-recherche.gouv.fr/eesr/FR/" TargetMode="External"/><Relationship Id="rId4" Type="http://schemas.openxmlformats.org/officeDocument/2006/relationships/hyperlink" Target="https://publication.enseignementsup-recherche.gouv.fr/eesr/FR/T923/l_effort_de_recherche_et_developpement_en_france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Recherche en France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Rencontres Wood Rise à Genève</a:t>
            </a:r>
          </a:p>
          <a:p>
            <a:r>
              <a:rPr lang="fr-FR" dirty="0"/>
              <a:t>30, 31 janvier, 1</a:t>
            </a:r>
            <a:r>
              <a:rPr lang="fr-FR" baseline="30000" dirty="0"/>
              <a:t>er</a:t>
            </a:r>
            <a:r>
              <a:rPr lang="fr-FR" dirty="0"/>
              <a:t> et 2 février 2019</a:t>
            </a:r>
          </a:p>
        </p:txBody>
      </p:sp>
      <p:pic>
        <p:nvPicPr>
          <p:cNvPr id="7" name="Espace réservé pour une image  6" descr="Une image contenant intérieur, mur, table&#10;&#10;Description générée automatiquement">
            <a:extLst>
              <a:ext uri="{FF2B5EF4-FFF2-40B4-BE49-F238E27FC236}">
                <a16:creationId xmlns:a16="http://schemas.microsoft.com/office/drawing/2014/main" id="{6CB24062-B4E4-41E6-8001-5EF9F312791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3" b="18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90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DDEC9A51-43B2-4CE8-A83A-A0E343E3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moyens pour l’ESR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BA752726-C23B-487E-B9CD-1E3A401F4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Lancement en 2009 des « Investissements d’Avenir » (PIA 1 à 3) pour un montant de plus de 57 md€ pour financer la Recherche, la transition énergétique, l’innovation dans les entreprises…</a:t>
            </a:r>
          </a:p>
          <a:p>
            <a:r>
              <a:rPr lang="fr-FR" dirty="0"/>
              <a:t>Quelques précisions</a:t>
            </a:r>
          </a:p>
          <a:p>
            <a:pPr lvl="1"/>
            <a:r>
              <a:rPr lang="fr-FR" dirty="0"/>
              <a:t>22 md€ pour l’ESR (PIA 1)</a:t>
            </a:r>
          </a:p>
          <a:p>
            <a:pPr lvl="1"/>
            <a:r>
              <a:rPr lang="fr-FR" dirty="0"/>
              <a:t>20 % d’investissements et 80 % non consommables pour produire des intérêts</a:t>
            </a:r>
          </a:p>
          <a:p>
            <a:pPr lvl="1"/>
            <a:r>
              <a:rPr lang="fr-FR" dirty="0"/>
              <a:t>Eligibilité des projets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7842B0D-A983-4800-9BCA-C1EE7ED8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4790DE3-FC14-4D5F-9235-C8517DBB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5DB-38CD-4610-A71A-87DC961DAB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7178E89-E902-44CA-815B-EFFAB86B9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Rencontres Wood Rise</a:t>
            </a:r>
          </a:p>
          <a:p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EFB2D7F-3A43-488B-A0F9-5D178577796A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r-FR" dirty="0"/>
              <a:t>La Recherche en France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A04CE21-ABB6-4173-A3CD-888996738D6C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5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08834F-EB8A-485C-BD18-30C3E42B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recherche sur la forêt et le Bois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292F69-275E-4D3E-9680-289B6D0A7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Rencontres Wood Rise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227B24-2D1E-4DF4-A709-A5D1B4CE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EC6FA4-88E2-40EE-9C4A-23757E11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5DB-38CD-4610-A71A-87DC961DAB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Filière Bois en France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Chiffre d’affaires de la filière forêt-bois en France : 22 milliards d’euros (sans papier carton)</a:t>
            </a:r>
          </a:p>
          <a:p>
            <a:endParaRPr lang="fr-FR" dirty="0"/>
          </a:p>
          <a:p>
            <a:r>
              <a:rPr lang="fr-FR" dirty="0"/>
              <a:t>Une filière manufacturière mais atomisée avec 440 000 emplois pour plus de 45 000 entreprises</a:t>
            </a:r>
          </a:p>
          <a:p>
            <a:endParaRPr lang="fr-FR" dirty="0"/>
          </a:p>
          <a:p>
            <a:r>
              <a:rPr lang="fr-FR" dirty="0"/>
              <a:t>Secteur tiré par la construction bois</a:t>
            </a:r>
          </a:p>
          <a:p>
            <a:pPr lvl="1"/>
            <a:r>
              <a:rPr lang="fr-FR" dirty="0"/>
              <a:t>1,9 milliards d’euros</a:t>
            </a:r>
          </a:p>
          <a:p>
            <a:pPr lvl="1"/>
            <a:r>
              <a:rPr lang="fr-FR" dirty="0"/>
              <a:t>14500 emplois pour 2000 entreprises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31 janvier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Rencontres Wood Rise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r-FR" dirty="0"/>
              <a:t>La Recherche en France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fr-FR" dirty="0"/>
              <a:t>Forêt Bois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2BEFBAE-DC07-4B75-AE67-5089E7482662}"/>
              </a:ext>
            </a:extLst>
          </p:cNvPr>
          <p:cNvSpPr txBox="1"/>
          <p:nvPr/>
        </p:nvSpPr>
        <p:spPr>
          <a:xfrm>
            <a:off x="2617075" y="6279981"/>
            <a:ext cx="312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Source Ministère Agriculture 2017 - FBIE</a:t>
            </a:r>
          </a:p>
        </p:txBody>
      </p:sp>
    </p:spTree>
    <p:extLst>
      <p:ext uri="{BB962C8B-B14F-4D97-AF65-F5344CB8AC3E}">
        <p14:creationId xmlns:p14="http://schemas.microsoft.com/office/powerpoint/2010/main" val="353779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C1F2E-9C56-4BFC-97E4-F3A20B5BF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orientations pour la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A89EC7-B252-414B-B8F8-6F33D5BF9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86800" cy="11828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Plusieurs « plans » : européen, nationaux et Régionaux, avec des attentes plus ou moins marquées pour la Recherche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53FB83-828F-4D46-9C21-DE945A44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6CC46F-6082-4832-A42C-7E9F170F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F03E32-2C71-4284-8B12-602F8F83072F}"/>
              </a:ext>
            </a:extLst>
          </p:cNvPr>
          <p:cNvSpPr/>
          <p:nvPr/>
        </p:nvSpPr>
        <p:spPr>
          <a:xfrm>
            <a:off x="778106" y="4341900"/>
            <a:ext cx="1161468" cy="50456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Industrie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DF5EA6-75AD-499B-9B74-EF739503E991}"/>
              </a:ext>
            </a:extLst>
          </p:cNvPr>
          <p:cNvSpPr/>
          <p:nvPr/>
        </p:nvSpPr>
        <p:spPr>
          <a:xfrm>
            <a:off x="778106" y="3542963"/>
            <a:ext cx="1161468" cy="5045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Etat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69264-FFA6-4307-B6D7-9FE6FAB13787}"/>
              </a:ext>
            </a:extLst>
          </p:cNvPr>
          <p:cNvSpPr/>
          <p:nvPr/>
        </p:nvSpPr>
        <p:spPr>
          <a:xfrm>
            <a:off x="778106" y="5082380"/>
            <a:ext cx="1161468" cy="5045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Régions</a:t>
            </a:r>
          </a:p>
        </p:txBody>
      </p:sp>
      <p:sp>
        <p:nvSpPr>
          <p:cNvPr id="22" name="Rectangle : avec coins arrondis en diagonale 21">
            <a:extLst>
              <a:ext uri="{FF2B5EF4-FFF2-40B4-BE49-F238E27FC236}">
                <a16:creationId xmlns:a16="http://schemas.microsoft.com/office/drawing/2014/main" id="{446B48C6-A847-4941-98C3-47A1414A829D}"/>
              </a:ext>
            </a:extLst>
          </p:cNvPr>
          <p:cNvSpPr/>
          <p:nvPr/>
        </p:nvSpPr>
        <p:spPr>
          <a:xfrm>
            <a:off x="2404735" y="4354341"/>
            <a:ext cx="826188" cy="479682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CSF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032AF7-144C-43A4-9373-5175CEB46133}"/>
              </a:ext>
            </a:extLst>
          </p:cNvPr>
          <p:cNvSpPr/>
          <p:nvPr/>
        </p:nvSpPr>
        <p:spPr>
          <a:xfrm>
            <a:off x="778106" y="2812264"/>
            <a:ext cx="1161468" cy="5045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Europe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7CD81B20-7C4A-4F84-A949-83E687CB63CA}"/>
              </a:ext>
            </a:extLst>
          </p:cNvPr>
          <p:cNvCxnSpPr>
            <a:cxnSpLocks/>
            <a:stCxn id="19" idx="3"/>
            <a:endCxn id="64" idx="1"/>
          </p:cNvCxnSpPr>
          <p:nvPr/>
        </p:nvCxnSpPr>
        <p:spPr>
          <a:xfrm>
            <a:off x="1939574" y="3795245"/>
            <a:ext cx="1947533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EB395AEA-7298-4A86-9BA4-A4F9008829EA}"/>
              </a:ext>
            </a:extLst>
          </p:cNvPr>
          <p:cNvCxnSpPr>
            <a:cxnSpLocks/>
            <a:stCxn id="64" idx="3"/>
            <a:endCxn id="60" idx="1"/>
          </p:cNvCxnSpPr>
          <p:nvPr/>
        </p:nvCxnSpPr>
        <p:spPr>
          <a:xfrm flipV="1">
            <a:off x="4648310" y="3440841"/>
            <a:ext cx="849089" cy="354404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07E7F9E0-69B4-49D1-9123-183A8222EE7B}"/>
              </a:ext>
            </a:extLst>
          </p:cNvPr>
          <p:cNvCxnSpPr>
            <a:cxnSpLocks/>
            <a:stCxn id="64" idx="3"/>
            <a:endCxn id="62" idx="1"/>
          </p:cNvCxnSpPr>
          <p:nvPr/>
        </p:nvCxnSpPr>
        <p:spPr>
          <a:xfrm>
            <a:off x="4648309" y="3795245"/>
            <a:ext cx="1080794" cy="270684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6F36D9B2-DA91-497F-8B9A-EC865B297713}"/>
              </a:ext>
            </a:extLst>
          </p:cNvPr>
          <p:cNvCxnSpPr>
            <a:stCxn id="9" idx="3"/>
            <a:endCxn id="22" idx="2"/>
          </p:cNvCxnSpPr>
          <p:nvPr/>
        </p:nvCxnSpPr>
        <p:spPr>
          <a:xfrm>
            <a:off x="1939574" y="4594182"/>
            <a:ext cx="465161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DA225589-8B01-429D-914C-FD255351A991}"/>
              </a:ext>
            </a:extLst>
          </p:cNvPr>
          <p:cNvCxnSpPr>
            <a:cxnSpLocks/>
            <a:stCxn id="22" idx="0"/>
            <a:endCxn id="82" idx="1"/>
          </p:cNvCxnSpPr>
          <p:nvPr/>
        </p:nvCxnSpPr>
        <p:spPr>
          <a:xfrm flipV="1">
            <a:off x="3230923" y="4584831"/>
            <a:ext cx="656184" cy="935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rganigramme : Stockage interne 62">
            <a:extLst>
              <a:ext uri="{FF2B5EF4-FFF2-40B4-BE49-F238E27FC236}">
                <a16:creationId xmlns:a16="http://schemas.microsoft.com/office/drawing/2014/main" id="{6C18475F-7274-434C-8751-D70E6293127C}"/>
              </a:ext>
            </a:extLst>
          </p:cNvPr>
          <p:cNvSpPr/>
          <p:nvPr/>
        </p:nvSpPr>
        <p:spPr>
          <a:xfrm>
            <a:off x="3887107" y="2812264"/>
            <a:ext cx="761203" cy="504564"/>
          </a:xfrm>
          <a:prstGeom prst="flowChartInternalStorage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/>
              <a:t>H2020</a:t>
            </a:r>
          </a:p>
        </p:txBody>
      </p:sp>
      <p:sp>
        <p:nvSpPr>
          <p:cNvPr id="64" name="Organigramme : Stockage interne 63">
            <a:extLst>
              <a:ext uri="{FF2B5EF4-FFF2-40B4-BE49-F238E27FC236}">
                <a16:creationId xmlns:a16="http://schemas.microsoft.com/office/drawing/2014/main" id="{9DA72EA9-4D28-46F2-880B-B203ABB5BCB9}"/>
              </a:ext>
            </a:extLst>
          </p:cNvPr>
          <p:cNvSpPr/>
          <p:nvPr/>
        </p:nvSpPr>
        <p:spPr>
          <a:xfrm>
            <a:off x="3887107" y="3542963"/>
            <a:ext cx="761203" cy="504564"/>
          </a:xfrm>
          <a:prstGeom prst="flowChartInternal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/>
              <a:t>PNFB</a:t>
            </a:r>
          </a:p>
        </p:txBody>
      </p:sp>
      <p:sp>
        <p:nvSpPr>
          <p:cNvPr id="65" name="Organigramme : Multidocument 64">
            <a:extLst>
              <a:ext uri="{FF2B5EF4-FFF2-40B4-BE49-F238E27FC236}">
                <a16:creationId xmlns:a16="http://schemas.microsoft.com/office/drawing/2014/main" id="{A2B44307-0D64-4FBF-B165-6026774BABF7}"/>
              </a:ext>
            </a:extLst>
          </p:cNvPr>
          <p:cNvSpPr/>
          <p:nvPr/>
        </p:nvSpPr>
        <p:spPr>
          <a:xfrm>
            <a:off x="5034464" y="2605778"/>
            <a:ext cx="761203" cy="922211"/>
          </a:xfrm>
          <a:prstGeom prst="flowChartMultidocument">
            <a:avLst/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/>
              <a:t>AAP</a:t>
            </a:r>
          </a:p>
        </p:txBody>
      </p: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1EC9DC07-A110-43A9-B454-FB44EFEDAF92}"/>
              </a:ext>
            </a:extLst>
          </p:cNvPr>
          <p:cNvCxnSpPr>
            <a:stCxn id="27" idx="3"/>
            <a:endCxn id="63" idx="1"/>
          </p:cNvCxnSpPr>
          <p:nvPr/>
        </p:nvCxnSpPr>
        <p:spPr>
          <a:xfrm>
            <a:off x="1939574" y="3064546"/>
            <a:ext cx="194753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DFC0630A-7729-43DE-9F03-535A68838847}"/>
              </a:ext>
            </a:extLst>
          </p:cNvPr>
          <p:cNvCxnSpPr>
            <a:stCxn id="63" idx="3"/>
            <a:endCxn id="65" idx="1"/>
          </p:cNvCxnSpPr>
          <p:nvPr/>
        </p:nvCxnSpPr>
        <p:spPr>
          <a:xfrm>
            <a:off x="4648309" y="3064546"/>
            <a:ext cx="386155" cy="23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9BC4C712-3976-41A0-B1BD-3DF7BFE92ACF}"/>
              </a:ext>
            </a:extLst>
          </p:cNvPr>
          <p:cNvCxnSpPr>
            <a:cxnSpLocks/>
            <a:stCxn id="19" idx="3"/>
            <a:endCxn id="22" idx="2"/>
          </p:cNvCxnSpPr>
          <p:nvPr/>
        </p:nvCxnSpPr>
        <p:spPr>
          <a:xfrm>
            <a:off x="1939574" y="3795245"/>
            <a:ext cx="465161" cy="798937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rganigramme : Multidocument 80">
            <a:extLst>
              <a:ext uri="{FF2B5EF4-FFF2-40B4-BE49-F238E27FC236}">
                <a16:creationId xmlns:a16="http://schemas.microsoft.com/office/drawing/2014/main" id="{352DDFB6-B9AA-40B2-9127-A324D45D3061}"/>
              </a:ext>
            </a:extLst>
          </p:cNvPr>
          <p:cNvSpPr/>
          <p:nvPr/>
        </p:nvSpPr>
        <p:spPr>
          <a:xfrm>
            <a:off x="6489629" y="4869160"/>
            <a:ext cx="876254" cy="922211"/>
          </a:xfrm>
          <a:prstGeom prst="flowChartMultidocumen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>
                <a:solidFill>
                  <a:schemeClr val="tx1"/>
                </a:solidFill>
              </a:rPr>
              <a:t>« Pacte » Régional</a:t>
            </a:r>
          </a:p>
        </p:txBody>
      </p:sp>
      <p:sp>
        <p:nvSpPr>
          <p:cNvPr id="82" name="Organigramme : Stockage interne 81">
            <a:extLst>
              <a:ext uri="{FF2B5EF4-FFF2-40B4-BE49-F238E27FC236}">
                <a16:creationId xmlns:a16="http://schemas.microsoft.com/office/drawing/2014/main" id="{4585E856-49FC-444A-8943-CDF4120E3561}"/>
              </a:ext>
            </a:extLst>
          </p:cNvPr>
          <p:cNvSpPr/>
          <p:nvPr/>
        </p:nvSpPr>
        <p:spPr>
          <a:xfrm>
            <a:off x="3887107" y="4332549"/>
            <a:ext cx="761203" cy="504564"/>
          </a:xfrm>
          <a:prstGeom prst="flowChartInternalStorag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/>
              <a:t>Contrat de filière</a:t>
            </a:r>
          </a:p>
        </p:txBody>
      </p:sp>
      <p:sp>
        <p:nvSpPr>
          <p:cNvPr id="60" name="Organigramme : Multidocument 59">
            <a:extLst>
              <a:ext uri="{FF2B5EF4-FFF2-40B4-BE49-F238E27FC236}">
                <a16:creationId xmlns:a16="http://schemas.microsoft.com/office/drawing/2014/main" id="{581B5EFA-8EA1-43A0-8486-0499B36F5008}"/>
              </a:ext>
            </a:extLst>
          </p:cNvPr>
          <p:cNvSpPr/>
          <p:nvPr/>
        </p:nvSpPr>
        <p:spPr>
          <a:xfrm>
            <a:off x="5497399" y="2979735"/>
            <a:ext cx="874801" cy="922211"/>
          </a:xfrm>
          <a:prstGeom prst="flowChartMultidocumen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PRIFB</a:t>
            </a:r>
          </a:p>
        </p:txBody>
      </p:sp>
      <p:sp>
        <p:nvSpPr>
          <p:cNvPr id="62" name="Organigramme : Multidocument 61">
            <a:extLst>
              <a:ext uri="{FF2B5EF4-FFF2-40B4-BE49-F238E27FC236}">
                <a16:creationId xmlns:a16="http://schemas.microsoft.com/office/drawing/2014/main" id="{04F28140-9AC0-4FF0-9270-96E54820EF5C}"/>
              </a:ext>
            </a:extLst>
          </p:cNvPr>
          <p:cNvSpPr/>
          <p:nvPr/>
        </p:nvSpPr>
        <p:spPr>
          <a:xfrm>
            <a:off x="5729103" y="3604823"/>
            <a:ext cx="761203" cy="922211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PRFB</a:t>
            </a:r>
          </a:p>
        </p:txBody>
      </p: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7077CC7B-6512-4073-92BB-E221C8BAF7CD}"/>
              </a:ext>
            </a:extLst>
          </p:cNvPr>
          <p:cNvCxnSpPr>
            <a:stCxn id="21" idx="3"/>
            <a:endCxn id="81" idx="1"/>
          </p:cNvCxnSpPr>
          <p:nvPr/>
        </p:nvCxnSpPr>
        <p:spPr>
          <a:xfrm flipV="1">
            <a:off x="1939574" y="5330265"/>
            <a:ext cx="4550055" cy="4397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rganigramme : Multidocument 88">
            <a:extLst>
              <a:ext uri="{FF2B5EF4-FFF2-40B4-BE49-F238E27FC236}">
                <a16:creationId xmlns:a16="http://schemas.microsoft.com/office/drawing/2014/main" id="{5DCD641B-F7CA-4BE9-9EDE-44C94CCB34ED}"/>
              </a:ext>
            </a:extLst>
          </p:cNvPr>
          <p:cNvSpPr/>
          <p:nvPr/>
        </p:nvSpPr>
        <p:spPr>
          <a:xfrm>
            <a:off x="6174690" y="4133076"/>
            <a:ext cx="761203" cy="922211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dirty="0"/>
              <a:t>???</a:t>
            </a:r>
          </a:p>
        </p:txBody>
      </p: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DC00B1B8-713D-43B3-88BA-E9D70A9343BF}"/>
              </a:ext>
            </a:extLst>
          </p:cNvPr>
          <p:cNvCxnSpPr>
            <a:cxnSpLocks/>
            <a:stCxn id="82" idx="3"/>
            <a:endCxn id="89" idx="1"/>
          </p:cNvCxnSpPr>
          <p:nvPr/>
        </p:nvCxnSpPr>
        <p:spPr>
          <a:xfrm>
            <a:off x="4648309" y="4584831"/>
            <a:ext cx="1526380" cy="935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8DD0A650-FAD8-4E75-82B0-3D1EF6CCFF29}"/>
              </a:ext>
            </a:extLst>
          </p:cNvPr>
          <p:cNvSpPr/>
          <p:nvPr/>
        </p:nvSpPr>
        <p:spPr>
          <a:xfrm>
            <a:off x="457201" y="2512317"/>
            <a:ext cx="2986798" cy="343696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fr-FR" dirty="0">
                <a:solidFill>
                  <a:schemeClr val="tx1"/>
                </a:solidFill>
              </a:rPr>
              <a:t>« Gouvernance »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3378402-7FF4-41AE-BE9E-C7472C65C536}"/>
              </a:ext>
            </a:extLst>
          </p:cNvPr>
          <p:cNvSpPr/>
          <p:nvPr/>
        </p:nvSpPr>
        <p:spPr>
          <a:xfrm>
            <a:off x="3555755" y="2512317"/>
            <a:ext cx="3955842" cy="343696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fr-FR" dirty="0">
                <a:solidFill>
                  <a:schemeClr val="tx1"/>
                </a:solidFill>
              </a:rPr>
              <a:t>Plans</a:t>
            </a:r>
          </a:p>
        </p:txBody>
      </p: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D55D5682-E752-414E-8F55-31E701531EE6}"/>
              </a:ext>
            </a:extLst>
          </p:cNvPr>
          <p:cNvGrpSpPr/>
          <p:nvPr/>
        </p:nvGrpSpPr>
        <p:grpSpPr>
          <a:xfrm>
            <a:off x="7968122" y="2512317"/>
            <a:ext cx="925179" cy="3436963"/>
            <a:chOff x="7968122" y="2512317"/>
            <a:chExt cx="925179" cy="3436963"/>
          </a:xfrm>
        </p:grpSpPr>
        <p:pic>
          <p:nvPicPr>
            <p:cNvPr id="96" name="Graphique 95" descr="Microscope">
              <a:extLst>
                <a:ext uri="{FF2B5EF4-FFF2-40B4-BE49-F238E27FC236}">
                  <a16:creationId xmlns:a16="http://schemas.microsoft.com/office/drawing/2014/main" id="{6F885B76-5E27-4AB3-B1EA-65213F66F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68122" y="3394791"/>
              <a:ext cx="925179" cy="800907"/>
            </a:xfrm>
            <a:prstGeom prst="rect">
              <a:avLst/>
            </a:prstGeom>
          </p:spPr>
        </p:pic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C6DEE72E-0753-4B1F-BA74-D89BED8E5303}"/>
                </a:ext>
              </a:extLst>
            </p:cNvPr>
            <p:cNvSpPr txBox="1"/>
            <p:nvPr/>
          </p:nvSpPr>
          <p:spPr>
            <a:xfrm>
              <a:off x="8122388" y="4117772"/>
              <a:ext cx="616646" cy="323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R&amp;D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B818627-954A-49E4-94DB-BD5754EDC0EA}"/>
                </a:ext>
              </a:extLst>
            </p:cNvPr>
            <p:cNvSpPr/>
            <p:nvPr/>
          </p:nvSpPr>
          <p:spPr>
            <a:xfrm>
              <a:off x="7992379" y="2512317"/>
              <a:ext cx="876664" cy="3436963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fr-FR" sz="1600" dirty="0">
                  <a:solidFill>
                    <a:schemeClr val="tx1"/>
                  </a:solidFill>
                </a:rPr>
                <a:t>Actions</a:t>
              </a:r>
            </a:p>
          </p:txBody>
        </p:sp>
      </p:grpSp>
      <p:sp>
        <p:nvSpPr>
          <p:cNvPr id="103" name="ZoneTexte 102">
            <a:extLst>
              <a:ext uri="{FF2B5EF4-FFF2-40B4-BE49-F238E27FC236}">
                <a16:creationId xmlns:a16="http://schemas.microsoft.com/office/drawing/2014/main" id="{676D937F-FBCE-4A09-96B9-D4C7ED287F69}"/>
              </a:ext>
            </a:extLst>
          </p:cNvPr>
          <p:cNvSpPr txBox="1"/>
          <p:nvPr/>
        </p:nvSpPr>
        <p:spPr>
          <a:xfrm>
            <a:off x="2165730" y="6101885"/>
            <a:ext cx="2790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CSF : Conseil Stratégique de Filière</a:t>
            </a:r>
          </a:p>
          <a:p>
            <a:r>
              <a:rPr lang="fr-FR" sz="1200" dirty="0"/>
              <a:t>PNFB : Plan National Forêt Bois / Régional</a:t>
            </a:r>
          </a:p>
          <a:p>
            <a:r>
              <a:rPr lang="fr-FR" sz="1200" dirty="0"/>
              <a:t>PRIB : Plan Recherche Innovation Bois</a:t>
            </a:r>
          </a:p>
        </p:txBody>
      </p:sp>
      <p:sp>
        <p:nvSpPr>
          <p:cNvPr id="106" name="Flèche : droite 105">
            <a:extLst>
              <a:ext uri="{FF2B5EF4-FFF2-40B4-BE49-F238E27FC236}">
                <a16:creationId xmlns:a16="http://schemas.microsoft.com/office/drawing/2014/main" id="{AA3BF51B-C869-480E-A0A0-C8E6611E1DAF}"/>
              </a:ext>
            </a:extLst>
          </p:cNvPr>
          <p:cNvSpPr/>
          <p:nvPr/>
        </p:nvSpPr>
        <p:spPr>
          <a:xfrm>
            <a:off x="7387320" y="3772549"/>
            <a:ext cx="521599" cy="1073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9" grpId="0" animBg="1"/>
      <p:bldP spid="21" grpId="0" animBg="1"/>
      <p:bldP spid="22" grpId="0" animBg="1"/>
      <p:bldP spid="27" grpId="0" animBg="1"/>
      <p:bldP spid="63" grpId="0" animBg="1"/>
      <p:bldP spid="64" grpId="0" animBg="1"/>
      <p:bldP spid="65" grpId="0" animBg="1"/>
      <p:bldP spid="81" grpId="0" animBg="1"/>
      <p:bldP spid="82" grpId="0" animBg="1"/>
      <p:bldP spid="60" grpId="0" animBg="1"/>
      <p:bldP spid="62" grpId="0" animBg="1"/>
      <p:bldP spid="89" grpId="0" animBg="1"/>
      <p:bldP spid="98" grpId="0" animBg="1"/>
      <p:bldP spid="99" grpId="0" animBg="1"/>
      <p:bldP spid="1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Plan Recherche Innovation Forêt-Bois 2025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Interministériel – déc. 2015 et entreprises</a:t>
            </a:r>
          </a:p>
          <a:p>
            <a:r>
              <a:rPr lang="fr-FR" dirty="0"/>
              <a:t>13 projets de RDI regroupés selon 3 grandes priorités complémentaires : </a:t>
            </a:r>
          </a:p>
          <a:p>
            <a:pPr lvl="1"/>
            <a:r>
              <a:rPr lang="fr-FR" dirty="0"/>
              <a:t>accroître l’ensemble des performances du secteur par des approches systèmes,</a:t>
            </a:r>
          </a:p>
          <a:p>
            <a:pPr lvl="1"/>
            <a:r>
              <a:rPr lang="fr-FR" dirty="0"/>
              <a:t>développer les usages du bois dans une perspective bioéconomique,</a:t>
            </a:r>
          </a:p>
          <a:p>
            <a:pPr lvl="1"/>
            <a:r>
              <a:rPr lang="fr-FR" dirty="0"/>
              <a:t>adapter la forêt et préparer les ressources forestières du futur.</a:t>
            </a:r>
          </a:p>
          <a:p>
            <a:r>
              <a:rPr lang="fr-FR" dirty="0"/>
              <a:t>Une analyse des dispositifs et instruments de financement de la RDI dans le secteur, complétée par des préconisations : </a:t>
            </a:r>
          </a:p>
          <a:p>
            <a:pPr lvl="1"/>
            <a:r>
              <a:rPr lang="fr-FR" dirty="0"/>
              <a:t>cartographie de ces dispositifs,</a:t>
            </a:r>
          </a:p>
          <a:p>
            <a:pPr lvl="1"/>
            <a:r>
              <a:rPr lang="fr-FR" dirty="0"/>
              <a:t>caractérisation et développement des modalités innovantes de financement.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 janvier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731D5B4-145F-4918-8435-5CDDA608A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Rencontres Wood Rise</a:t>
            </a:r>
          </a:p>
          <a:p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5854029-CF16-4C32-81B9-13E57797D9AE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r-FR" dirty="0"/>
              <a:t>La Recherche en France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67DD47A-876E-4E91-8A44-7BAB49355AA1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fr-FR" dirty="0"/>
              <a:t>Forêt Bois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DC3FD8A-9C9A-438B-B689-31EF25DD8740}"/>
              </a:ext>
            </a:extLst>
          </p:cNvPr>
          <p:cNvSpPr txBox="1"/>
          <p:nvPr/>
        </p:nvSpPr>
        <p:spPr>
          <a:xfrm>
            <a:off x="2843808" y="6237312"/>
            <a:ext cx="5073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linkClick r:id="rId2"/>
              </a:rPr>
              <a:t>http://agriculture.gouv.fr/filiere-foret-bois-le-plan-recherche-innovation-2025</a:t>
            </a:r>
            <a:r>
              <a:rPr lang="fr-FR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533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3DFAA-91B4-4FF7-AA2A-9549B77B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CSF Bois (2018-2022)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E6B9D9-DCCA-4BAA-8F4D-54B949CA2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Contrat Stratégique de Filière Etat / Entreprises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Projet structurant n°1 : </a:t>
            </a:r>
          </a:p>
          <a:p>
            <a:pPr marL="400050" lvl="1" indent="0">
              <a:buNone/>
            </a:pPr>
            <a:r>
              <a:rPr lang="fr-FR" dirty="0"/>
              <a:t>Renforcer l’innovation collaborative « Cadre de vie : demain le bois »</a:t>
            </a:r>
          </a:p>
          <a:p>
            <a:pPr marL="0" indent="0">
              <a:buNone/>
            </a:pPr>
            <a:r>
              <a:rPr lang="fr-FR" b="1" dirty="0"/>
              <a:t>Projet structurant n°2 : </a:t>
            </a:r>
          </a:p>
          <a:p>
            <a:pPr marL="400050" lvl="1" indent="0">
              <a:buNone/>
            </a:pPr>
            <a:r>
              <a:rPr lang="fr-FR" dirty="0"/>
              <a:t>Réaliser de manière exemplaire les ouvrages olympiques et paralympiques des JO Paris 2024 avec les solutions constructives bois et d’aménagements en bois « France Bois 2024 »</a:t>
            </a:r>
          </a:p>
          <a:p>
            <a:pPr marL="0" indent="0">
              <a:buNone/>
            </a:pPr>
            <a:r>
              <a:rPr lang="fr-FR" b="1" dirty="0"/>
              <a:t>Projet structurant n° 3 : </a:t>
            </a:r>
          </a:p>
          <a:p>
            <a:pPr marL="400050" lvl="1" indent="0">
              <a:buNone/>
            </a:pPr>
            <a:r>
              <a:rPr lang="fr-FR" dirty="0"/>
              <a:t>Accélérer la transformation des entreprises de la filière :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dirty="0"/>
              <a:t>Accompagner les évolutions des compétences</a:t>
            </a:r>
          </a:p>
          <a:p>
            <a:pPr marL="914400" lvl="1" indent="-514350">
              <a:buFont typeface="+mj-lt"/>
              <a:buAutoNum type="arabicPeriod"/>
            </a:pPr>
            <a:r>
              <a:rPr lang="fr-FR" dirty="0"/>
              <a:t>Favoriser la croissance des entreprises à travers le dispositif « Accélérateurs PME »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3E0D5C-E207-46D2-8B9C-B4E2F8B5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5D5B80-60CC-4773-8754-D4505C92D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0DC2202-36B6-4C5A-BF37-BFB2F1367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Rencontres Wood Rise</a:t>
            </a: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FBED4F-79CD-429F-B4B9-C3E801D014C1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r-FR" dirty="0"/>
              <a:t>La Recherche en France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6F96B55-BF59-42A2-AB9E-4046CEE046E6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fr-FR" dirty="0"/>
              <a:t>Forêt Bois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8498D4-160D-49CE-8030-08C3984A3338}"/>
              </a:ext>
            </a:extLst>
          </p:cNvPr>
          <p:cNvSpPr txBox="1"/>
          <p:nvPr/>
        </p:nvSpPr>
        <p:spPr>
          <a:xfrm>
            <a:off x="1691680" y="6064487"/>
            <a:ext cx="6375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linkClick r:id="rId2"/>
              </a:rPr>
              <a:t>https://franceboisforet.fr/2018/11/16/signature-du-contrat-strategique-de-filiere-bois-2018-2022/</a:t>
            </a:r>
            <a:r>
              <a:rPr lang="fr-F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48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Forces en présence</a:t>
            </a:r>
            <a:br>
              <a:rPr lang="fr-FR" dirty="0"/>
            </a:br>
            <a:r>
              <a:rPr lang="fr-FR" sz="2200" dirty="0"/>
              <a:t>Effectif de chercheurs et ingénieurs de recherche en entreprise</a:t>
            </a:r>
            <a:endParaRPr lang="fr-FR" dirty="0"/>
          </a:p>
        </p:txBody>
      </p:sp>
      <p:graphicFrame>
        <p:nvGraphicFramePr>
          <p:cNvPr id="19" name="Espace réservé du contenu 18">
            <a:extLst>
              <a:ext uri="{FF2B5EF4-FFF2-40B4-BE49-F238E27FC236}">
                <a16:creationId xmlns:a16="http://schemas.microsoft.com/office/drawing/2014/main" id="{388A5253-096C-481F-B37F-81DBDB205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476862"/>
              </p:ext>
            </p:extLst>
          </p:nvPr>
        </p:nvGraphicFramePr>
        <p:xfrm>
          <a:off x="1692275" y="1600200"/>
          <a:ext cx="712787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2DA401-971A-4040-9C51-474D6BF23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Rencontres Wood Rise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AD74D10-4200-4F38-860E-18A51A1A82C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r-FR" dirty="0"/>
              <a:t>La Recherche en France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2605F3E-572C-46F6-87AB-0E4177CCDEFB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fr-FR" dirty="0"/>
              <a:t>Forêt Bois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99674" y="5841788"/>
            <a:ext cx="4212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Remarque 2006 : changement méthodologique, intégration d’entreprise jusque là non comptée</a:t>
            </a:r>
          </a:p>
          <a:p>
            <a:r>
              <a:rPr lang="fr-FR" sz="1200" dirty="0"/>
              <a:t> (&lt;1 ETP R&amp;D)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35696" y="6164954"/>
            <a:ext cx="1993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 MESRI 2018</a:t>
            </a:r>
          </a:p>
        </p:txBody>
      </p:sp>
    </p:spTree>
    <p:extLst>
      <p:ext uri="{BB962C8B-B14F-4D97-AF65-F5344CB8AC3E}">
        <p14:creationId xmlns:p14="http://schemas.microsoft.com/office/powerpoint/2010/main" val="107377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GDR « Sciences du Bois »,</a:t>
            </a:r>
            <a:br>
              <a:rPr lang="fr-FR" dirty="0"/>
            </a:br>
            <a:r>
              <a:rPr lang="fr-FR" sz="3600" dirty="0"/>
              <a:t>réseaux de chercheurs</a:t>
            </a:r>
          </a:p>
        </p:txBody>
      </p:sp>
      <p:sp>
        <p:nvSpPr>
          <p:cNvPr id="73" name="Espace réservé du contenu 7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b="1" dirty="0">
                <a:solidFill>
                  <a:srgbClr val="000000"/>
                </a:solidFill>
              </a:rPr>
              <a:t>Unité CNRS </a:t>
            </a:r>
            <a:r>
              <a:rPr lang="fr-FR" dirty="0">
                <a:solidFill>
                  <a:srgbClr val="000000"/>
                </a:solidFill>
              </a:rPr>
              <a:t>créée en 2012, renouvelée en 2016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b="1" dirty="0">
              <a:solidFill>
                <a:srgbClr val="000000"/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b="1" i="1" dirty="0">
                <a:solidFill>
                  <a:srgbClr val="000000"/>
                </a:solidFill>
              </a:rPr>
              <a:t>Objectifs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FR" b="1" dirty="0"/>
              <a:t>Structuration</a:t>
            </a:r>
            <a:r>
              <a:rPr lang="fr-FR" dirty="0"/>
              <a:t> de la recherche, </a:t>
            </a:r>
            <a:r>
              <a:rPr lang="fr-FR" b="1" dirty="0"/>
              <a:t>coordination</a:t>
            </a:r>
            <a:r>
              <a:rPr lang="fr-FR" dirty="0"/>
              <a:t> des actions, amélioration  de la communication avec </a:t>
            </a:r>
            <a:r>
              <a:rPr lang="fr-FR" b="1" dirty="0"/>
              <a:t>transfert de compétences</a:t>
            </a:r>
            <a:r>
              <a:rPr lang="fr-FR" dirty="0"/>
              <a:t> et en favorisant les </a:t>
            </a:r>
            <a:r>
              <a:rPr lang="fr-FR" b="1" dirty="0">
                <a:ea typeface="Arial Unicode MS" pitchFamily="34" charset="-128"/>
                <a:cs typeface="Arial Unicode MS" pitchFamily="34" charset="-128"/>
              </a:rPr>
              <a:t>collaborations</a:t>
            </a:r>
            <a:r>
              <a:rPr lang="fr-FR" b="1" dirty="0"/>
              <a:t> pluridisciplinaires</a:t>
            </a:r>
            <a:r>
              <a:rPr lang="fr-FR" dirty="0"/>
              <a:t>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   </a:t>
            </a:r>
            <a:r>
              <a:rPr lang="fr-FR" b="1" dirty="0">
                <a:solidFill>
                  <a:srgbClr val="00B050"/>
                </a:solidFill>
              </a:rPr>
              <a:t>+ Appuis pour les industriels et les collectivités / Ministères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Coordonner et appuyer les </a:t>
            </a:r>
            <a:r>
              <a:rPr lang="fr-FR" b="1" dirty="0"/>
              <a:t>formations</a:t>
            </a:r>
            <a:r>
              <a:rPr lang="fr-FR" dirty="0"/>
              <a:t> M et D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Servir de </a:t>
            </a:r>
            <a:r>
              <a:rPr lang="fr-FR" b="1" dirty="0"/>
              <a:t>relais</a:t>
            </a:r>
            <a:r>
              <a:rPr lang="fr-FR" dirty="0"/>
              <a:t> aux réseaux internationaux 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5DB-38CD-4610-A71A-87DC961DAB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4" name="Espace réservé du texte 7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Rencontres Wood Rise</a:t>
            </a:r>
          </a:p>
        </p:txBody>
      </p:sp>
      <p:sp>
        <p:nvSpPr>
          <p:cNvPr id="75" name="Espace réservé du texte 74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r-FR" dirty="0"/>
              <a:t>La Recherche en France</a:t>
            </a:r>
          </a:p>
        </p:txBody>
      </p:sp>
      <p:sp>
        <p:nvSpPr>
          <p:cNvPr id="76" name="Espace réservé du texte 75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fr-FR" dirty="0"/>
              <a:t>Forêt Bois</a:t>
            </a:r>
          </a:p>
        </p:txBody>
      </p:sp>
      <p:pic>
        <p:nvPicPr>
          <p:cNvPr id="77" name="Imag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99" y="6064852"/>
            <a:ext cx="569388" cy="582991"/>
          </a:xfrm>
          <a:prstGeom prst="rect">
            <a:avLst/>
          </a:prstGeom>
          <a:effectLst/>
        </p:spPr>
      </p:pic>
      <p:pic>
        <p:nvPicPr>
          <p:cNvPr id="78" name="Image 3" descr="cn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6126163"/>
            <a:ext cx="562628" cy="63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Imag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2000" y="6126162"/>
            <a:ext cx="434940" cy="58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3500" y="6229902"/>
            <a:ext cx="742111" cy="25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4" descr="http://www.inra.fr/lecourrier/wp-content/uploads/2013/02/LogoINRA-Noir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1120" y="6199954"/>
            <a:ext cx="763766" cy="31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102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2173D57D-7D06-4F76-93D8-7C6D4882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GDR « Sciences du Bois »,</a:t>
            </a:r>
            <a:br>
              <a:rPr lang="fr-FR" dirty="0"/>
            </a:br>
            <a:r>
              <a:rPr lang="fr-FR" sz="3600" dirty="0"/>
              <a:t>réseaux de chercheurs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17AC357-BA09-4BA6-B65D-99A2E0875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Répartition par thèmes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9F94BF6-749A-449C-ABE2-E9435E3EB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Répartition par domaine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69AE36-E605-4CD0-96FF-8DD5F9E83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793801-7904-4385-A272-890E3FC3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5DB-38CD-4610-A71A-87DC961DAB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Espace réservé du contenu 11">
            <a:extLst>
              <a:ext uri="{FF2B5EF4-FFF2-40B4-BE49-F238E27FC236}">
                <a16:creationId xmlns:a16="http://schemas.microsoft.com/office/drawing/2014/main" id="{72980177-A635-4EBE-967C-7BAFDC5F70B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1171230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0564C168-9333-4AD7-8713-F798232EBB1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29602849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6498084-0751-46B2-863B-6E8BBECE45B1}"/>
              </a:ext>
            </a:extLst>
          </p:cNvPr>
          <p:cNvSpPr/>
          <p:nvPr/>
        </p:nvSpPr>
        <p:spPr>
          <a:xfrm>
            <a:off x="3692629" y="5754462"/>
            <a:ext cx="181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Source GDR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16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Graphic spid="12" grpId="0">
        <p:bldAsOne/>
      </p:bldGraphic>
      <p:bldGraphic spid="13" grpId="0">
        <p:bldAsOne/>
      </p:bldGraphic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Forces en présence </a:t>
            </a:r>
            <a:br>
              <a:rPr lang="fr-FR" dirty="0"/>
            </a:br>
            <a:r>
              <a:rPr lang="fr-FR" sz="2200" dirty="0"/>
              <a:t>Effectif de chercheurs et ingénieurs de recherche « académique »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3A9C2F-F788-4E5D-BB83-CB6069B394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Environ 800 chercheurs « Bois / Forêt » ou proches, recensés en France :</a:t>
            </a:r>
          </a:p>
          <a:p>
            <a:pPr lvl="1"/>
            <a:r>
              <a:rPr lang="fr-FR" sz="2000" dirty="0"/>
              <a:t>732 répartis en 94 équipes</a:t>
            </a:r>
          </a:p>
          <a:p>
            <a:pPr lvl="1"/>
            <a:r>
              <a:rPr lang="fr-FR" sz="2000" dirty="0"/>
              <a:t>Accueillis par FCBA, les laboratoires des Universités et des Grandes Ecoles</a:t>
            </a:r>
          </a:p>
          <a:p>
            <a:pPr lvl="1"/>
            <a:r>
              <a:rPr lang="fr-FR" sz="2000" dirty="0"/>
              <a:t>Inclus les doctorants (proche de 30%)</a:t>
            </a:r>
          </a:p>
          <a:p>
            <a:pPr lvl="1"/>
            <a:r>
              <a:rPr lang="fr-FR" sz="2000" dirty="0"/>
              <a:t>Soit 0,28 % des 287 707 chercheurs en France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09800" y="629939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Source GDR 2016 et Banque Mondiale</a:t>
            </a:r>
            <a:endParaRPr lang="fr-FR" sz="1400" dirty="0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6C6610A-42C7-4587-A03B-3D8EE301ECAE}"/>
              </a:ext>
            </a:extLst>
          </p:cNvPr>
          <p:cNvGrpSpPr/>
          <p:nvPr/>
        </p:nvGrpSpPr>
        <p:grpSpPr>
          <a:xfrm>
            <a:off x="4648202" y="1808758"/>
            <a:ext cx="4248472" cy="4042920"/>
            <a:chOff x="2070737" y="1412776"/>
            <a:chExt cx="5093551" cy="4763000"/>
          </a:xfrm>
        </p:grpSpPr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3CB9D9BF-2537-4FE9-8554-85D6DD30B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0737" y="1412776"/>
              <a:ext cx="5093551" cy="476300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1AB8D73-44D7-4ADA-877F-A2528FF369EB}"/>
                </a:ext>
              </a:extLst>
            </p:cNvPr>
            <p:cNvSpPr/>
            <p:nvPr/>
          </p:nvSpPr>
          <p:spPr>
            <a:xfrm>
              <a:off x="2915816" y="2747659"/>
              <a:ext cx="6254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Calibri" panose="020F0502020204030204" pitchFamily="34" charset="0"/>
                </a:rPr>
                <a:t>14/3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C015AB4-9D01-4107-A27D-80CD76D458EB}"/>
                </a:ext>
              </a:extLst>
            </p:cNvPr>
            <p:cNvSpPr/>
            <p:nvPr/>
          </p:nvSpPr>
          <p:spPr>
            <a:xfrm>
              <a:off x="5364088" y="4090985"/>
              <a:ext cx="7425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Calibri" panose="020F0502020204030204" pitchFamily="34" charset="0"/>
                </a:rPr>
                <a:t>88/10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9ED412D-E502-4067-807A-92ABFBA05996}"/>
                </a:ext>
              </a:extLst>
            </p:cNvPr>
            <p:cNvSpPr/>
            <p:nvPr/>
          </p:nvSpPr>
          <p:spPr>
            <a:xfrm>
              <a:off x="5927238" y="4936726"/>
              <a:ext cx="6254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Calibri" panose="020F0502020204030204" pitchFamily="34" charset="0"/>
                </a:rPr>
                <a:t>22/8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171DAB5-3BDC-45E5-B71F-11522B5223F3}"/>
                </a:ext>
              </a:extLst>
            </p:cNvPr>
            <p:cNvSpPr/>
            <p:nvPr/>
          </p:nvSpPr>
          <p:spPr>
            <a:xfrm>
              <a:off x="4699103" y="2471386"/>
              <a:ext cx="7425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Calibri" panose="020F0502020204030204" pitchFamily="34" charset="0"/>
                </a:rPr>
                <a:t>88/22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97A9B61-0147-4DEC-8E0D-C7E21DF8AA8C}"/>
                </a:ext>
              </a:extLst>
            </p:cNvPr>
            <p:cNvSpPr/>
            <p:nvPr/>
          </p:nvSpPr>
          <p:spPr>
            <a:xfrm>
              <a:off x="4855615" y="1847725"/>
              <a:ext cx="5084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Calibri" panose="020F0502020204030204" pitchFamily="34" charset="0"/>
                </a:rPr>
                <a:t>5/1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D4289D2-E35A-4802-88F4-16FC70972D77}"/>
                </a:ext>
              </a:extLst>
            </p:cNvPr>
            <p:cNvSpPr/>
            <p:nvPr/>
          </p:nvSpPr>
          <p:spPr>
            <a:xfrm>
              <a:off x="3622295" y="3076341"/>
              <a:ext cx="6254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Calibri" panose="020F0502020204030204" pitchFamily="34" charset="0"/>
                </a:rPr>
                <a:t>24/7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8E3DA70-B1DF-4785-907B-671D9D966738}"/>
                </a:ext>
              </a:extLst>
            </p:cNvPr>
            <p:cNvSpPr/>
            <p:nvPr/>
          </p:nvSpPr>
          <p:spPr>
            <a:xfrm>
              <a:off x="4473143" y="3162507"/>
              <a:ext cx="6254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Calibri" panose="020F0502020204030204" pitchFamily="34" charset="0"/>
                </a:rPr>
                <a:t>22/2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96098ED-E4BF-4ECB-BA86-DAFD14CA231F}"/>
                </a:ext>
              </a:extLst>
            </p:cNvPr>
            <p:cNvSpPr/>
            <p:nvPr/>
          </p:nvSpPr>
          <p:spPr>
            <a:xfrm>
              <a:off x="5719303" y="2572285"/>
              <a:ext cx="8595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/>
                <a:t>158/13</a:t>
              </a:r>
              <a:endParaRPr lang="fr-FR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16AB3AF-3FA8-4705-9FF6-1B783CC40B62}"/>
                </a:ext>
              </a:extLst>
            </p:cNvPr>
            <p:cNvSpPr/>
            <p:nvPr/>
          </p:nvSpPr>
          <p:spPr>
            <a:xfrm>
              <a:off x="3837344" y="4134953"/>
              <a:ext cx="8595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136/18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05D5A4E-5E0F-4DD4-B340-092C3C892ED2}"/>
                </a:ext>
              </a:extLst>
            </p:cNvPr>
            <p:cNvSpPr/>
            <p:nvPr/>
          </p:nvSpPr>
          <p:spPr>
            <a:xfrm>
              <a:off x="5490432" y="3298783"/>
              <a:ext cx="6254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28/5</a:t>
              </a:r>
              <a:endParaRPr lang="fr-FR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B8C0FE-66E3-42DB-8040-3EB5FD82E39E}"/>
                </a:ext>
              </a:extLst>
            </p:cNvPr>
            <p:cNvSpPr/>
            <p:nvPr/>
          </p:nvSpPr>
          <p:spPr>
            <a:xfrm>
              <a:off x="2195736" y="4466459"/>
              <a:ext cx="136018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17/5</a:t>
              </a:r>
            </a:p>
            <a:p>
              <a:r>
                <a:rPr 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DROM/COM</a:t>
              </a:r>
            </a:p>
            <a:p>
              <a:endParaRPr lang="fr-FR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604DA12-739E-4BF1-9CF2-6D5361CA2A3A}"/>
                </a:ext>
              </a:extLst>
            </p:cNvPr>
            <p:cNvSpPr/>
            <p:nvPr/>
          </p:nvSpPr>
          <p:spPr>
            <a:xfrm>
              <a:off x="4458681" y="4949354"/>
              <a:ext cx="8595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128/18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5820885-EEBE-4B18-A5C0-0E8AE10CFE66}"/>
                </a:ext>
              </a:extLst>
            </p:cNvPr>
            <p:cNvSpPr/>
            <p:nvPr/>
          </p:nvSpPr>
          <p:spPr>
            <a:xfrm>
              <a:off x="4012872" y="2375575"/>
              <a:ext cx="5084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2/2</a:t>
              </a:r>
              <a:endParaRPr lang="fr-FR" dirty="0"/>
            </a:p>
          </p:txBody>
        </p:sp>
      </p:grp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DA644D3-D989-4288-A430-EB32FAE68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532273"/>
              </p:ext>
            </p:extLst>
          </p:nvPr>
        </p:nvGraphicFramePr>
        <p:xfrm>
          <a:off x="650319" y="5458250"/>
          <a:ext cx="298450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2599168008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62512732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21092966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7012621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  <a:latin typeface="+mn-lt"/>
                        </a:rPr>
                        <a:t>Korea</a:t>
                      </a:r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, Rep.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+mn-lt"/>
                        </a:rPr>
                        <a:t>   364 186  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4687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 err="1">
                          <a:effectLst/>
                          <a:latin typeface="+mn-lt"/>
                        </a:rPr>
                        <a:t>Switzerland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      43 633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2149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Germany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   401 226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3662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+mn-lt"/>
                        </a:rPr>
                        <a:t>France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   287 708  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800</a:t>
                      </a:r>
                      <a:endParaRPr lang="fr-FR" sz="1100" b="0" i="0" u="none" strike="noStrike" dirty="0">
                        <a:solidFill>
                          <a:srgbClr val="46A7F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  <a:latin typeface="+mn-lt"/>
                        </a:rPr>
                        <a:t>0,28%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454671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704146FB-A893-4489-BAF0-7922A4225C1A}"/>
              </a:ext>
            </a:extLst>
          </p:cNvPr>
          <p:cNvSpPr txBox="1"/>
          <p:nvPr/>
        </p:nvSpPr>
        <p:spPr>
          <a:xfrm>
            <a:off x="6674968" y="5851539"/>
            <a:ext cx="2172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Chercheurs / Equipes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C72392EB-EDB2-4B6C-B099-688CF8D4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5DB-38CD-4610-A71A-87DC961DAB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33E5AD-56A6-41CA-9841-5DB7FA122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place de la France dans le monde de la R&amp;D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AB5FECF-56E5-4C3F-84FC-6E420E85F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Rencontres Wood Rise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E86877-FB44-4796-B60C-397A0B157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A876BE-C818-4186-8818-BBF70F1F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0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0" dirty="0"/>
              <a:t>Dépenses Intérieures de Recherche et Développement (DIRD) – m€</a:t>
            </a:r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A416A5A2-C2A3-4CC5-BEB9-D62422266A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Pour la filière bois :</a:t>
            </a:r>
          </a:p>
          <a:p>
            <a:pPr marL="400050" lvl="1" indent="0">
              <a:buNone/>
            </a:pPr>
            <a:r>
              <a:rPr lang="fr-FR" dirty="0"/>
              <a:t>100 m€ / 22 md€ = 0,45% du CA.</a:t>
            </a:r>
          </a:p>
          <a:p>
            <a:r>
              <a:rPr lang="fr-FR" dirty="0"/>
              <a:t>A titre de comparaison :</a:t>
            </a:r>
          </a:p>
          <a:p>
            <a:pPr lvl="1"/>
            <a:r>
              <a:rPr lang="fr-FR" dirty="0"/>
              <a:t>Assez proche du secteur de la construction</a:t>
            </a:r>
          </a:p>
          <a:p>
            <a:pPr lvl="1"/>
            <a:r>
              <a:rPr lang="fr-FR" dirty="0"/>
              <a:t>Automobile 8% env. </a:t>
            </a:r>
          </a:p>
          <a:p>
            <a:pPr lvl="1"/>
            <a:r>
              <a:rPr lang="fr-FR" dirty="0"/>
              <a:t>Plasturgie 2,9%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2920" y="6095037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Remarque 2006 : changement méthodologique, intégration d’entreprise jusque là non comptée</a:t>
            </a:r>
          </a:p>
          <a:p>
            <a:r>
              <a:rPr lang="fr-FR" sz="1200" dirty="0"/>
              <a:t> (&lt;1 ETP R&amp;D)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93988" y="6088353"/>
            <a:ext cx="1993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Source MESRI 2018</a:t>
            </a:r>
          </a:p>
        </p:txBody>
      </p:sp>
      <p:graphicFrame>
        <p:nvGraphicFramePr>
          <p:cNvPr id="14" name="Espace réservé du contenu 13">
            <a:extLst>
              <a:ext uri="{FF2B5EF4-FFF2-40B4-BE49-F238E27FC236}">
                <a16:creationId xmlns:a16="http://schemas.microsoft.com/office/drawing/2014/main" id="{CD0BC51A-2679-4588-8799-D80AAFEF213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796785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44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2" grpId="0"/>
      <p:bldGraphic spid="1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FECA30-551B-40F3-93DD-16FECA36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2F4E2A1-A084-4E9E-9746-8E7C65976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Aides des Conseils Régionaux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920E5B-0E8C-4EFB-AC82-DF65E3CF80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Au développement économique (infrastructures, animation, attractivité, soutien à la compétitivité…)</a:t>
            </a:r>
          </a:p>
          <a:p>
            <a:r>
              <a:rPr lang="fr-FR" dirty="0"/>
              <a:t>et à la recherche…</a:t>
            </a:r>
          </a:p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BC0C37D-1A5E-48BA-8A68-FD6A9CA2A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dirty="0"/>
              <a:t>Mais…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109FFA-37F6-457A-939E-1F7B6916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8CAC74-C255-456A-80BC-403E9B7B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5DB-38CD-4610-A71A-87DC961DAB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8DF404-0D3D-4E78-A158-CF9EAF43EDD9}"/>
              </a:ext>
            </a:extLst>
          </p:cNvPr>
          <p:cNvSpPr txBox="1"/>
          <p:nvPr/>
        </p:nvSpPr>
        <p:spPr>
          <a:xfrm>
            <a:off x="2188341" y="6287796"/>
            <a:ext cx="3623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Source : rapport de la Cour des Comptes - 2014</a:t>
            </a:r>
          </a:p>
        </p:txBody>
      </p:sp>
      <p:graphicFrame>
        <p:nvGraphicFramePr>
          <p:cNvPr id="14" name="Espace réservé du contenu 13">
            <a:extLst>
              <a:ext uri="{FF2B5EF4-FFF2-40B4-BE49-F238E27FC236}">
                <a16:creationId xmlns:a16="http://schemas.microsoft.com/office/drawing/2014/main" id="{2BC85B07-8BA8-4CE9-A8FB-F89E095D941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97867087"/>
              </p:ext>
            </p:extLst>
          </p:nvPr>
        </p:nvGraphicFramePr>
        <p:xfrm>
          <a:off x="4646612" y="2174875"/>
          <a:ext cx="4269192" cy="3992880"/>
        </p:xfrm>
        <a:graphic>
          <a:graphicData uri="http://schemas.openxmlformats.org/drawingml/2006/table">
            <a:tbl>
              <a:tblPr firstRow="1" firstCol="1" lastRow="1">
                <a:tableStyleId>{F5AB1C69-6EDB-4FF4-983F-18BD219EF322}</a:tableStyleId>
              </a:tblPr>
              <a:tblGrid>
                <a:gridCol w="2877716">
                  <a:extLst>
                    <a:ext uri="{9D8B030D-6E8A-4147-A177-3AD203B41FA5}">
                      <a16:colId xmlns:a16="http://schemas.microsoft.com/office/drawing/2014/main" val="1418833227"/>
                    </a:ext>
                  </a:extLst>
                </a:gridCol>
                <a:gridCol w="604076">
                  <a:extLst>
                    <a:ext uri="{9D8B030D-6E8A-4147-A177-3AD203B41FA5}">
                      <a16:colId xmlns:a16="http://schemas.microsoft.com/office/drawing/2014/main" val="193293871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795567845"/>
                    </a:ext>
                  </a:extLst>
                </a:gridCol>
              </a:tblGrid>
              <a:tr h="237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Actions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Valeur</a:t>
                      </a:r>
                      <a:endParaRPr lang="fr-FR" sz="16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  <a:latin typeface="+mn-lt"/>
                        </a:rPr>
                        <a:t>%</a:t>
                      </a:r>
                      <a:endParaRPr lang="fr-FR" sz="11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7531597"/>
                  </a:ext>
                </a:extLst>
              </a:tr>
              <a:tr h="44860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Développement économique de la filière aval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133,4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  <a:latin typeface="+mn-lt"/>
                        </a:rPr>
                        <a:t>43,37%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4982222"/>
                  </a:ext>
                </a:extLst>
              </a:tr>
              <a:tr h="44860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Formation et information, animation, appui aux structures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57,9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  <a:latin typeface="+mn-lt"/>
                        </a:rPr>
                        <a:t>18,82%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95137900"/>
                  </a:ext>
                </a:extLst>
              </a:tr>
              <a:tr h="237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Aides aux scieries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35,4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  <a:latin typeface="+mn-lt"/>
                        </a:rPr>
                        <a:t>11,51%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58469674"/>
                  </a:ext>
                </a:extLst>
              </a:tr>
              <a:tr h="44860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Aides à l’investissement forestier et au boisement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25,4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  <a:latin typeface="+mn-lt"/>
                        </a:rPr>
                        <a:t>8,26%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4230511"/>
                  </a:ext>
                </a:extLst>
              </a:tr>
              <a:tr h="237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Tempêtes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17,9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  <a:latin typeface="+mn-lt"/>
                        </a:rPr>
                        <a:t>5,82%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74348142"/>
                  </a:ext>
                </a:extLst>
              </a:tr>
              <a:tr h="448605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Aides au secteur de l’exploitation forestière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13,8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  <a:latin typeface="+mn-lt"/>
                        </a:rPr>
                        <a:t>4,49%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8613933"/>
                  </a:ext>
                </a:extLst>
              </a:tr>
              <a:tr h="237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Protection contre l’incendie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11,9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  <a:latin typeface="+mn-lt"/>
                        </a:rPr>
                        <a:t>3,87%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6446177"/>
                  </a:ext>
                </a:extLst>
              </a:tr>
              <a:tr h="237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Autres aides et financements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7,5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  <a:latin typeface="+mn-lt"/>
                        </a:rPr>
                        <a:t>2,44%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1073087"/>
                  </a:ext>
                </a:extLst>
              </a:tr>
              <a:tr h="237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Dessertes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3,1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  <a:latin typeface="+mn-lt"/>
                        </a:rPr>
                        <a:t>1,01%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0576746"/>
                  </a:ext>
                </a:extLst>
              </a:tr>
              <a:tr h="237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Recherche et innovation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1,3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  <a:latin typeface="+mn-lt"/>
                        </a:rPr>
                        <a:t>0,42%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0547583"/>
                  </a:ext>
                </a:extLst>
              </a:tr>
              <a:tr h="23748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Total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307,6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2995715"/>
                  </a:ext>
                </a:extLst>
              </a:tr>
            </a:tbl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88383EFD-E9CE-45D8-88EA-9E59F35D9BBE}"/>
              </a:ext>
            </a:extLst>
          </p:cNvPr>
          <p:cNvSpPr txBox="1"/>
          <p:nvPr/>
        </p:nvSpPr>
        <p:spPr>
          <a:xfrm>
            <a:off x="826111" y="5661429"/>
            <a:ext cx="3529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Aides en m€ de 18 Régions (sur 22) entre 2006 et 2013</a:t>
            </a:r>
          </a:p>
        </p:txBody>
      </p:sp>
    </p:spTree>
    <p:extLst>
      <p:ext uri="{BB962C8B-B14F-4D97-AF65-F5344CB8AC3E}">
        <p14:creationId xmlns:p14="http://schemas.microsoft.com/office/powerpoint/2010/main" val="330340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build="p"/>
      <p:bldP spid="9" grpId="0" build="p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A4FE1-D6CC-41BB-8561-2F31E07A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833958-BED6-445D-9897-C5242A53F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Aide des départements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644282-2691-4A7C-BB2F-D56537E570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Même orientation que les Conseils Régionaux</a:t>
            </a:r>
          </a:p>
          <a:p>
            <a:r>
              <a:rPr lang="fr-FR" dirty="0"/>
              <a:t>Mais la recherche n’est pas de la compétence des Départements…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DF060C-229C-40D1-84A1-F9756BD69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FAD0C0B-BD27-4C40-9F36-8975686BF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362F794-6087-46EB-A6E4-2F66951B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5DB-38CD-4610-A71A-87DC961DAB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857865-A915-4BC6-9551-502CA67109E9}"/>
              </a:ext>
            </a:extLst>
          </p:cNvPr>
          <p:cNvSpPr txBox="1"/>
          <p:nvPr/>
        </p:nvSpPr>
        <p:spPr>
          <a:xfrm>
            <a:off x="4716016" y="5661248"/>
            <a:ext cx="4173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Aides de 22 départements entre 2006 et 2013</a:t>
            </a:r>
          </a:p>
        </p:txBody>
      </p:sp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D42DF2AF-A098-4D05-AAD0-AB8D40E41BC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74861565"/>
              </p:ext>
            </p:extLst>
          </p:nvPr>
        </p:nvGraphicFramePr>
        <p:xfrm>
          <a:off x="4646612" y="2292350"/>
          <a:ext cx="4038600" cy="3798020"/>
        </p:xfrm>
        <a:graphic>
          <a:graphicData uri="http://schemas.openxmlformats.org/drawingml/2006/table">
            <a:tbl>
              <a:tblPr firstRow="1" firstCol="1" lastRow="1">
                <a:tableStyleId>{F5AB1C69-6EDB-4FF4-983F-18BD219EF322}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val="256533831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75762387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53949071"/>
                    </a:ext>
                  </a:extLst>
                </a:gridCol>
              </a:tblGrid>
              <a:tr h="28074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Actions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Montant</a:t>
                      </a:r>
                      <a:endParaRPr lang="fr-FR" sz="16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  <a:latin typeface="+mn-lt"/>
                        </a:rPr>
                        <a:t>%</a:t>
                      </a:r>
                      <a:endParaRPr lang="fr-FR" sz="10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4646312"/>
                  </a:ext>
                </a:extLst>
              </a:tr>
              <a:tr h="28074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Développement économique de la filière aval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21,60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  <a:latin typeface="+mn-lt"/>
                        </a:rPr>
                        <a:t>40,22%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4190245"/>
                  </a:ext>
                </a:extLst>
              </a:tr>
              <a:tr h="28074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Formation, animation, appui aux structures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10,40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  <a:latin typeface="+mn-lt"/>
                        </a:rPr>
                        <a:t>19,37%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42121400"/>
                  </a:ext>
                </a:extLst>
              </a:tr>
              <a:tr h="28074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Scieries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5,30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  <a:latin typeface="+mn-lt"/>
                        </a:rPr>
                        <a:t>9,87%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350766"/>
                  </a:ext>
                </a:extLst>
              </a:tr>
              <a:tr h="28074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Investissement forestier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4,60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  <a:latin typeface="+mn-lt"/>
                        </a:rPr>
                        <a:t>8,57%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0589316"/>
                  </a:ext>
                </a:extLst>
              </a:tr>
              <a:tr h="28074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Dessertes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4,00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  <a:latin typeface="+mn-lt"/>
                        </a:rPr>
                        <a:t>7,45%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73874117"/>
                  </a:ext>
                </a:extLst>
              </a:tr>
              <a:tr h="28074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Tempêtes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3,50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  <a:latin typeface="+mn-lt"/>
                        </a:rPr>
                        <a:t>6,52%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38848158"/>
                  </a:ext>
                </a:extLst>
              </a:tr>
              <a:tr h="28074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Autres aides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3,10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  <a:latin typeface="+mn-lt"/>
                        </a:rPr>
                        <a:t>5,77%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1184680"/>
                  </a:ext>
                </a:extLst>
              </a:tr>
              <a:tr h="28074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Exploitation forestière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0,60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  <a:latin typeface="+mn-lt"/>
                        </a:rPr>
                        <a:t>1,12%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740326"/>
                  </a:ext>
                </a:extLst>
              </a:tr>
              <a:tr h="28074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Recherche et innovation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0,50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>
                          <a:effectLst/>
                          <a:latin typeface="+mn-lt"/>
                        </a:rPr>
                        <a:t>0,93%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8392188"/>
                  </a:ext>
                </a:extLst>
              </a:tr>
              <a:tr h="28074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Protection contre l’incendie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0,10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u="none" strike="noStrike" dirty="0">
                          <a:effectLst/>
                          <a:latin typeface="+mn-lt"/>
                        </a:rPr>
                        <a:t>0,19%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1346209"/>
                  </a:ext>
                </a:extLst>
              </a:tr>
              <a:tr h="280742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  <a:latin typeface="+mn-lt"/>
                        </a:rPr>
                        <a:t>Total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u="none" strike="noStrike" dirty="0">
                          <a:effectLst/>
                          <a:latin typeface="+mn-lt"/>
                        </a:rPr>
                        <a:t>53,70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2019556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CD08D395-1E28-4D93-B7BB-8BED61E27DD3}"/>
              </a:ext>
            </a:extLst>
          </p:cNvPr>
          <p:cNvSpPr txBox="1"/>
          <p:nvPr/>
        </p:nvSpPr>
        <p:spPr>
          <a:xfrm>
            <a:off x="826111" y="5661429"/>
            <a:ext cx="3529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Aides en m € Aides de 22 départements (sur 100) entre 2006 et 2013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AFDCD35-7D60-4076-9699-B8853D067E72}"/>
              </a:ext>
            </a:extLst>
          </p:cNvPr>
          <p:cNvSpPr txBox="1"/>
          <p:nvPr/>
        </p:nvSpPr>
        <p:spPr>
          <a:xfrm>
            <a:off x="2188341" y="6287796"/>
            <a:ext cx="3623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Source : rapport de la Cour des Comptes - 2014</a:t>
            </a:r>
          </a:p>
        </p:txBody>
      </p:sp>
    </p:spTree>
    <p:extLst>
      <p:ext uri="{BB962C8B-B14F-4D97-AF65-F5344CB8AC3E}">
        <p14:creationId xmlns:p14="http://schemas.microsoft.com/office/powerpoint/2010/main" val="1189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30DBF8-5706-4E2C-A8EB-C052011E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synthèse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D714F3-067B-49A8-9FD6-14E33FAEB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La forêt couvre 1/3 du territoire national</a:t>
            </a:r>
          </a:p>
          <a:p>
            <a:r>
              <a:rPr lang="fr-FR" dirty="0"/>
              <a:t>Elle donne un travail à plus de 400 000 personnes</a:t>
            </a:r>
          </a:p>
          <a:p>
            <a:r>
              <a:rPr lang="fr-FR" dirty="0"/>
              <a:t>Le bois et la forêt répondent à au moins 3 des 10 défis que la France se pose</a:t>
            </a:r>
          </a:p>
          <a:p>
            <a:r>
              <a:rPr lang="fr-FR" dirty="0"/>
              <a:t>Des perspectives avec les matériaux biosourcés, la construction, la chimie verte, etc.</a:t>
            </a:r>
          </a:p>
          <a:p>
            <a:r>
              <a:rPr lang="fr-FR" dirty="0"/>
              <a:t>Une forte pression sociétale du fait des multiples usages de la forêt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Mais…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5B8E99-D6ED-4E48-87EB-289D64A8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9F9465-83DB-4DC4-9DC0-9D9EA93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D5ACA7-579E-4D2B-ABDD-7CAB99EA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Rencontres Wood Rise</a:t>
            </a: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C4DC547-58C1-4B79-9512-8D1F77AB078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r-FR" dirty="0"/>
              <a:t>La Recherche en France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5DC386A-CD18-4468-AE96-34EBA60EA3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fr-FR" dirty="0"/>
              <a:t>Forêt Bois</a:t>
            </a:r>
          </a:p>
        </p:txBody>
      </p:sp>
    </p:spTree>
    <p:extLst>
      <p:ext uri="{BB962C8B-B14F-4D97-AF65-F5344CB8AC3E}">
        <p14:creationId xmlns:p14="http://schemas.microsoft.com/office/powerpoint/2010/main" val="19938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5D6AD-7979-49C9-9812-C990C8AF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synthèse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51098B-AD64-44D9-8E04-50B89F33E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activité de recherche qui ne manque pas de « cadre »</a:t>
            </a:r>
          </a:p>
          <a:p>
            <a:r>
              <a:rPr lang="fr-FR" dirty="0"/>
              <a:t>Les chercheurs « bois / forêt » ne représentent que 0,28 % des chercheurs en France pour couvrir l’ensemble des sujets</a:t>
            </a:r>
          </a:p>
          <a:p>
            <a:r>
              <a:rPr lang="fr-FR" dirty="0"/>
              <a:t>Leur budget représente 0,45 % du CA de la filière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76FA42-8CAD-400E-A075-78C819DC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07E8BC-7620-4A83-A2AA-031110EF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0E72F67-44C6-4D4B-BB43-C31ED3728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Rencontres Wood Rise</a:t>
            </a: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0F8BBDB-B5F7-4BC3-898E-7DD74109B477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r-FR" dirty="0"/>
              <a:t>La Recherche en France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EE31FC2-4EFE-4D8F-8949-59B30D311AC9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fr-FR" dirty="0"/>
              <a:t>Forêt Bois</a:t>
            </a:r>
          </a:p>
        </p:txBody>
      </p:sp>
    </p:spTree>
    <p:extLst>
      <p:ext uri="{BB962C8B-B14F-4D97-AF65-F5344CB8AC3E}">
        <p14:creationId xmlns:p14="http://schemas.microsoft.com/office/powerpoint/2010/main" val="22313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5D3C68-C7A3-4190-8D2F-F7A237F6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8093BE-F10B-4DF9-9E01-DB1253DF7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Nécessité de faire converger les attentes avec les moyens</a:t>
            </a:r>
          </a:p>
          <a:p>
            <a:r>
              <a:rPr lang="fr-FR" dirty="0"/>
              <a:t>Maintenir la fiscalité en faveur de la R&amp;D pour permettre aux TPE / PME d’y consacrer un minimum de moyens.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2809FF-1B84-41A8-9D80-C2788BFE0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2657F9-0305-404C-ADFB-7A3A0B96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E547253-91D2-4163-9D6A-792B4386B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Rencontres Wood Rise</a:t>
            </a: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0A879C7-68D2-4EA2-938E-CDA4A8D45BE9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r-FR" dirty="0"/>
              <a:t>La Recherche en France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A8C697A-260F-40DE-AEBF-E1FB33F86AA1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fr-FR" dirty="0"/>
              <a:t>Forêt Bois</a:t>
            </a:r>
          </a:p>
        </p:txBody>
      </p:sp>
    </p:spTree>
    <p:extLst>
      <p:ext uri="{BB962C8B-B14F-4D97-AF65-F5344CB8AC3E}">
        <p14:creationId xmlns:p14="http://schemas.microsoft.com/office/powerpoint/2010/main" val="319800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5881D-7303-4E8D-A150-5F99F1FEA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B2A051-537E-4E9D-BF08-B58B5DB80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 cette période de vœux, souhaitons que l’Etat et les entreprises aient les moyens d’affecter à la recherche 2,25 % du chiffre d’affaires de la filière 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1B51DA-FFB6-4ED9-9F89-8E1019C0F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F39109-10B1-41B1-A958-690B3869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15CFABB-62DB-45E0-B9BC-EE246ADF8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Rencontres Wood Rise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2A7FE6-E7F7-49AC-B906-4619ED67C44E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r-FR" dirty="0"/>
              <a:t>La Recherche en France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8E04E44-FCE6-4179-9B3A-2D0D4C2FACD3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10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3A62ABE-488A-4E55-B416-2235D9B9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attention…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4C7EFFF-6E40-4E5C-B269-F496A218C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arnaud.godevin@ecoledubois.fr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A6FDA4-89FF-47EF-A207-88DC5633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8C14C5-B8D1-4BB6-8061-213EFE88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4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22C57B-305B-4A50-9800-E62C2278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Part du PIB consacré à la recherche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46016ED0-5AB3-40C3-BC1F-D4E667040D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En 2016 :</a:t>
            </a:r>
          </a:p>
          <a:p>
            <a:pPr lvl="1"/>
            <a:r>
              <a:rPr lang="fr-FR" sz="2000" dirty="0"/>
              <a:t>Corée : 4,24 % (env. 105 md€)</a:t>
            </a:r>
          </a:p>
          <a:p>
            <a:pPr lvl="1"/>
            <a:r>
              <a:rPr lang="fr-FR" sz="2000" dirty="0"/>
              <a:t>Suisse : 3,37 % (env. 16 md€)</a:t>
            </a:r>
          </a:p>
          <a:p>
            <a:pPr lvl="1"/>
            <a:r>
              <a:rPr lang="fr-FR" sz="2000" dirty="0"/>
              <a:t>Allemagne : 2,94 % (env. 120 md€)</a:t>
            </a:r>
          </a:p>
          <a:p>
            <a:pPr lvl="1"/>
            <a:r>
              <a:rPr lang="fr-FR" sz="2000" dirty="0"/>
              <a:t>France : 2,25 % (env. 55 md€)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D496D0-8336-43BA-9809-ED1CCC60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E52BF7-1B50-4900-B0FA-1631E8BE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ECC585-A37E-4A9D-A77D-789813BACD28}"/>
              </a:ext>
            </a:extLst>
          </p:cNvPr>
          <p:cNvSpPr txBox="1"/>
          <p:nvPr/>
        </p:nvSpPr>
        <p:spPr>
          <a:xfrm>
            <a:off x="2051720" y="6128012"/>
            <a:ext cx="576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Sources : Banque Mondiale </a:t>
            </a:r>
            <a:r>
              <a:rPr lang="fr-FR" sz="1200" dirty="0">
                <a:hlinkClick r:id="rId2"/>
              </a:rPr>
              <a:t>http://wdi.worldbank.org/table/5.13#</a:t>
            </a:r>
            <a:endParaRPr lang="fr-FR" sz="1200" dirty="0"/>
          </a:p>
          <a:p>
            <a:r>
              <a:rPr lang="fr-FR" sz="1200" dirty="0"/>
              <a:t>et OCDE </a:t>
            </a:r>
            <a:r>
              <a:rPr lang="fr-FR" sz="1200" dirty="0">
                <a:hlinkClick r:id="rId3"/>
              </a:rPr>
              <a:t>Part de PIB consacré à la recherche</a:t>
            </a:r>
            <a:endParaRPr lang="fr-FR" sz="1200" dirty="0"/>
          </a:p>
          <a:p>
            <a:endParaRPr lang="fr-FR" sz="1200" dirty="0"/>
          </a:p>
        </p:txBody>
      </p:sp>
      <p:pic>
        <p:nvPicPr>
          <p:cNvPr id="13" name="Espace réservé du contenu 8">
            <a:extLst>
              <a:ext uri="{FF2B5EF4-FFF2-40B4-BE49-F238E27FC236}">
                <a16:creationId xmlns:a16="http://schemas.microsoft.com/office/drawing/2014/main" id="{A12822D1-4326-4F51-B4C2-104E9371B1F2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 rotWithShape="1">
          <a:blip r:embed="rId4"/>
          <a:srcRect t="15343" b="29364"/>
          <a:stretch/>
        </p:blipFill>
        <p:spPr>
          <a:xfrm>
            <a:off x="457200" y="3429000"/>
            <a:ext cx="8229600" cy="269716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988C098-4139-4B9B-BBAC-3EFC03675D20}"/>
              </a:ext>
            </a:extLst>
          </p:cNvPr>
          <p:cNvSpPr txBox="1"/>
          <p:nvPr/>
        </p:nvSpPr>
        <p:spPr>
          <a:xfrm>
            <a:off x="5364088" y="2204864"/>
            <a:ext cx="2408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rappel : </a:t>
            </a:r>
          </a:p>
          <a:p>
            <a:r>
              <a:rPr lang="fr-FR" dirty="0"/>
              <a:t>Objectif H2020 EU : 3 %</a:t>
            </a:r>
          </a:p>
        </p:txBody>
      </p:sp>
    </p:spTree>
    <p:extLst>
      <p:ext uri="{BB962C8B-B14F-4D97-AF65-F5344CB8AC3E}">
        <p14:creationId xmlns:p14="http://schemas.microsoft.com/office/powerpoint/2010/main" val="64230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2526CA-2B69-4656-85AC-66096C474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Qualitativement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794DDC-61D0-4F52-A472-F49551F70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nation distinguée par la Médaille Fields (mathématiques)</a:t>
            </a:r>
          </a:p>
          <a:p>
            <a:r>
              <a:rPr lang="fr-FR" dirty="0"/>
              <a:t>4</a:t>
            </a:r>
            <a:r>
              <a:rPr lang="fr-FR" baseline="30000" dirty="0"/>
              <a:t>ème</a:t>
            </a:r>
            <a:r>
              <a:rPr lang="fr-FR" dirty="0"/>
              <a:t> nation reconnue par l’Académie Nobel (sciences, littérature…)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2069A9-3700-40D7-BED2-614CC2AF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4CE617-D68B-470B-B4A8-6A356475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2B93A2D-C5D2-4D3D-BF11-49DAD0F76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Rencontres Wood Rise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7A01A65-F0E6-42AD-9B62-3956EDDB31D9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r-FR" dirty="0"/>
              <a:t>La recherche en France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6D4C8E2-0F8B-495E-A2D0-3E5D15F1FA7E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4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F36BEB-00BF-4568-99AF-FF1EA6C42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la Recherche en France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26B543-9C42-472E-914B-C69D6FD45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Rencontres Wood Rise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45CEDD-13CC-4873-A72F-C53A9BE3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4EFFD2-2695-490E-BC00-A35C4654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1F5DB-38CD-4610-A71A-87DC961DABF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8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Recherche publique / privée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58C61CA8-DCBE-470E-9C8D-18A07BED73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/>
              <a:t>431 000 personnes font vivre la R&amp;D </a:t>
            </a:r>
            <a:r>
              <a:rPr lang="fr-FR" sz="2000" dirty="0"/>
              <a:t>(Dont environ 284 000 chercheurs)</a:t>
            </a:r>
          </a:p>
          <a:p>
            <a:r>
              <a:rPr lang="fr-FR" sz="2400" dirty="0"/>
              <a:t>Les entreprises représentent 59 % du financement de la R&amp;D et 64 % des moyens de réalisation</a:t>
            </a:r>
          </a:p>
          <a:p>
            <a:r>
              <a:rPr lang="fr-FR" sz="2400" dirty="0"/>
              <a:t>L’Administration apporte 41 % du financement de la R&amp;D et 36 % des moyens de réalisation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BA1473AD-3139-447A-A116-732698DF87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281"/>
          <a:stretch/>
        </p:blipFill>
        <p:spPr>
          <a:xfrm>
            <a:off x="4648200" y="2607319"/>
            <a:ext cx="4038600" cy="251172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 janvier 2019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1F734A5-EE8B-4BE4-A001-D133131059E3}"/>
              </a:ext>
            </a:extLst>
          </p:cNvPr>
          <p:cNvSpPr txBox="1"/>
          <p:nvPr/>
        </p:nvSpPr>
        <p:spPr>
          <a:xfrm>
            <a:off x="2385381" y="6034845"/>
            <a:ext cx="63373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Sources : MESRI, 2018, – INSEE, 2016</a:t>
            </a:r>
          </a:p>
          <a:p>
            <a:r>
              <a:rPr lang="fr-FR" sz="1200" dirty="0">
                <a:hlinkClick r:id="rId4"/>
              </a:rPr>
              <a:t>https://publication.enseignementsup-recherche.gouv.fr/eesr/FR/T923/l_effort_de_recherche_et_developpement_en_france/</a:t>
            </a:r>
            <a:endParaRPr lang="fr-FR" sz="1200" dirty="0"/>
          </a:p>
          <a:p>
            <a:r>
              <a:rPr lang="fr-FR" sz="1200" dirty="0">
                <a:hlinkClick r:id="rId5"/>
              </a:rPr>
              <a:t>https://publication.enseignementsup-recherche.gouv.fr/eesr/FR/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33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1144D-D6A4-4656-B384-65D78EBC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L’organisation de la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955320-1DCD-4CEE-96D2-1E117B828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L‘orientation</a:t>
            </a:r>
          </a:p>
          <a:p>
            <a:pPr lvl="1"/>
            <a:r>
              <a:rPr lang="fr-FR" dirty="0"/>
              <a:t>Conseil Stratégique de la Recherche</a:t>
            </a:r>
          </a:p>
          <a:p>
            <a:r>
              <a:rPr lang="fr-FR" dirty="0"/>
              <a:t>La programmation</a:t>
            </a:r>
          </a:p>
          <a:p>
            <a:pPr lvl="1"/>
            <a:r>
              <a:rPr lang="fr-FR" dirty="0"/>
              <a:t>ANR, </a:t>
            </a:r>
            <a:r>
              <a:rPr lang="fr-FR" dirty="0" err="1"/>
              <a:t>BPiFrance</a:t>
            </a:r>
            <a:r>
              <a:rPr lang="fr-FR" dirty="0"/>
              <a:t>…</a:t>
            </a:r>
          </a:p>
          <a:p>
            <a:r>
              <a:rPr lang="fr-FR" dirty="0"/>
              <a:t>La recherche</a:t>
            </a:r>
          </a:p>
          <a:p>
            <a:pPr lvl="1"/>
            <a:r>
              <a:rPr lang="fr-FR" dirty="0"/>
              <a:t>Les instituts, les Universités, les Grandes, Ecoles, les entreprises…</a:t>
            </a:r>
          </a:p>
          <a:p>
            <a:r>
              <a:rPr lang="fr-FR" dirty="0"/>
              <a:t>L’évaluation</a:t>
            </a:r>
          </a:p>
          <a:p>
            <a:pPr lvl="1"/>
            <a:r>
              <a:rPr lang="fr-FR" dirty="0"/>
              <a:t>Haut Conseil de l’Evaluation de la Recherche et de l’Enseignement Supérieur</a:t>
            </a:r>
          </a:p>
          <a:p>
            <a:r>
              <a:rPr lang="fr-FR" dirty="0"/>
              <a:t>Arbitrage : le financement…</a:t>
            </a:r>
          </a:p>
          <a:p>
            <a:pPr lvl="1"/>
            <a:r>
              <a:rPr lang="fr-FR" dirty="0"/>
              <a:t>L’Etat, l’Europe, les Régions, les entreprises…</a:t>
            </a:r>
          </a:p>
          <a:p>
            <a:pPr lvl="1"/>
            <a:r>
              <a:rPr lang="fr-FR" dirty="0"/>
              <a:t>Aides directes (subventions) et fiscales (Crédit Impôt Recherche)</a:t>
            </a:r>
          </a:p>
          <a:p>
            <a:pPr lvl="1"/>
            <a:r>
              <a:rPr lang="fr-FR" dirty="0"/>
              <a:t>Aides Remboursables (pour les entreprises)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F20F0-46F3-49B2-A4BE-3AA73832E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 janvier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942FE6-21F4-4725-BBF0-F0F2E684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7337440-5582-4703-8612-B8E885807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/>
              <a:t>Rencontres Wood Rise</a:t>
            </a:r>
          </a:p>
          <a:p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A31F9B1-431C-4E1D-844A-783D927640E9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fr-FR" dirty="0"/>
              <a:t>La Recherche en France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2820BC7-5A81-4CE1-B086-8DD313BCB5B6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7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EA0DB-0E2F-4131-81BA-037C31D4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cap fixé par l’Etat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DA0BB0B-E98D-4264-BED0-1AF73C43F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axes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AEFEB1-C6D6-4328-B35A-559C0EC3A2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Big data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Biologie des systèmes et applications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Système terre : observation, prévision, adaptation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Hommes et culture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Du laboratoire au patient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A450EEB-59B4-4B2D-98BA-EBF65679C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10 défis posés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A8C9F8C4-F447-4CC4-8975-FB707568C1C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Gestion sobre des ressources et adaptation au changement climatique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Energie sûr, propre et efficace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Renouveau industriel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Santé et bien être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Sécurité alimentaire et défi démographique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Transport et systèmes urbains durables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Société de l’information et de la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Sociétés innovantes, intégratives et adaptatives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Ambition spatiale pour l’Europe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Liberté et sécurité de l’Europe, de ses citoyens et de ses résidents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3F4E10-DBFD-4168-AE70-9A60346E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31 janvier 2019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20E72C-9084-4757-B7E4-E831F770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7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build="p"/>
      <p:bldP spid="10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A70A0-2440-4E73-95FB-B1389D55D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Des ambitions pour l’ESR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758F280-E9CF-432E-8BE4-D37CBE421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Ambitions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9614C1-7250-498B-BDEA-B861FDBFCF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Simplifier le système de l’enseignement supérieur et de la recherche</a:t>
            </a:r>
          </a:p>
          <a:p>
            <a:r>
              <a:rPr lang="fr-FR" dirty="0"/>
              <a:t>Favoriser la coopération territoriale plutôt que la compétition entre établissements</a:t>
            </a:r>
          </a:p>
          <a:p>
            <a:r>
              <a:rPr lang="fr-FR" dirty="0"/>
              <a:t>Le « transfert » des résultats, mission à part entière du service public de la recherche</a:t>
            </a:r>
          </a:p>
          <a:p>
            <a:r>
              <a:rPr lang="fr-FR" dirty="0"/>
              <a:t>Le développement de la recherche technologique</a:t>
            </a:r>
          </a:p>
          <a:p>
            <a:pPr lvl="1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1B1AF38-4D5D-4C32-878B-03EA55879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« Traduction »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C6815F6F-584F-4C8C-A5FD-B1D71F5378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Universités, Grandes Ecoles, nombre de spécialités de masters…</a:t>
            </a:r>
          </a:p>
          <a:p>
            <a:r>
              <a:rPr lang="fr-FR" dirty="0"/>
              <a:t>Création de COMUE pour réduire le nombre d’interlocuteurs et viser l’excellence</a:t>
            </a:r>
          </a:p>
          <a:p>
            <a:r>
              <a:rPr lang="fr-FR" dirty="0"/>
              <a:t>Création de Sociétés d’Accélération du Transfert de Technologie (SATT)</a:t>
            </a:r>
          </a:p>
          <a:p>
            <a:r>
              <a:rPr lang="fr-FR" dirty="0"/>
              <a:t>Investir dans des projets de niveau de TRL 7, 8 et 9 et associer les entreprises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E24F13-D0E4-4CD1-AC3D-054F6BEA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31 janvier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0A5761-6C81-4238-A207-9F017366D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01BEC-F537-4A82-A72B-57B396654CD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C4036AF-5EB0-4F42-99AD-4E672D8CBE6B}"/>
              </a:ext>
            </a:extLst>
          </p:cNvPr>
          <p:cNvSpPr txBox="1"/>
          <p:nvPr/>
        </p:nvSpPr>
        <p:spPr>
          <a:xfrm>
            <a:off x="2371902" y="6185183"/>
            <a:ext cx="4546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ESR : Enseignement Supérieur et la Recherche </a:t>
            </a:r>
          </a:p>
          <a:p>
            <a:r>
              <a:rPr lang="fr-FR" dirty="0"/>
              <a:t>TRL : </a:t>
            </a:r>
            <a:r>
              <a:rPr lang="fr-FR" dirty="0" err="1"/>
              <a:t>Technology</a:t>
            </a:r>
            <a:r>
              <a:rPr lang="fr-FR" dirty="0"/>
              <a:t> </a:t>
            </a:r>
            <a:r>
              <a:rPr lang="fr-FR" dirty="0" err="1"/>
              <a:t>Readiness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57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build="p"/>
      <p:bldP spid="8" grpId="0" build="p"/>
      <p:bldP spid="16" grpId="0"/>
    </p:bldLst>
  </p:timing>
</p:sld>
</file>

<file path=ppt/theme/theme1.xml><?xml version="1.0" encoding="utf-8"?>
<a:theme xmlns:a="http://schemas.openxmlformats.org/drawingml/2006/main" name="Base pwp ESB v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ESB.potx" id="{3FB31AE3-AF67-4DA4-9543-D923FF38103A}" vid="{F30CC5FB-FEE3-45F9-9ADB-B8C71C944FE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0</TotalTime>
  <Words>1932</Words>
  <Application>Microsoft Office PowerPoint</Application>
  <PresentationFormat>On-screen Show (4:3)</PresentationFormat>
  <Paragraphs>446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 Unicode MS</vt:lpstr>
      <vt:lpstr>Arial</vt:lpstr>
      <vt:lpstr>Calibri</vt:lpstr>
      <vt:lpstr>Base pwp ESB v 2011</vt:lpstr>
      <vt:lpstr>La Recherche en France</vt:lpstr>
      <vt:lpstr>La place de la France dans le monde de la R&amp;D</vt:lpstr>
      <vt:lpstr>Part du PIB consacré à la recherche</vt:lpstr>
      <vt:lpstr>Qualitativement</vt:lpstr>
      <vt:lpstr>Organisation de la Recherche en France</vt:lpstr>
      <vt:lpstr>Recherche publique / privée</vt:lpstr>
      <vt:lpstr>L’organisation de la recherche</vt:lpstr>
      <vt:lpstr>La cap fixé par l’Etat</vt:lpstr>
      <vt:lpstr>Des ambitions pour l’ESR</vt:lpstr>
      <vt:lpstr>Des moyens pour l’ESR</vt:lpstr>
      <vt:lpstr>La recherche sur la forêt et le Bois</vt:lpstr>
      <vt:lpstr>Le Filière Bois en France</vt:lpstr>
      <vt:lpstr>Les orientations pour la Recherche</vt:lpstr>
      <vt:lpstr>Plan Recherche Innovation Forêt-Bois 2025</vt:lpstr>
      <vt:lpstr>CSF Bois (2018-2022)</vt:lpstr>
      <vt:lpstr>Forces en présence Effectif de chercheurs et ingénieurs de recherche en entreprise</vt:lpstr>
      <vt:lpstr>Le GDR « Sciences du Bois », réseaux de chercheurs</vt:lpstr>
      <vt:lpstr>Le GDR « Sciences du Bois », réseaux de chercheurs</vt:lpstr>
      <vt:lpstr>Forces en présence  Effectif de chercheurs et ingénieurs de recherche « académique »</vt:lpstr>
      <vt:lpstr>Dépenses Intérieures de Recherche et Développement (DIRD) – m€</vt:lpstr>
      <vt:lpstr>Exemple</vt:lpstr>
      <vt:lpstr>Exemple</vt:lpstr>
      <vt:lpstr>En synthèse</vt:lpstr>
      <vt:lpstr>En synthèse</vt:lpstr>
      <vt:lpstr>PowerPoint Presentation</vt:lpstr>
      <vt:lpstr>PowerPoint Presentation</vt:lpstr>
      <vt:lpstr>Merci pour votre attention…</vt:lpstr>
    </vt:vector>
  </TitlesOfParts>
  <Company>Ecole Supérieure du Bois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Belloncle Christophe</dc:creator>
  <cp:lastModifiedBy>Reviewer</cp:lastModifiedBy>
  <cp:revision>100</cp:revision>
  <dcterms:created xsi:type="dcterms:W3CDTF">2019-01-11T07:42:00Z</dcterms:created>
  <dcterms:modified xsi:type="dcterms:W3CDTF">2019-01-30T10:05:55Z</dcterms:modified>
</cp:coreProperties>
</file>