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notesSlides/notesSlide9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_rels/notesSlide13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24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28.jpeg" ContentType="image/jpeg"/>
  <Override PartName="/ppt/media/image1.png" ContentType="image/png"/>
  <Override PartName="/ppt/media/image2.jpeg" ContentType="image/jpeg"/>
  <Override PartName="/ppt/media/image54.jpeg" ContentType="image/jpeg"/>
  <Override PartName="/ppt/media/image38.png" ContentType="image/png"/>
  <Override PartName="/ppt/media/image9.jpeg" ContentType="image/jpeg"/>
  <Override PartName="/ppt/media/image17.jpeg" ContentType="image/jpeg"/>
  <Override PartName="/ppt/media/image3.png" ContentType="image/png"/>
  <Override PartName="/ppt/media/image45.jpeg" ContentType="image/jpeg"/>
  <Override PartName="/ppt/media/image4.png" ContentType="image/png"/>
  <Override PartName="/ppt/media/image5.png" ContentType="image/png"/>
  <Override PartName="/ppt/media/image8.jpeg" ContentType="image/jpeg"/>
  <Override PartName="/ppt/media/image6.png" ContentType="image/png"/>
  <Override PartName="/ppt/media/image62.jpeg" ContentType="image/jpeg"/>
  <Override PartName="/ppt/media/image7.png" ContentType="image/png"/>
  <Override PartName="/ppt/media/image10.jpeg" ContentType="image/jpeg"/>
  <Override PartName="/ppt/media/image57.jpeg" ContentType="image/jpeg"/>
  <Override PartName="/ppt/media/image11.png" ContentType="image/png"/>
  <Override PartName="/ppt/media/image12.jpeg" ContentType="image/jpeg"/>
  <Override PartName="/ppt/media/image13.jpeg" ContentType="image/jpeg"/>
  <Override PartName="/ppt/media/image14.jpeg" ContentType="image/jpeg"/>
  <Override PartName="/ppt/media/image39.png" ContentType="image/png"/>
  <Override PartName="/ppt/media/image15.jpeg" ContentType="image/jpeg"/>
  <Override PartName="/ppt/media/image16.jpeg" ContentType="image/jpeg"/>
  <Override PartName="/ppt/media/image52.jpeg" ContentType="image/jpeg"/>
  <Override PartName="/ppt/media/image18.png" ContentType="image/pn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64.jpeg" ContentType="image/jpeg"/>
  <Override PartName="/ppt/media/image26.png" ContentType="image/png"/>
  <Override PartName="/ppt/media/image27.jpeg" ContentType="image/jpeg"/>
  <Override PartName="/ppt/media/image29.jpeg" ContentType="image/jpeg"/>
  <Override PartName="/ppt/media/image32.png" ContentType="image/png"/>
  <Override PartName="/ppt/media/image30.jpeg" ContentType="image/jpeg"/>
  <Override PartName="/ppt/media/image31.jpeg" ContentType="image/jpeg"/>
  <Override PartName="/ppt/media/image48.jpeg" ContentType="image/jpeg"/>
  <Override PartName="/ppt/media/image33.png" ContentType="image/png"/>
  <Override PartName="/ppt/media/image34.png" ContentType="image/png"/>
  <Override PartName="/ppt/media/image35.jpeg" ContentType="image/jpeg"/>
  <Override PartName="/ppt/media/image65.jpeg" ContentType="image/jpeg"/>
  <Override PartName="/ppt/media/image36.png" ContentType="image/png"/>
  <Override PartName="/ppt/media/image37.png" ContentType="image/png"/>
  <Override PartName="/ppt/media/image42.jpeg" ContentType="image/jpeg"/>
  <Override PartName="/ppt/media/image40.png" ContentType="image/png"/>
  <Override PartName="/ppt/media/image41.jpeg" ContentType="image/jpeg"/>
  <Override PartName="/ppt/media/image43.jpeg" ContentType="image/jpeg"/>
  <Override PartName="/ppt/media/image44.jpeg" ContentType="image/jpeg"/>
  <Override PartName="/ppt/media/image46.jpeg" ContentType="image/jpeg"/>
  <Override PartName="/ppt/media/image47.jpeg" ContentType="image/jpeg"/>
  <Override PartName="/ppt/media/image49.jpeg" ContentType="image/jpeg"/>
  <Override PartName="/ppt/media/image50.jpeg" ContentType="image/jpeg"/>
  <Override PartName="/ppt/media/image51.jpeg" ContentType="image/jpeg"/>
  <Override PartName="/ppt/media/image53.jpeg" ContentType="image/jpeg"/>
  <Override PartName="/ppt/media/image55.jpeg" ContentType="image/jpeg"/>
  <Override PartName="/ppt/media/image56.jpeg" ContentType="image/jpeg"/>
  <Override PartName="/ppt/media/image58.jpeg" ContentType="image/jpeg"/>
  <Override PartName="/ppt/media/image59.jpeg" ContentType="image/jpeg"/>
  <Override PartName="/ppt/media/image60.jpeg" ContentType="image/jpeg"/>
  <Override PartName="/ppt/media/image61.jpeg" ContentType="image/jpeg"/>
  <Override PartName="/ppt/media/image63.jpeg" ContentType="image/jpeg"/>
  <Override PartName="/ppt/media/image66.jpeg" ContentType="image/jpeg"/>
  <Override PartName="/ppt/media/image67.jpeg" ContentType="image/jpeg"/>
  <Override PartName="/ppt/media/image68.jpeg" ContentType="image/jpeg"/>
  <Override PartName="/ppt/media/image69.jpeg" ContentType="image/jpeg"/>
  <Override PartName="/ppt/media/image70.jpeg" ContentType="image/jpeg"/>
  <Override PartName="/ppt/media/image71.jpeg" ContentType="image/jpeg"/>
  <Override PartName="/ppt/media/image72.jpeg" ContentType="image/jpeg"/>
  <Override PartName="/ppt/media/image73.jpeg" ContentType="image/jpeg"/>
  <Override PartName="/ppt/media/image74.png" ContentType="image/png"/>
  <Override PartName="/ppt/media/image75.jpeg" ContentType="image/jpeg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x="9144000" cy="6858000"/>
  <p:notesSz cx="6797675" cy="9928225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fr-CH" sz="1400" spc="-1" strike="noStrike">
                <a:solidFill>
                  <a:srgbClr val="000000"/>
                </a:solidFill>
                <a:latin typeface="Arial"/>
              </a:rPr>
              <a:t>Cliquez pour déplacer la diapo</a:t>
            </a:r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fr-CH" sz="2000" spc="-1" strike="noStrike">
                <a:latin typeface="Arial"/>
              </a:rPr>
              <a:t>Cliquez pour modifier le format des notes</a:t>
            </a:r>
            <a:endParaRPr b="0" lang="fr-CH" sz="2000" spc="-1" strike="noStrike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fr-CH" sz="1400" spc="-1" strike="noStrike">
                <a:latin typeface="Times New Roman"/>
              </a:rPr>
              <a:t> </a:t>
            </a:r>
            <a:endParaRPr b="0" lang="fr-CH" sz="1400" spc="-1" strike="noStrike">
              <a:latin typeface="Times New Roman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fr-CH" sz="1400" spc="-1" strike="noStrike">
                <a:latin typeface="Times New Roman"/>
              </a:rPr>
              <a:t> </a:t>
            </a:r>
            <a:endParaRPr b="0" lang="fr-CH" sz="1400" spc="-1" strike="noStrike">
              <a:latin typeface="Times New Roman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fr-CH" sz="1400" spc="-1" strike="noStrike">
                <a:latin typeface="Times New Roman"/>
              </a:rPr>
              <a:t> </a:t>
            </a:r>
            <a:endParaRPr b="0" lang="fr-CH" sz="1400" spc="-1" strike="noStrike">
              <a:latin typeface="Times New Roman"/>
            </a:endParaRPr>
          </a:p>
        </p:txBody>
      </p:sp>
      <p:sp>
        <p:nvSpPr>
          <p:cNvPr id="92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55EC8425-B7EE-45C4-9271-85F30FA7476A}" type="slidenum">
              <a:rPr b="0" lang="fr-CH" sz="1400" spc="-1" strike="noStrike">
                <a:latin typeface="Times New Roman"/>
              </a:rPr>
              <a:t>1</a:t>
            </a:fld>
            <a:endParaRPr b="0" lang="fr-CH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62240" cy="3722400"/>
          </a:xfrm>
          <a:prstGeom prst="rect">
            <a:avLst/>
          </a:prstGeom>
        </p:spPr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7800" cy="4467240"/>
          </a:xfrm>
          <a:prstGeom prst="rect">
            <a:avLst/>
          </a:prstGeom>
        </p:spPr>
        <p:txBody>
          <a:bodyPr/>
          <a:p>
            <a:pPr marL="330840" indent="-330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fr-CH" sz="1200" spc="-1" strike="noStrike">
                <a:solidFill>
                  <a:srgbClr val="000000"/>
                </a:solidFill>
                <a:latin typeface="Calibri"/>
                <a:ea typeface="Calibri"/>
              </a:rPr>
              <a:t>Vision</a:t>
            </a:r>
            <a:endParaRPr b="0" lang="fr-CH" sz="1200" spc="-1" strike="noStrike">
              <a:latin typeface="Arial"/>
            </a:endParaRPr>
          </a:p>
          <a:p>
            <a:pPr marL="330840" indent="-33048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fr-CH" sz="1200" spc="-1" strike="noStrike">
                <a:solidFill>
                  <a:srgbClr val="000000"/>
                </a:solidFill>
                <a:latin typeface="Calibri"/>
                <a:ea typeface="Calibri"/>
              </a:rPr>
              <a:t>Ausgangslage / Marktsituation</a:t>
            </a:r>
            <a:endParaRPr b="0" lang="fr-CH" sz="1200" spc="-1" strike="noStrike">
              <a:latin typeface="Arial"/>
            </a:endParaRPr>
          </a:p>
          <a:p>
            <a:pPr marL="330840" indent="-33048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fr-CH" sz="1200" spc="-1" strike="noStrike">
                <a:solidFill>
                  <a:srgbClr val="000000"/>
                </a:solidFill>
                <a:latin typeface="Calibri"/>
                <a:ea typeface="Calibri"/>
              </a:rPr>
              <a:t>Anlagekonzept und Produktekatalog</a:t>
            </a:r>
            <a:endParaRPr b="0" lang="fr-CH" sz="1200" spc="-1" strike="noStrike">
              <a:latin typeface="Arial"/>
            </a:endParaRPr>
          </a:p>
          <a:p>
            <a:pPr marL="330840" indent="-33048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fr-CH" sz="1200" spc="-1" strike="noStrike">
                <a:solidFill>
                  <a:srgbClr val="000000"/>
                </a:solidFill>
                <a:latin typeface="Calibri"/>
                <a:ea typeface="Calibri"/>
              </a:rPr>
              <a:t>Businessplan / Finanzierungsplan</a:t>
            </a:r>
            <a:endParaRPr b="0" lang="fr-CH" sz="1200" spc="-1" strike="noStrike">
              <a:latin typeface="Arial"/>
            </a:endParaRPr>
          </a:p>
          <a:p>
            <a:pPr marL="330840" indent="-33048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fr-CH" sz="1200" spc="-1" strike="noStrike">
                <a:solidFill>
                  <a:srgbClr val="000000"/>
                </a:solidFill>
                <a:latin typeface="Calibri"/>
                <a:ea typeface="Calibri"/>
              </a:rPr>
              <a:t>nächste Schritte</a:t>
            </a:r>
            <a:endParaRPr b="0" lang="fr-CH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b="0" lang="fr-CH" sz="1200" spc="-1" strike="noStrike">
              <a:latin typeface="Arial"/>
            </a:endParaRPr>
          </a:p>
        </p:txBody>
      </p:sp>
      <p:sp>
        <p:nvSpPr>
          <p:cNvPr id="257" name="TextShape 3"/>
          <p:cNvSpPr txBox="1"/>
          <p:nvPr/>
        </p:nvSpPr>
        <p:spPr>
          <a:xfrm>
            <a:off x="3850560" y="9430200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9C40DAC6-F8B3-4267-B311-67E69A1DB78E}" type="slidenum">
              <a:rPr b="0" lang="fr-CH" sz="1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1</a:t>
            </a:fld>
            <a:endParaRPr b="0" lang="fr-CH" sz="1200" spc="-1" strike="noStrike">
              <a:latin typeface="Times New Roman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62240" cy="3722400"/>
          </a:xfrm>
          <a:prstGeom prst="rect">
            <a:avLst/>
          </a:prstGeom>
        </p:spPr>
      </p:sp>
      <p:sp>
        <p:nvSpPr>
          <p:cNvPr id="271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7800" cy="4467240"/>
          </a:xfrm>
          <a:prstGeom prst="rect">
            <a:avLst/>
          </a:prstGeom>
        </p:spPr>
        <p:txBody>
          <a:bodyPr/>
          <a:p>
            <a:endParaRPr b="0" lang="fr-CH" sz="2000" spc="-1" strike="noStrike">
              <a:latin typeface="Arial"/>
            </a:endParaRPr>
          </a:p>
        </p:txBody>
      </p:sp>
      <p:sp>
        <p:nvSpPr>
          <p:cNvPr id="272" name="TextShape 3"/>
          <p:cNvSpPr txBox="1"/>
          <p:nvPr/>
        </p:nvSpPr>
        <p:spPr>
          <a:xfrm>
            <a:off x="3850560" y="9430200"/>
            <a:ext cx="294552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EE227798-435A-45F1-8597-0ECDF2A7BAE6}" type="slidenum">
              <a:rPr b="0" lang="fr-CH" sz="1400" spc="-1" strike="noStrike">
                <a:latin typeface="Times New Roman"/>
              </a:rPr>
              <a:t>1</a:t>
            </a:fld>
            <a:endParaRPr b="0" lang="fr-CH" sz="1400" spc="-1" strike="noStrike"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62240" cy="3722400"/>
          </a:xfrm>
          <a:prstGeom prst="rect">
            <a:avLst/>
          </a:prstGeom>
        </p:spPr>
      </p:sp>
      <p:sp>
        <p:nvSpPr>
          <p:cNvPr id="274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7800" cy="4467240"/>
          </a:xfrm>
          <a:prstGeom prst="rect">
            <a:avLst/>
          </a:prstGeom>
        </p:spPr>
        <p:txBody>
          <a:bodyPr/>
          <a:p>
            <a:endParaRPr b="0" lang="fr-CH" sz="2000" spc="-1" strike="noStrike">
              <a:latin typeface="Arial"/>
            </a:endParaRPr>
          </a:p>
        </p:txBody>
      </p:sp>
      <p:sp>
        <p:nvSpPr>
          <p:cNvPr id="275" name="TextShape 3"/>
          <p:cNvSpPr txBox="1"/>
          <p:nvPr/>
        </p:nvSpPr>
        <p:spPr>
          <a:xfrm>
            <a:off x="3850560" y="9430200"/>
            <a:ext cx="294552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27EED24B-8C86-4507-A6DC-CCDB1B20222D}" type="slidenum">
              <a:rPr b="0" lang="fr-CH" sz="1400" spc="-1" strike="noStrike">
                <a:latin typeface="Times New Roman"/>
              </a:rPr>
              <a:t>1</a:t>
            </a:fld>
            <a:endParaRPr b="0" lang="fr-CH" sz="1400" spc="-1" strike="noStrike">
              <a:latin typeface="Times New Roman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62240" cy="3722400"/>
          </a:xfrm>
          <a:prstGeom prst="rect">
            <a:avLst/>
          </a:prstGeom>
        </p:spPr>
      </p:sp>
      <p:sp>
        <p:nvSpPr>
          <p:cNvPr id="277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7800" cy="4467240"/>
          </a:xfrm>
          <a:prstGeom prst="rect">
            <a:avLst/>
          </a:prstGeom>
        </p:spPr>
        <p:txBody>
          <a:bodyPr/>
          <a:p>
            <a:endParaRPr b="0" lang="fr-CH" sz="2000" spc="-1" strike="noStrike">
              <a:latin typeface="Arial"/>
            </a:endParaRPr>
          </a:p>
        </p:txBody>
      </p:sp>
      <p:sp>
        <p:nvSpPr>
          <p:cNvPr id="278" name="TextShape 3"/>
          <p:cNvSpPr txBox="1"/>
          <p:nvPr/>
        </p:nvSpPr>
        <p:spPr>
          <a:xfrm>
            <a:off x="3850560" y="9430200"/>
            <a:ext cx="294552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8251F8F6-D419-4E59-A5D5-C398A8DA5E81}" type="slidenum">
              <a:rPr b="0" lang="fr-CH" sz="1400" spc="-1" strike="noStrike">
                <a:latin typeface="Times New Roman"/>
              </a:rPr>
              <a:t>1</a:t>
            </a:fld>
            <a:endParaRPr b="0" lang="fr-CH" sz="1400" spc="-1" strike="noStrike">
              <a:latin typeface="Times New Roman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62240" cy="3722400"/>
          </a:xfrm>
          <a:prstGeom prst="rect">
            <a:avLst/>
          </a:prstGeom>
        </p:spPr>
      </p:sp>
      <p:sp>
        <p:nvSpPr>
          <p:cNvPr id="280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7800" cy="4467240"/>
          </a:xfrm>
          <a:prstGeom prst="rect">
            <a:avLst/>
          </a:prstGeom>
        </p:spPr>
        <p:txBody>
          <a:bodyPr/>
          <a:p>
            <a:endParaRPr b="0" lang="fr-CH" sz="2000" spc="-1" strike="noStrike">
              <a:latin typeface="Arial"/>
            </a:endParaRPr>
          </a:p>
        </p:txBody>
      </p:sp>
      <p:sp>
        <p:nvSpPr>
          <p:cNvPr id="281" name="TextShape 3"/>
          <p:cNvSpPr txBox="1"/>
          <p:nvPr/>
        </p:nvSpPr>
        <p:spPr>
          <a:xfrm>
            <a:off x="3850560" y="9430200"/>
            <a:ext cx="294552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3296EA02-B8D2-4C72-84FB-1A4C92ED557F}" type="slidenum">
              <a:rPr b="0" lang="fr-CH" sz="1400" spc="-1" strike="noStrike">
                <a:latin typeface="Times New Roman"/>
              </a:rPr>
              <a:t>1</a:t>
            </a:fld>
            <a:endParaRPr b="0" lang="fr-CH" sz="1400" spc="-1" strike="noStrike">
              <a:latin typeface="Times New Roman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62240" cy="3722400"/>
          </a:xfrm>
          <a:prstGeom prst="rect">
            <a:avLst/>
          </a:prstGeom>
        </p:spPr>
      </p:sp>
      <p:sp>
        <p:nvSpPr>
          <p:cNvPr id="283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7800" cy="44672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0" lang="fr-CH" sz="1200" spc="-1" strike="noStrike">
                <a:solidFill>
                  <a:srgbClr val="000000"/>
                </a:solidFill>
                <a:latin typeface="Calibri"/>
                <a:ea typeface="Calibri"/>
              </a:rPr>
              <a:t>«Die bisherigen Arbeiten im Rahmen des Vorprojektes wurden unterstützt durch das Bundesamts für Umwelt (BAFU) im Rahmen des Aktionsplans Holz“.</a:t>
            </a:r>
            <a:r>
              <a:rPr b="0" lang="fr-CH" sz="1200" spc="-1" strike="noStrike">
                <a:solidFill>
                  <a:srgbClr val="000000"/>
                </a:solidFill>
                <a:latin typeface="Calibri"/>
                <a:ea typeface="Calibri"/>
              </a:rPr>
              <a:t>	</a:t>
            </a:r>
            <a:endParaRPr b="0" lang="fr-CH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r>
              <a:rPr b="0" lang="fr-CH" sz="1200" spc="-1" strike="noStrike">
                <a:solidFill>
                  <a:srgbClr val="000000"/>
                </a:solidFill>
                <a:latin typeface="Calibri"/>
                <a:ea typeface="Calibri"/>
              </a:rPr>
              <a:t>Es ist vorgesehen, dass bis Mitte 2014 der investitionsentscheid gefällt werden kann. Bedingung ist, dass sich Projektpartner/Mitinvestoren aus der Holz- und Bauwirtschaft finden lassen.</a:t>
            </a:r>
            <a:endParaRPr b="0" lang="fr-CH" sz="1200" spc="-1" strike="noStrike">
              <a:latin typeface="Arial"/>
            </a:endParaRPr>
          </a:p>
        </p:txBody>
      </p:sp>
      <p:sp>
        <p:nvSpPr>
          <p:cNvPr id="284" name="TextShape 3"/>
          <p:cNvSpPr txBox="1"/>
          <p:nvPr/>
        </p:nvSpPr>
        <p:spPr>
          <a:xfrm>
            <a:off x="3850560" y="9430200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9E164757-3465-43D0-B73F-74F7AD1DB698}" type="slidenum">
              <a:rPr b="0" lang="fr-CH" sz="1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1</a:t>
            </a:fld>
            <a:endParaRPr b="0" lang="fr-CH" sz="1200" spc="-1" strike="noStrike"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62240" cy="3722400"/>
          </a:xfrm>
          <a:prstGeom prst="rect">
            <a:avLst/>
          </a:prstGeom>
        </p:spPr>
      </p:sp>
      <p:sp>
        <p:nvSpPr>
          <p:cNvPr id="259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7800" cy="4467240"/>
          </a:xfrm>
          <a:prstGeom prst="rect">
            <a:avLst/>
          </a:prstGeom>
        </p:spPr>
        <p:txBody>
          <a:bodyPr/>
          <a:p>
            <a:pPr>
              <a:lnSpc>
                <a:spcPct val="80000"/>
              </a:lnSpc>
            </a:pPr>
            <a:r>
              <a:rPr b="0" lang="fr-CH" sz="1200" spc="-1" strike="noStrike">
                <a:solidFill>
                  <a:srgbClr val="000000"/>
                </a:solidFill>
                <a:latin typeface="Calibri"/>
                <a:ea typeface="Calibri"/>
              </a:rPr>
              <a:t>Bereits erreicht bis heute</a:t>
            </a:r>
            <a:endParaRPr b="0" lang="fr-CH" sz="1200" spc="-1" strike="noStrike">
              <a:latin typeface="Arial"/>
            </a:endParaRPr>
          </a:p>
          <a:p>
            <a:pPr marL="330840" indent="-33048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b="0" lang="fr-CH" sz="1200" spc="-1" strike="noStrike">
                <a:solidFill>
                  <a:srgbClr val="000000"/>
                </a:solidFill>
                <a:latin typeface="Calibri"/>
                <a:ea typeface="Calibri"/>
              </a:rPr>
              <a:t>Produkteentwicklung und Marktanalyse</a:t>
            </a:r>
            <a:endParaRPr b="0" lang="fr-CH" sz="1200" spc="-1" strike="noStrike">
              <a:latin typeface="Arial"/>
            </a:endParaRPr>
          </a:p>
          <a:p>
            <a:pPr marL="330840" indent="-33048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b="0" lang="fr-CH" sz="1200" spc="-1" strike="noStrike">
                <a:solidFill>
                  <a:srgbClr val="000000"/>
                </a:solidFill>
                <a:latin typeface="Calibri"/>
                <a:ea typeface="Calibri"/>
              </a:rPr>
              <a:t>Technische Machbarkeit / Entwicklung Anlagetechnik</a:t>
            </a:r>
            <a:endParaRPr b="0" lang="fr-CH" sz="1200" spc="-1" strike="noStrike">
              <a:latin typeface="Arial"/>
            </a:endParaRPr>
          </a:p>
          <a:p>
            <a:pPr marL="330840" indent="-33048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b="0" lang="fr-CH" sz="1200" spc="-1" strike="noStrike">
                <a:solidFill>
                  <a:srgbClr val="000000"/>
                </a:solidFill>
                <a:latin typeface="Calibri"/>
                <a:ea typeface="Calibri"/>
              </a:rPr>
              <a:t>Wirtschaftliche Machbarkeit / Planrechnungen</a:t>
            </a:r>
            <a:endParaRPr b="0" lang="fr-CH" sz="1200" spc="-1" strike="noStrike">
              <a:latin typeface="Arial"/>
            </a:endParaRPr>
          </a:p>
          <a:p>
            <a:pPr marL="330840" indent="-33048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b="0" lang="fr-CH" sz="1200" spc="-1" strike="noStrike">
                <a:solidFill>
                  <a:srgbClr val="000000"/>
                </a:solidFill>
                <a:latin typeface="Calibri"/>
                <a:ea typeface="Calibri"/>
              </a:rPr>
              <a:t>Businessplan erstellen</a:t>
            </a:r>
            <a:endParaRPr b="0" lang="fr-CH" sz="1200" spc="-1" strike="noStrike">
              <a:latin typeface="Arial"/>
            </a:endParaRPr>
          </a:p>
          <a:p>
            <a:pPr>
              <a:lnSpc>
                <a:spcPct val="80000"/>
              </a:lnSpc>
            </a:pPr>
            <a:endParaRPr b="0" lang="fr-CH" sz="1200" spc="-1" strike="noStrike">
              <a:latin typeface="Arial"/>
            </a:endParaRPr>
          </a:p>
          <a:p>
            <a:pPr>
              <a:lnSpc>
                <a:spcPct val="80000"/>
              </a:lnSpc>
            </a:pPr>
            <a:r>
              <a:rPr b="0" lang="fr-CH" sz="1200" spc="-1" strike="noStrike">
                <a:solidFill>
                  <a:srgbClr val="000000"/>
                </a:solidFill>
                <a:latin typeface="Calibri"/>
                <a:ea typeface="Calibri"/>
              </a:rPr>
              <a:t>Ziele bis Ende 2015</a:t>
            </a:r>
            <a:endParaRPr b="0" lang="fr-CH" sz="1200" spc="-1" strike="noStrike">
              <a:latin typeface="Arial"/>
            </a:endParaRPr>
          </a:p>
          <a:p>
            <a:pPr marL="330840" indent="-33048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b="0" lang="fr-CH" sz="1200" spc="-1" strike="noStrike">
                <a:solidFill>
                  <a:srgbClr val="000000"/>
                </a:solidFill>
                <a:latin typeface="Calibri"/>
                <a:ea typeface="Calibri"/>
              </a:rPr>
              <a:t>Kapitalbeschaffung (AK, FK, Fördergelder)</a:t>
            </a:r>
            <a:endParaRPr b="0" lang="fr-CH" sz="1200" spc="-1" strike="noStrike">
              <a:latin typeface="Arial"/>
            </a:endParaRPr>
          </a:p>
          <a:p>
            <a:pPr marL="330840" indent="-33048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b="0" lang="fr-CH" sz="1200" spc="-1" strike="noStrike">
                <a:solidFill>
                  <a:srgbClr val="000000"/>
                </a:solidFill>
                <a:latin typeface="Calibri"/>
                <a:ea typeface="Calibri"/>
              </a:rPr>
              <a:t>Realisierungsentscheid</a:t>
            </a:r>
            <a:endParaRPr b="0" lang="fr-CH" sz="1200" spc="-1" strike="noStrike">
              <a:latin typeface="Arial"/>
            </a:endParaRPr>
          </a:p>
          <a:p>
            <a:pPr marL="330840" indent="-33048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b="0" lang="fr-CH" sz="1200" spc="-1" strike="noStrike">
                <a:solidFill>
                  <a:srgbClr val="000000"/>
                </a:solidFill>
                <a:latin typeface="Calibri"/>
                <a:ea typeface="Calibri"/>
              </a:rPr>
              <a:t>Marktbearbeitung, realisieren von Leuchtturmprojekten</a:t>
            </a:r>
            <a:endParaRPr b="0" lang="fr-CH" sz="1200" spc="-1" strike="noStrike">
              <a:latin typeface="Arial"/>
            </a:endParaRPr>
          </a:p>
          <a:p>
            <a:pPr>
              <a:lnSpc>
                <a:spcPct val="80000"/>
              </a:lnSpc>
            </a:pPr>
            <a:endParaRPr b="0" lang="fr-CH" sz="1200" spc="-1" strike="noStrike">
              <a:latin typeface="Arial"/>
            </a:endParaRPr>
          </a:p>
          <a:p>
            <a:pPr>
              <a:lnSpc>
                <a:spcPct val="80000"/>
              </a:lnSpc>
            </a:pPr>
            <a:r>
              <a:rPr b="0" lang="fr-CH" sz="1200" spc="-1" strike="noStrike">
                <a:solidFill>
                  <a:srgbClr val="000000"/>
                </a:solidFill>
                <a:latin typeface="Calibri"/>
                <a:ea typeface="Calibri"/>
              </a:rPr>
              <a:t>Endziel</a:t>
            </a:r>
            <a:endParaRPr b="0" lang="fr-CH" sz="1200" spc="-1" strike="noStrike">
              <a:latin typeface="Arial"/>
            </a:endParaRPr>
          </a:p>
          <a:p>
            <a:pPr marL="330840" indent="-33048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b="0" lang="fr-CH" sz="1200" spc="-1" strike="noStrike">
                <a:solidFill>
                  <a:srgbClr val="000000"/>
                </a:solidFill>
                <a:latin typeface="Calibri"/>
                <a:ea typeface="Calibri"/>
              </a:rPr>
              <a:t>Modernes Produktionswerk für Buche-Leimholz-Produkte </a:t>
            </a:r>
            <a:br/>
            <a:r>
              <a:rPr b="0" lang="fr-CH" sz="1200" spc="-1" strike="noStrike">
                <a:solidFill>
                  <a:srgbClr val="000000"/>
                </a:solidFill>
                <a:latin typeface="Calibri"/>
                <a:ea typeface="Calibri"/>
              </a:rPr>
              <a:t>in der Schweiz mit ca. 22‘000 m3  Ausstoss</a:t>
            </a:r>
            <a:endParaRPr b="0" lang="fr-CH" sz="1200" spc="-1" strike="noStrike">
              <a:latin typeface="Arial"/>
            </a:endParaRPr>
          </a:p>
        </p:txBody>
      </p:sp>
      <p:sp>
        <p:nvSpPr>
          <p:cNvPr id="260" name="TextShape 3"/>
          <p:cNvSpPr txBox="1"/>
          <p:nvPr/>
        </p:nvSpPr>
        <p:spPr>
          <a:xfrm>
            <a:off x="3850560" y="9430200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AB10D766-2889-4368-BD8D-BE410688B322}" type="slidenum">
              <a:rPr b="0" lang="fr-CH" sz="1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1</a:t>
            </a:fld>
            <a:endParaRPr b="0" lang="fr-CH" sz="1200" spc="-1" strike="noStrike">
              <a:latin typeface="Times New Roman"/>
            </a:endParaRPr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62240" cy="3722400"/>
          </a:xfrm>
          <a:prstGeom prst="rect">
            <a:avLst/>
          </a:prstGeom>
        </p:spPr>
      </p:sp>
      <p:sp>
        <p:nvSpPr>
          <p:cNvPr id="286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7800" cy="44672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0" lang="fr-CH" sz="1200" spc="-1" strike="noStrike">
                <a:solidFill>
                  <a:srgbClr val="000000"/>
                </a:solidFill>
                <a:latin typeface="Calibri"/>
                <a:ea typeface="Calibri"/>
              </a:rPr>
              <a:t>«Die bisherigen Arbeiten im Rahmen des Vorprojektes wurden unterstützt durch das Bundesamts für Umwelt (BAFU) im Rahmen des Aktionsplans Holz“.</a:t>
            </a:r>
            <a:r>
              <a:rPr b="0" lang="fr-CH" sz="1200" spc="-1" strike="noStrike">
                <a:solidFill>
                  <a:srgbClr val="000000"/>
                </a:solidFill>
                <a:latin typeface="Calibri"/>
                <a:ea typeface="Calibri"/>
              </a:rPr>
              <a:t>	</a:t>
            </a:r>
            <a:endParaRPr b="0" lang="fr-CH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r>
              <a:rPr b="0" lang="fr-CH" sz="1200" spc="-1" strike="noStrike">
                <a:solidFill>
                  <a:srgbClr val="000000"/>
                </a:solidFill>
                <a:latin typeface="Calibri"/>
                <a:ea typeface="Calibri"/>
              </a:rPr>
              <a:t>Es ist vorgesehen, dass bis Mitte 2014 der investitionsentscheid gefällt werden kann. Bedingung ist, dass sich Projektpartner/Mitinvestoren aus der Holz- und Bauwirtschaft finden lassen.</a:t>
            </a:r>
            <a:endParaRPr b="0" lang="fr-CH" sz="1200" spc="-1" strike="noStrike">
              <a:latin typeface="Arial"/>
            </a:endParaRPr>
          </a:p>
        </p:txBody>
      </p:sp>
      <p:sp>
        <p:nvSpPr>
          <p:cNvPr id="287" name="TextShape 3"/>
          <p:cNvSpPr txBox="1"/>
          <p:nvPr/>
        </p:nvSpPr>
        <p:spPr>
          <a:xfrm>
            <a:off x="3850560" y="9430200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3C47A9B8-5A06-414E-810B-DAB2665DEE44}" type="slidenum">
              <a:rPr b="0" lang="fr-CH" sz="1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&lt;numéro&gt;</a:t>
            </a:fld>
            <a:endParaRPr b="0" lang="fr-CH" sz="1200" spc="-1" strike="noStrike">
              <a:latin typeface="Times New Roman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62240" cy="3722400"/>
          </a:xfrm>
          <a:prstGeom prst="rect">
            <a:avLst/>
          </a:prstGeom>
        </p:spPr>
      </p:sp>
      <p:sp>
        <p:nvSpPr>
          <p:cNvPr id="289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7800" cy="4467240"/>
          </a:xfrm>
          <a:prstGeom prst="rect">
            <a:avLst/>
          </a:prstGeom>
        </p:spPr>
        <p:txBody>
          <a:bodyPr/>
          <a:p>
            <a:endParaRPr b="0" lang="fr-CH" sz="2000" spc="-1" strike="noStrike">
              <a:latin typeface="Arial"/>
            </a:endParaRPr>
          </a:p>
        </p:txBody>
      </p:sp>
      <p:sp>
        <p:nvSpPr>
          <p:cNvPr id="290" name="TextShape 3"/>
          <p:cNvSpPr txBox="1"/>
          <p:nvPr/>
        </p:nvSpPr>
        <p:spPr>
          <a:xfrm>
            <a:off x="3850560" y="9430200"/>
            <a:ext cx="294552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180F8F56-259A-46CA-998F-25E6EF8D1B66}" type="slidenum">
              <a:rPr b="0" lang="fr-CH" sz="1400" spc="-1" strike="noStrike">
                <a:latin typeface="Times New Roman"/>
              </a:rPr>
              <a:t>&lt;numéro&gt;</a:t>
            </a:fld>
            <a:endParaRPr b="0" lang="fr-CH" sz="1400" spc="-1" strike="noStrike"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62240" cy="3722400"/>
          </a:xfrm>
          <a:prstGeom prst="rect">
            <a:avLst/>
          </a:prstGeom>
        </p:spPr>
      </p:sp>
      <p:sp>
        <p:nvSpPr>
          <p:cNvPr id="262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7800" cy="4467240"/>
          </a:xfrm>
          <a:prstGeom prst="rect">
            <a:avLst/>
          </a:prstGeom>
        </p:spPr>
        <p:txBody>
          <a:bodyPr/>
          <a:p>
            <a:pPr>
              <a:lnSpc>
                <a:spcPct val="80000"/>
              </a:lnSpc>
            </a:pPr>
            <a:r>
              <a:rPr b="0" lang="fr-CH" sz="1200" spc="-1" strike="noStrike">
                <a:solidFill>
                  <a:srgbClr val="000000"/>
                </a:solidFill>
                <a:latin typeface="Calibri"/>
                <a:ea typeface="Calibri"/>
              </a:rPr>
              <a:t>Bereits erreicht bis heute</a:t>
            </a:r>
            <a:endParaRPr b="0" lang="fr-CH" sz="1200" spc="-1" strike="noStrike">
              <a:latin typeface="Arial"/>
            </a:endParaRPr>
          </a:p>
          <a:p>
            <a:pPr marL="330840" indent="-33048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b="0" lang="fr-CH" sz="1200" spc="-1" strike="noStrike">
                <a:solidFill>
                  <a:srgbClr val="000000"/>
                </a:solidFill>
                <a:latin typeface="Calibri"/>
                <a:ea typeface="Calibri"/>
              </a:rPr>
              <a:t>Produkteentwicklung und Marktanalyse</a:t>
            </a:r>
            <a:endParaRPr b="0" lang="fr-CH" sz="1200" spc="-1" strike="noStrike">
              <a:latin typeface="Arial"/>
            </a:endParaRPr>
          </a:p>
          <a:p>
            <a:pPr marL="330840" indent="-33048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b="0" lang="fr-CH" sz="1200" spc="-1" strike="noStrike">
                <a:solidFill>
                  <a:srgbClr val="000000"/>
                </a:solidFill>
                <a:latin typeface="Calibri"/>
                <a:ea typeface="Calibri"/>
              </a:rPr>
              <a:t>Technische Machbarkeit / Entwicklung Anlagetechnik</a:t>
            </a:r>
            <a:endParaRPr b="0" lang="fr-CH" sz="1200" spc="-1" strike="noStrike">
              <a:latin typeface="Arial"/>
            </a:endParaRPr>
          </a:p>
          <a:p>
            <a:pPr marL="330840" indent="-33048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b="0" lang="fr-CH" sz="1200" spc="-1" strike="noStrike">
                <a:solidFill>
                  <a:srgbClr val="000000"/>
                </a:solidFill>
                <a:latin typeface="Calibri"/>
                <a:ea typeface="Calibri"/>
              </a:rPr>
              <a:t>Wirtschaftliche Machbarkeit / Planrechnungen</a:t>
            </a:r>
            <a:endParaRPr b="0" lang="fr-CH" sz="1200" spc="-1" strike="noStrike">
              <a:latin typeface="Arial"/>
            </a:endParaRPr>
          </a:p>
          <a:p>
            <a:pPr marL="330840" indent="-33048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b="0" lang="fr-CH" sz="1200" spc="-1" strike="noStrike">
                <a:solidFill>
                  <a:srgbClr val="000000"/>
                </a:solidFill>
                <a:latin typeface="Calibri"/>
                <a:ea typeface="Calibri"/>
              </a:rPr>
              <a:t>Businessplan erstellen</a:t>
            </a:r>
            <a:endParaRPr b="0" lang="fr-CH" sz="1200" spc="-1" strike="noStrike">
              <a:latin typeface="Arial"/>
            </a:endParaRPr>
          </a:p>
          <a:p>
            <a:pPr>
              <a:lnSpc>
                <a:spcPct val="80000"/>
              </a:lnSpc>
            </a:pPr>
            <a:endParaRPr b="0" lang="fr-CH" sz="1200" spc="-1" strike="noStrike">
              <a:latin typeface="Arial"/>
            </a:endParaRPr>
          </a:p>
          <a:p>
            <a:pPr>
              <a:lnSpc>
                <a:spcPct val="80000"/>
              </a:lnSpc>
            </a:pPr>
            <a:r>
              <a:rPr b="0" lang="fr-CH" sz="1200" spc="-1" strike="noStrike">
                <a:solidFill>
                  <a:srgbClr val="000000"/>
                </a:solidFill>
                <a:latin typeface="Calibri"/>
                <a:ea typeface="Calibri"/>
              </a:rPr>
              <a:t>Ziele bis Ende 2015</a:t>
            </a:r>
            <a:endParaRPr b="0" lang="fr-CH" sz="1200" spc="-1" strike="noStrike">
              <a:latin typeface="Arial"/>
            </a:endParaRPr>
          </a:p>
          <a:p>
            <a:pPr marL="330840" indent="-33048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b="0" lang="fr-CH" sz="1200" spc="-1" strike="noStrike">
                <a:solidFill>
                  <a:srgbClr val="000000"/>
                </a:solidFill>
                <a:latin typeface="Calibri"/>
                <a:ea typeface="Calibri"/>
              </a:rPr>
              <a:t>Kapitalbeschaffung (AK, FK, Fördergelder)</a:t>
            </a:r>
            <a:endParaRPr b="0" lang="fr-CH" sz="1200" spc="-1" strike="noStrike">
              <a:latin typeface="Arial"/>
            </a:endParaRPr>
          </a:p>
          <a:p>
            <a:pPr marL="330840" indent="-33048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b="0" lang="fr-CH" sz="1200" spc="-1" strike="noStrike">
                <a:solidFill>
                  <a:srgbClr val="000000"/>
                </a:solidFill>
                <a:latin typeface="Calibri"/>
                <a:ea typeface="Calibri"/>
              </a:rPr>
              <a:t>Realisierungsentscheid</a:t>
            </a:r>
            <a:endParaRPr b="0" lang="fr-CH" sz="1200" spc="-1" strike="noStrike">
              <a:latin typeface="Arial"/>
            </a:endParaRPr>
          </a:p>
          <a:p>
            <a:pPr marL="330840" indent="-33048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b="0" lang="fr-CH" sz="1200" spc="-1" strike="noStrike">
                <a:solidFill>
                  <a:srgbClr val="000000"/>
                </a:solidFill>
                <a:latin typeface="Calibri"/>
                <a:ea typeface="Calibri"/>
              </a:rPr>
              <a:t>Marktbearbeitung, realisieren von Leuchtturmprojekten</a:t>
            </a:r>
            <a:endParaRPr b="0" lang="fr-CH" sz="1200" spc="-1" strike="noStrike">
              <a:latin typeface="Arial"/>
            </a:endParaRPr>
          </a:p>
          <a:p>
            <a:pPr>
              <a:lnSpc>
                <a:spcPct val="80000"/>
              </a:lnSpc>
            </a:pPr>
            <a:endParaRPr b="0" lang="fr-CH" sz="1200" spc="-1" strike="noStrike">
              <a:latin typeface="Arial"/>
            </a:endParaRPr>
          </a:p>
          <a:p>
            <a:pPr>
              <a:lnSpc>
                <a:spcPct val="80000"/>
              </a:lnSpc>
            </a:pPr>
            <a:r>
              <a:rPr b="0" lang="fr-CH" sz="1200" spc="-1" strike="noStrike">
                <a:solidFill>
                  <a:srgbClr val="000000"/>
                </a:solidFill>
                <a:latin typeface="Calibri"/>
                <a:ea typeface="Calibri"/>
              </a:rPr>
              <a:t>Endziel</a:t>
            </a:r>
            <a:endParaRPr b="0" lang="fr-CH" sz="1200" spc="-1" strike="noStrike">
              <a:latin typeface="Arial"/>
            </a:endParaRPr>
          </a:p>
          <a:p>
            <a:pPr marL="330840" indent="-33048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b="0" lang="fr-CH" sz="1200" spc="-1" strike="noStrike">
                <a:solidFill>
                  <a:srgbClr val="000000"/>
                </a:solidFill>
                <a:latin typeface="Calibri"/>
                <a:ea typeface="Calibri"/>
              </a:rPr>
              <a:t>Modernes Produktionswerk für Buche-Leimholz-Produkte </a:t>
            </a:r>
            <a:br/>
            <a:r>
              <a:rPr b="0" lang="fr-CH" sz="1200" spc="-1" strike="noStrike">
                <a:solidFill>
                  <a:srgbClr val="000000"/>
                </a:solidFill>
                <a:latin typeface="Calibri"/>
                <a:ea typeface="Calibri"/>
              </a:rPr>
              <a:t>in der Schweiz mit ca. 22‘000 m3  Ausstoss</a:t>
            </a:r>
            <a:endParaRPr b="0" lang="fr-CH" sz="1200" spc="-1" strike="noStrike">
              <a:latin typeface="Arial"/>
            </a:endParaRPr>
          </a:p>
        </p:txBody>
      </p:sp>
      <p:sp>
        <p:nvSpPr>
          <p:cNvPr id="263" name="TextShape 3"/>
          <p:cNvSpPr txBox="1"/>
          <p:nvPr/>
        </p:nvSpPr>
        <p:spPr>
          <a:xfrm>
            <a:off x="3850560" y="9430200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90393F00-AA95-4262-9272-B724DBF71331}" type="slidenum">
              <a:rPr b="0" lang="fr-CH" sz="1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1</a:t>
            </a:fld>
            <a:endParaRPr b="0" lang="fr-CH" sz="1200" spc="-1" strike="noStrike"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62240" cy="3722400"/>
          </a:xfrm>
          <a:prstGeom prst="rect">
            <a:avLst/>
          </a:prstGeom>
        </p:spPr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7800" cy="4467240"/>
          </a:xfrm>
          <a:prstGeom prst="rect">
            <a:avLst/>
          </a:prstGeom>
        </p:spPr>
        <p:txBody>
          <a:bodyPr/>
          <a:p>
            <a:pPr>
              <a:lnSpc>
                <a:spcPct val="80000"/>
              </a:lnSpc>
            </a:pPr>
            <a:r>
              <a:rPr b="0" lang="fr-CH" sz="1200" spc="-1" strike="noStrike">
                <a:solidFill>
                  <a:srgbClr val="000000"/>
                </a:solidFill>
                <a:latin typeface="Calibri"/>
                <a:ea typeface="Calibri"/>
              </a:rPr>
              <a:t>Bereits erreicht bis heute</a:t>
            </a:r>
            <a:endParaRPr b="0" lang="fr-CH" sz="1200" spc="-1" strike="noStrike">
              <a:latin typeface="Arial"/>
            </a:endParaRPr>
          </a:p>
          <a:p>
            <a:pPr marL="330840" indent="-33048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b="0" lang="fr-CH" sz="1200" spc="-1" strike="noStrike">
                <a:solidFill>
                  <a:srgbClr val="000000"/>
                </a:solidFill>
                <a:latin typeface="Calibri"/>
                <a:ea typeface="Calibri"/>
              </a:rPr>
              <a:t>Produkteentwicklung und Marktanalyse</a:t>
            </a:r>
            <a:endParaRPr b="0" lang="fr-CH" sz="1200" spc="-1" strike="noStrike">
              <a:latin typeface="Arial"/>
            </a:endParaRPr>
          </a:p>
          <a:p>
            <a:pPr marL="330840" indent="-33048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b="0" lang="fr-CH" sz="1200" spc="-1" strike="noStrike">
                <a:solidFill>
                  <a:srgbClr val="000000"/>
                </a:solidFill>
                <a:latin typeface="Calibri"/>
                <a:ea typeface="Calibri"/>
              </a:rPr>
              <a:t>Technische Machbarkeit / Entwicklung Anlagetechnik</a:t>
            </a:r>
            <a:endParaRPr b="0" lang="fr-CH" sz="1200" spc="-1" strike="noStrike">
              <a:latin typeface="Arial"/>
            </a:endParaRPr>
          </a:p>
          <a:p>
            <a:pPr marL="330840" indent="-33048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b="0" lang="fr-CH" sz="1200" spc="-1" strike="noStrike">
                <a:solidFill>
                  <a:srgbClr val="000000"/>
                </a:solidFill>
                <a:latin typeface="Calibri"/>
                <a:ea typeface="Calibri"/>
              </a:rPr>
              <a:t>Wirtschaftliche Machbarkeit / Planrechnungen</a:t>
            </a:r>
            <a:endParaRPr b="0" lang="fr-CH" sz="1200" spc="-1" strike="noStrike">
              <a:latin typeface="Arial"/>
            </a:endParaRPr>
          </a:p>
          <a:p>
            <a:pPr marL="330840" indent="-33048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b="0" lang="fr-CH" sz="1200" spc="-1" strike="noStrike">
                <a:solidFill>
                  <a:srgbClr val="000000"/>
                </a:solidFill>
                <a:latin typeface="Calibri"/>
                <a:ea typeface="Calibri"/>
              </a:rPr>
              <a:t>Businessplan erstellen</a:t>
            </a:r>
            <a:endParaRPr b="0" lang="fr-CH" sz="1200" spc="-1" strike="noStrike">
              <a:latin typeface="Arial"/>
            </a:endParaRPr>
          </a:p>
          <a:p>
            <a:pPr>
              <a:lnSpc>
                <a:spcPct val="80000"/>
              </a:lnSpc>
            </a:pPr>
            <a:endParaRPr b="0" lang="fr-CH" sz="1200" spc="-1" strike="noStrike">
              <a:latin typeface="Arial"/>
            </a:endParaRPr>
          </a:p>
          <a:p>
            <a:pPr>
              <a:lnSpc>
                <a:spcPct val="80000"/>
              </a:lnSpc>
            </a:pPr>
            <a:r>
              <a:rPr b="0" lang="fr-CH" sz="1200" spc="-1" strike="noStrike">
                <a:solidFill>
                  <a:srgbClr val="000000"/>
                </a:solidFill>
                <a:latin typeface="Calibri"/>
                <a:ea typeface="Calibri"/>
              </a:rPr>
              <a:t>Ziele bis Ende 2015</a:t>
            </a:r>
            <a:endParaRPr b="0" lang="fr-CH" sz="1200" spc="-1" strike="noStrike">
              <a:latin typeface="Arial"/>
            </a:endParaRPr>
          </a:p>
          <a:p>
            <a:pPr marL="330840" indent="-33048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b="0" lang="fr-CH" sz="1200" spc="-1" strike="noStrike">
                <a:solidFill>
                  <a:srgbClr val="000000"/>
                </a:solidFill>
                <a:latin typeface="Calibri"/>
                <a:ea typeface="Calibri"/>
              </a:rPr>
              <a:t>Kapitalbeschaffung (AK, FK, Fördergelder)</a:t>
            </a:r>
            <a:endParaRPr b="0" lang="fr-CH" sz="1200" spc="-1" strike="noStrike">
              <a:latin typeface="Arial"/>
            </a:endParaRPr>
          </a:p>
          <a:p>
            <a:pPr marL="330840" indent="-33048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b="0" lang="fr-CH" sz="1200" spc="-1" strike="noStrike">
                <a:solidFill>
                  <a:srgbClr val="000000"/>
                </a:solidFill>
                <a:latin typeface="Calibri"/>
                <a:ea typeface="Calibri"/>
              </a:rPr>
              <a:t>Realisierungsentscheid</a:t>
            </a:r>
            <a:endParaRPr b="0" lang="fr-CH" sz="1200" spc="-1" strike="noStrike">
              <a:latin typeface="Arial"/>
            </a:endParaRPr>
          </a:p>
          <a:p>
            <a:pPr marL="330840" indent="-33048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b="0" lang="fr-CH" sz="1200" spc="-1" strike="noStrike">
                <a:solidFill>
                  <a:srgbClr val="000000"/>
                </a:solidFill>
                <a:latin typeface="Calibri"/>
                <a:ea typeface="Calibri"/>
              </a:rPr>
              <a:t>Marktbearbeitung, realisieren von Leuchtturmprojekten</a:t>
            </a:r>
            <a:endParaRPr b="0" lang="fr-CH" sz="1200" spc="-1" strike="noStrike">
              <a:latin typeface="Arial"/>
            </a:endParaRPr>
          </a:p>
          <a:p>
            <a:pPr>
              <a:lnSpc>
                <a:spcPct val="80000"/>
              </a:lnSpc>
            </a:pPr>
            <a:endParaRPr b="0" lang="fr-CH" sz="1200" spc="-1" strike="noStrike">
              <a:latin typeface="Arial"/>
            </a:endParaRPr>
          </a:p>
          <a:p>
            <a:pPr>
              <a:lnSpc>
                <a:spcPct val="80000"/>
              </a:lnSpc>
            </a:pPr>
            <a:r>
              <a:rPr b="0" lang="fr-CH" sz="1200" spc="-1" strike="noStrike">
                <a:solidFill>
                  <a:srgbClr val="000000"/>
                </a:solidFill>
                <a:latin typeface="Calibri"/>
                <a:ea typeface="Calibri"/>
              </a:rPr>
              <a:t>Endziel</a:t>
            </a:r>
            <a:endParaRPr b="0" lang="fr-CH" sz="1200" spc="-1" strike="noStrike">
              <a:latin typeface="Arial"/>
            </a:endParaRPr>
          </a:p>
          <a:p>
            <a:pPr marL="330840" indent="-33048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b="0" lang="fr-CH" sz="1200" spc="-1" strike="noStrike">
                <a:solidFill>
                  <a:srgbClr val="000000"/>
                </a:solidFill>
                <a:latin typeface="Calibri"/>
                <a:ea typeface="Calibri"/>
              </a:rPr>
              <a:t>Modernes Produktionswerk für Buche-Leimholz-Produkte </a:t>
            </a:r>
            <a:br/>
            <a:r>
              <a:rPr b="0" lang="fr-CH" sz="1200" spc="-1" strike="noStrike">
                <a:solidFill>
                  <a:srgbClr val="000000"/>
                </a:solidFill>
                <a:latin typeface="Calibri"/>
                <a:ea typeface="Calibri"/>
              </a:rPr>
              <a:t>in der Schweiz mit ca. 22‘000 m3  Ausstoss</a:t>
            </a:r>
            <a:endParaRPr b="0" lang="fr-CH" sz="1200" spc="-1" strike="noStrike">
              <a:latin typeface="Arial"/>
            </a:endParaRPr>
          </a:p>
        </p:txBody>
      </p:sp>
      <p:sp>
        <p:nvSpPr>
          <p:cNvPr id="266" name="TextShape 3"/>
          <p:cNvSpPr txBox="1"/>
          <p:nvPr/>
        </p:nvSpPr>
        <p:spPr>
          <a:xfrm>
            <a:off x="3850560" y="9430200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59CA45E5-9084-4A58-A978-A282AFCCEB7F}" type="slidenum">
              <a:rPr b="0" lang="fr-CH" sz="1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1</a:t>
            </a:fld>
            <a:endParaRPr b="0" lang="fr-CH" sz="1200" spc="-1" strike="noStrike"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62240" cy="3722400"/>
          </a:xfrm>
          <a:prstGeom prst="rect">
            <a:avLst/>
          </a:prstGeom>
        </p:spPr>
      </p:sp>
      <p:sp>
        <p:nvSpPr>
          <p:cNvPr id="268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7800" cy="4467240"/>
          </a:xfrm>
          <a:prstGeom prst="rect">
            <a:avLst/>
          </a:prstGeom>
        </p:spPr>
        <p:txBody>
          <a:bodyPr/>
          <a:p>
            <a:endParaRPr b="0" lang="fr-CH" sz="2000" spc="-1" strike="noStrike">
              <a:latin typeface="Arial"/>
            </a:endParaRPr>
          </a:p>
        </p:txBody>
      </p:sp>
      <p:sp>
        <p:nvSpPr>
          <p:cNvPr id="269" name="TextShape 3"/>
          <p:cNvSpPr txBox="1"/>
          <p:nvPr/>
        </p:nvSpPr>
        <p:spPr>
          <a:xfrm>
            <a:off x="3850560" y="9430200"/>
            <a:ext cx="294552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5F09B238-2EAB-4775-BB1F-64AD823A91CB}" type="slidenum">
              <a:rPr b="0" lang="fr-CH" sz="1400" spc="-1" strike="noStrike">
                <a:latin typeface="Times New Roman"/>
              </a:rPr>
              <a:t>1</a:t>
            </a:fld>
            <a:endParaRPr b="0" lang="fr-CH" sz="14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11200" y="136440"/>
            <a:ext cx="7257960" cy="66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11200" y="978840"/>
            <a:ext cx="7722000" cy="2369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11200" y="3574080"/>
            <a:ext cx="7722000" cy="2369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511200" y="136440"/>
            <a:ext cx="7257960" cy="66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511200" y="978840"/>
            <a:ext cx="3768120" cy="2369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467960" y="978840"/>
            <a:ext cx="3768120" cy="2369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511200" y="3574080"/>
            <a:ext cx="3768120" cy="2369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467960" y="3574080"/>
            <a:ext cx="3768120" cy="2369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511200" y="136440"/>
            <a:ext cx="7257960" cy="66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511200" y="978840"/>
            <a:ext cx="2486160" cy="2369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121920" y="978840"/>
            <a:ext cx="2486160" cy="2369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5733000" y="978840"/>
            <a:ext cx="2486160" cy="2369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511200" y="3574080"/>
            <a:ext cx="2486160" cy="2369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121920" y="3574080"/>
            <a:ext cx="2486160" cy="2369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5733000" y="3574080"/>
            <a:ext cx="2486160" cy="2369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11200" y="136440"/>
            <a:ext cx="7257960" cy="66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511200" y="978840"/>
            <a:ext cx="7722000" cy="4968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C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11200" y="136440"/>
            <a:ext cx="7257960" cy="66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11200" y="978840"/>
            <a:ext cx="7722000" cy="4968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11200" y="136440"/>
            <a:ext cx="7257960" cy="66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11200" y="978840"/>
            <a:ext cx="3768120" cy="4968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467960" y="978840"/>
            <a:ext cx="3768120" cy="4968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511200" y="136440"/>
            <a:ext cx="7257960" cy="66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ubTitle"/>
          </p:nvPr>
        </p:nvSpPr>
        <p:spPr>
          <a:xfrm>
            <a:off x="511200" y="136440"/>
            <a:ext cx="7257960" cy="3071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C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11200" y="136440"/>
            <a:ext cx="7257960" cy="66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511200" y="978840"/>
            <a:ext cx="3768120" cy="2369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467960" y="978840"/>
            <a:ext cx="3768120" cy="4968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511200" y="3574080"/>
            <a:ext cx="3768120" cy="2369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11200" y="136440"/>
            <a:ext cx="7257960" cy="66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511200" y="978840"/>
            <a:ext cx="7722000" cy="4968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C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11200" y="136440"/>
            <a:ext cx="7257960" cy="66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11200" y="978840"/>
            <a:ext cx="3768120" cy="4968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467960" y="978840"/>
            <a:ext cx="3768120" cy="2369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467960" y="3574080"/>
            <a:ext cx="3768120" cy="2369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511200" y="136440"/>
            <a:ext cx="7257960" cy="66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511200" y="978840"/>
            <a:ext cx="3768120" cy="2369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467960" y="978840"/>
            <a:ext cx="3768120" cy="2369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511200" y="3574080"/>
            <a:ext cx="7722000" cy="2369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11200" y="136440"/>
            <a:ext cx="7257960" cy="66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511200" y="978840"/>
            <a:ext cx="7722000" cy="2369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511200" y="3574080"/>
            <a:ext cx="7722000" cy="2369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511200" y="136440"/>
            <a:ext cx="7257960" cy="66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511200" y="978840"/>
            <a:ext cx="3768120" cy="2369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467960" y="978840"/>
            <a:ext cx="3768120" cy="2369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511200" y="3574080"/>
            <a:ext cx="3768120" cy="2369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467960" y="3574080"/>
            <a:ext cx="3768120" cy="2369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511200" y="136440"/>
            <a:ext cx="7257960" cy="66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511200" y="978840"/>
            <a:ext cx="2486160" cy="2369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3121920" y="978840"/>
            <a:ext cx="2486160" cy="2369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5733000" y="978840"/>
            <a:ext cx="2486160" cy="2369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body"/>
          </p:nvPr>
        </p:nvSpPr>
        <p:spPr>
          <a:xfrm>
            <a:off x="511200" y="3574080"/>
            <a:ext cx="2486160" cy="2369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6"/>
          <p:cNvSpPr>
            <a:spLocks noGrp="1"/>
          </p:cNvSpPr>
          <p:nvPr>
            <p:ph type="body"/>
          </p:nvPr>
        </p:nvSpPr>
        <p:spPr>
          <a:xfrm>
            <a:off x="3121920" y="3574080"/>
            <a:ext cx="2486160" cy="2369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7"/>
          <p:cNvSpPr>
            <a:spLocks noGrp="1"/>
          </p:cNvSpPr>
          <p:nvPr>
            <p:ph type="body"/>
          </p:nvPr>
        </p:nvSpPr>
        <p:spPr>
          <a:xfrm>
            <a:off x="5733000" y="3574080"/>
            <a:ext cx="2486160" cy="2369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511200" y="136440"/>
            <a:ext cx="7257960" cy="66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511200" y="978840"/>
            <a:ext cx="7722000" cy="4968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11200" y="136440"/>
            <a:ext cx="7257960" cy="66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511200" y="978840"/>
            <a:ext cx="3768120" cy="4968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467960" y="978840"/>
            <a:ext cx="3768120" cy="4968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11200" y="136440"/>
            <a:ext cx="7257960" cy="66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511200" y="136440"/>
            <a:ext cx="7257960" cy="3071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C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11200" y="136440"/>
            <a:ext cx="7257960" cy="66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11200" y="978840"/>
            <a:ext cx="3768120" cy="2369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467960" y="978840"/>
            <a:ext cx="3768120" cy="4968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1200" y="3574080"/>
            <a:ext cx="3768120" cy="2369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11200" y="136440"/>
            <a:ext cx="7257960" cy="66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11200" y="978840"/>
            <a:ext cx="3768120" cy="4968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467960" y="978840"/>
            <a:ext cx="3768120" cy="2369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467960" y="3574080"/>
            <a:ext cx="3768120" cy="2369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11200" y="136440"/>
            <a:ext cx="7257960" cy="66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11200" y="978840"/>
            <a:ext cx="3768120" cy="2369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467960" y="978840"/>
            <a:ext cx="3768120" cy="2369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511200" y="3574080"/>
            <a:ext cx="7722000" cy="2369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Relationship Id="rId9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Google Shape;92;p13" descr=""/>
          <p:cNvPicPr/>
          <p:nvPr/>
        </p:nvPicPr>
        <p:blipFill>
          <a:blip r:embed="rId2"/>
          <a:stretch/>
        </p:blipFill>
        <p:spPr>
          <a:xfrm>
            <a:off x="323640" y="5461200"/>
            <a:ext cx="693360" cy="967680"/>
          </a:xfrm>
          <a:prstGeom prst="rect">
            <a:avLst/>
          </a:prstGeom>
          <a:ln>
            <a:noFill/>
          </a:ln>
        </p:spPr>
      </p:pic>
      <p:pic>
        <p:nvPicPr>
          <p:cNvPr id="1" name="Google Shape;93;p13" descr=""/>
          <p:cNvPicPr/>
          <p:nvPr/>
        </p:nvPicPr>
        <p:blipFill>
          <a:blip r:embed="rId3"/>
          <a:stretch/>
        </p:blipFill>
        <p:spPr>
          <a:xfrm>
            <a:off x="2785320" y="947160"/>
            <a:ext cx="3573360" cy="1567080"/>
          </a:xfrm>
          <a:prstGeom prst="rect">
            <a:avLst/>
          </a:prstGeom>
          <a:ln>
            <a:noFill/>
          </a:ln>
        </p:spPr>
      </p:pic>
      <p:pic>
        <p:nvPicPr>
          <p:cNvPr id="2" name="Google Shape;94;p13" descr=""/>
          <p:cNvPicPr/>
          <p:nvPr/>
        </p:nvPicPr>
        <p:blipFill>
          <a:blip r:embed="rId4"/>
          <a:stretch/>
        </p:blipFill>
        <p:spPr>
          <a:xfrm>
            <a:off x="311400" y="4317480"/>
            <a:ext cx="717480" cy="1007640"/>
          </a:xfrm>
          <a:prstGeom prst="rect">
            <a:avLst/>
          </a:prstGeom>
          <a:ln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2190600" y="2952720"/>
            <a:ext cx="5952960" cy="66672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fr-CH" sz="14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title"/>
          </p:nvPr>
        </p:nvSpPr>
        <p:spPr>
          <a:xfrm>
            <a:off x="2190600" y="4533840"/>
            <a:ext cx="5952960" cy="66672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fr-CH" sz="14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14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CH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CH" sz="14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CH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14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CH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CH" sz="14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CH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20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CH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20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CH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20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CH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11200" y="136440"/>
            <a:ext cx="7257960" cy="6624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fr-CH" sz="14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11200" y="978840"/>
            <a:ext cx="7722000" cy="4968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14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CH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CH" sz="14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CH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14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CH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CH" sz="14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CH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20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CH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20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CH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20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CH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</p:spPr>
        <p:txBody>
          <a:bodyPr anchor="ctr"/>
          <a:p>
            <a:endParaRPr b="0" lang="fr-CH" sz="2400" spc="-1" strike="noStrike">
              <a:latin typeface="Times New Roman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</p:spPr>
        <p:txBody>
          <a:bodyPr anchor="ctr"/>
          <a:p>
            <a:endParaRPr b="0" lang="fr-CH" sz="2400" spc="-1" strike="noStrike">
              <a:latin typeface="Times New Roman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155160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8E7327BF-7FF0-46BE-AAFD-7CD9C6D4E5DB}" type="slidenum">
              <a:rPr b="0" lang="fr-CH" sz="1200" spc="-1" strike="noStrike">
                <a:solidFill>
                  <a:srgbClr val="888888"/>
                </a:solidFill>
                <a:latin typeface="Source Sans Pro"/>
                <a:ea typeface="Source Sans Pro"/>
              </a:rPr>
              <a:t>&lt;numéro&gt;</a:t>
            </a:fld>
            <a:endParaRPr b="0" lang="fr-CH" sz="1200" spc="-1" strike="noStrike">
              <a:latin typeface="Times New Roman"/>
            </a:endParaRPr>
          </a:p>
        </p:txBody>
      </p:sp>
      <p:pic>
        <p:nvPicPr>
          <p:cNvPr id="47" name="Google Shape;30;p3" descr=""/>
          <p:cNvPicPr/>
          <p:nvPr/>
        </p:nvPicPr>
        <p:blipFill>
          <a:blip r:embed="rId2"/>
          <a:stretch/>
        </p:blipFill>
        <p:spPr>
          <a:xfrm>
            <a:off x="8615160" y="5519160"/>
            <a:ext cx="313920" cy="428400"/>
          </a:xfrm>
          <a:prstGeom prst="rect">
            <a:avLst/>
          </a:prstGeom>
          <a:ln>
            <a:noFill/>
          </a:ln>
        </p:spPr>
      </p:pic>
      <p:pic>
        <p:nvPicPr>
          <p:cNvPr id="48" name="Google Shape;31;p3" descr=""/>
          <p:cNvPicPr/>
          <p:nvPr/>
        </p:nvPicPr>
        <p:blipFill>
          <a:blip r:embed="rId3"/>
          <a:stretch/>
        </p:blipFill>
        <p:spPr>
          <a:xfrm>
            <a:off x="8615160" y="4804200"/>
            <a:ext cx="313920" cy="428400"/>
          </a:xfrm>
          <a:prstGeom prst="rect">
            <a:avLst/>
          </a:prstGeom>
          <a:ln>
            <a:noFill/>
          </a:ln>
        </p:spPr>
      </p:pic>
      <p:pic>
        <p:nvPicPr>
          <p:cNvPr id="49" name="Google Shape;32;p3" descr=""/>
          <p:cNvPicPr/>
          <p:nvPr/>
        </p:nvPicPr>
        <p:blipFill>
          <a:blip r:embed="rId4"/>
          <a:stretch/>
        </p:blipFill>
        <p:spPr>
          <a:xfrm>
            <a:off x="8615160" y="6173280"/>
            <a:ext cx="356760" cy="342720"/>
          </a:xfrm>
          <a:prstGeom prst="rect">
            <a:avLst/>
          </a:prstGeom>
          <a:ln>
            <a:noFill/>
          </a:ln>
        </p:spPr>
      </p:pic>
      <p:pic>
        <p:nvPicPr>
          <p:cNvPr id="50" name="Google Shape;33;p3" descr=""/>
          <p:cNvPicPr/>
          <p:nvPr/>
        </p:nvPicPr>
        <p:blipFill>
          <a:blip r:embed="rId5"/>
          <a:stretch/>
        </p:blipFill>
        <p:spPr>
          <a:xfrm>
            <a:off x="7840800" y="153360"/>
            <a:ext cx="1131120" cy="628200"/>
          </a:xfrm>
          <a:prstGeom prst="rect">
            <a:avLst/>
          </a:prstGeom>
          <a:ln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image" Target="../media/image36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image" Target="../media/image42.jpeg"/><Relationship Id="rId3" Type="http://schemas.openxmlformats.org/officeDocument/2006/relationships/image" Target="../media/image43.jpeg"/><Relationship Id="rId4" Type="http://schemas.openxmlformats.org/officeDocument/2006/relationships/image" Target="../media/image44.jpeg"/><Relationship Id="rId5" Type="http://schemas.openxmlformats.org/officeDocument/2006/relationships/image" Target="../media/image45.jpeg"/><Relationship Id="rId6" Type="http://schemas.openxmlformats.org/officeDocument/2006/relationships/image" Target="../media/image46.jpeg"/><Relationship Id="rId7" Type="http://schemas.openxmlformats.org/officeDocument/2006/relationships/image" Target="../media/image47.jpeg"/><Relationship Id="rId8" Type="http://schemas.openxmlformats.org/officeDocument/2006/relationships/image" Target="../media/image48.jpeg"/><Relationship Id="rId9" Type="http://schemas.openxmlformats.org/officeDocument/2006/relationships/image" Target="../media/image49.jpeg"/><Relationship Id="rId10" Type="http://schemas.openxmlformats.org/officeDocument/2006/relationships/image" Target="../media/image50.jpeg"/><Relationship Id="rId1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51.jpeg"/><Relationship Id="rId2" Type="http://schemas.openxmlformats.org/officeDocument/2006/relationships/image" Target="../media/image52.jpeg"/><Relationship Id="rId3" Type="http://schemas.openxmlformats.org/officeDocument/2006/relationships/image" Target="../media/image53.jpeg"/><Relationship Id="rId4" Type="http://schemas.openxmlformats.org/officeDocument/2006/relationships/image" Target="../media/image54.jpeg"/><Relationship Id="rId5" Type="http://schemas.openxmlformats.org/officeDocument/2006/relationships/image" Target="../media/image55.jpeg"/><Relationship Id="rId6" Type="http://schemas.openxmlformats.org/officeDocument/2006/relationships/image" Target="../media/image56.jpeg"/><Relationship Id="rId7" Type="http://schemas.openxmlformats.org/officeDocument/2006/relationships/image" Target="../media/image57.jpeg"/><Relationship Id="rId8" Type="http://schemas.openxmlformats.org/officeDocument/2006/relationships/image" Target="../media/image58.jpeg"/><Relationship Id="rId9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59.jpeg"/><Relationship Id="rId2" Type="http://schemas.openxmlformats.org/officeDocument/2006/relationships/image" Target="../media/image60.jpeg"/><Relationship Id="rId3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61.jpeg"/><Relationship Id="rId2" Type="http://schemas.openxmlformats.org/officeDocument/2006/relationships/image" Target="../media/image62.jpeg"/><Relationship Id="rId3" Type="http://schemas.openxmlformats.org/officeDocument/2006/relationships/image" Target="../media/image63.jpeg"/><Relationship Id="rId4" Type="http://schemas.openxmlformats.org/officeDocument/2006/relationships/image" Target="../media/image64.jpeg"/><Relationship Id="rId5" Type="http://schemas.openxmlformats.org/officeDocument/2006/relationships/image" Target="../media/image65.jpeg"/><Relationship Id="rId6" Type="http://schemas.openxmlformats.org/officeDocument/2006/relationships/image" Target="../media/image66.jpeg"/><Relationship Id="rId7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67.jpeg"/><Relationship Id="rId2" Type="http://schemas.openxmlformats.org/officeDocument/2006/relationships/image" Target="../media/image68.jpeg"/><Relationship Id="rId3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69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hyperlink" Target="https://www.youtube.com/watch?v=GHtdnY_gnmE" TargetMode="External"/><Relationship Id="rId2" Type="http://schemas.openxmlformats.org/officeDocument/2006/relationships/hyperlink" Target="https://www.srf.ch/play/radio/echo-der-zeit/audio/die-wiederentdeckte-holzbaukunst?id=698683fc-045d-4a96-be61-baf9a3d70d89&amp;station=69e8ac16-4327-4af4-b873-fd5cd6e895a7" TargetMode="External"/><Relationship Id="rId3" Type="http://schemas.openxmlformats.org/officeDocument/2006/relationships/hyperlink" Target="https://www.srf.ch/play/tv/popupvideoplayer?id=a8c52aa6-f740-4e2d-ac32-cabae375e88e&amp;startTime=887.13" TargetMode="External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7" Type="http://schemas.openxmlformats.org/officeDocument/2006/relationships/image" Target="../media/image11.png"/><Relationship Id="rId8" Type="http://schemas.openxmlformats.org/officeDocument/2006/relationships/slideLayout" Target="../slideLayouts/slideLayout13.xml"/><Relationship Id="rId9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70.jpeg"/><Relationship Id="rId2" Type="http://schemas.openxmlformats.org/officeDocument/2006/relationships/image" Target="../media/image71.jpeg"/><Relationship Id="rId3" Type="http://schemas.openxmlformats.org/officeDocument/2006/relationships/image" Target="../media/image72.jpeg"/><Relationship Id="rId4" Type="http://schemas.openxmlformats.org/officeDocument/2006/relationships/image" Target="../media/image73.jpeg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74.png"/><Relationship Id="rId2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75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image" Target="../media/image16.jpe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png"/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jpeg"/><Relationship Id="rId3" Type="http://schemas.openxmlformats.org/officeDocument/2006/relationships/image" Target="../media/image23.jpeg"/><Relationship Id="rId4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image" Target="../media/image25.jpeg"/><Relationship Id="rId3" Type="http://schemas.openxmlformats.org/officeDocument/2006/relationships/image" Target="../media/image26.png"/><Relationship Id="rId4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image" Target="../media/image28.jpeg"/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5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1981080" y="3116520"/>
            <a:ext cx="6105240" cy="33602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fr-CH" sz="2400" spc="-1" strike="noStrike">
                <a:solidFill>
                  <a:srgbClr val="000000"/>
                </a:solidFill>
                <a:latin typeface="Calibri"/>
                <a:ea typeface="Calibri"/>
              </a:rPr>
              <a:t>Les produits collés Fagus: </a:t>
            </a:r>
            <a:endParaRPr b="0" lang="fr-CH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1" lang="fr-CH" sz="2400" spc="-1" strike="noStrike">
                <a:solidFill>
                  <a:srgbClr val="964907"/>
                </a:solidFill>
                <a:latin typeface="Calibri"/>
                <a:ea typeface="Calibri"/>
              </a:rPr>
              <a:t>Le matériau d‘avenir à hautes performances en bois feuillu suisse pour la construction bois</a:t>
            </a:r>
            <a:br/>
            <a:endParaRPr b="0" lang="fr-CH" sz="2400" spc="-1" strike="noStrike">
              <a:latin typeface="Arial"/>
            </a:endParaRPr>
          </a:p>
          <a:p>
            <a:pPr>
              <a:lnSpc>
                <a:spcPct val="70000"/>
              </a:lnSpc>
              <a:spcBef>
                <a:spcPts val="1001"/>
              </a:spcBef>
            </a:pPr>
            <a:r>
              <a:rPr b="1" lang="fr-CH" sz="2450" spc="-1" strike="noStrike">
                <a:solidFill>
                  <a:srgbClr val="000000"/>
                </a:solidFill>
                <a:latin typeface="Calibri"/>
                <a:ea typeface="Calibri"/>
              </a:rPr>
              <a:t>Présentation d‘entreprise pour Woodrise</a:t>
            </a:r>
            <a:br/>
            <a:endParaRPr b="0" lang="fr-CH" sz="24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CH" sz="1600" spc="-1" strike="noStrike">
                <a:solidFill>
                  <a:srgbClr val="964907"/>
                </a:solidFill>
                <a:latin typeface="Calibri"/>
                <a:ea typeface="Calibri"/>
              </a:rPr>
              <a:t>Une entreprise nationale de Clean- et Woodtech: Green Buildings, Advanced Materials, Manufacturing et Forest Conservation</a:t>
            </a:r>
            <a:endParaRPr b="0" lang="fr-CH" sz="1600" spc="-1" strike="noStrike">
              <a:latin typeface="Arial"/>
            </a:endParaRPr>
          </a:p>
          <a:p>
            <a:pPr>
              <a:lnSpc>
                <a:spcPct val="70000"/>
              </a:lnSpc>
              <a:spcBef>
                <a:spcPts val="1001"/>
              </a:spcBef>
            </a:pPr>
            <a:endParaRPr b="0" lang="fr-CH" sz="1600" spc="-1" strike="noStrike">
              <a:latin typeface="Arial"/>
            </a:endParaRPr>
          </a:p>
          <a:p>
            <a:pPr>
              <a:lnSpc>
                <a:spcPct val="70000"/>
              </a:lnSpc>
              <a:spcBef>
                <a:spcPts val="1001"/>
              </a:spcBef>
            </a:pPr>
            <a:r>
              <a:rPr b="1" lang="fr-CH" sz="1600" spc="-1" strike="noStrike">
                <a:solidFill>
                  <a:srgbClr val="964907"/>
                </a:solidFill>
                <a:latin typeface="Calibri"/>
                <a:ea typeface="Calibri"/>
              </a:rPr>
              <a:t>Janvier 2019</a:t>
            </a:r>
            <a:endParaRPr b="0" lang="fr-CH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511200" y="136440"/>
            <a:ext cx="7257960" cy="6624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fr-CH" sz="2800" spc="-1" strike="noStrike">
                <a:solidFill>
                  <a:srgbClr val="964907"/>
                </a:solidFill>
                <a:latin typeface="Source Sans Pro"/>
                <a:ea typeface="Source Sans Pro"/>
              </a:rPr>
              <a:t>Projet de recherche Innosuisse</a:t>
            </a:r>
            <a:endParaRPr b="0" lang="fr-CH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TextShape 2"/>
          <p:cNvSpPr txBox="1"/>
          <p:nvPr/>
        </p:nvSpPr>
        <p:spPr>
          <a:xfrm>
            <a:off x="247680" y="798840"/>
            <a:ext cx="8352720" cy="1316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457200" indent="-393480">
              <a:lnSpc>
                <a:spcPct val="90000"/>
              </a:lnSpc>
              <a:spcBef>
                <a:spcPts val="1001"/>
              </a:spcBef>
              <a:buClr>
                <a:srgbClr val="964907"/>
              </a:buClr>
              <a:buFont typeface="Noto Sans Symbols"/>
              <a:buChar char="▪"/>
            </a:pPr>
            <a:r>
              <a:rPr b="0" lang="fr-CH" sz="26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But du projet: </a:t>
            </a:r>
            <a:endParaRPr b="0" lang="fr-CH" sz="2600" spc="-1" strike="noStrike">
              <a:solidFill>
                <a:srgbClr val="000000"/>
              </a:solidFill>
              <a:latin typeface="Arial"/>
            </a:endParaRPr>
          </a:p>
          <a:p>
            <a:pPr lvl="1" marL="914400" indent="-367920">
              <a:lnSpc>
                <a:spcPct val="90000"/>
              </a:lnSpc>
              <a:buClr>
                <a:srgbClr val="964907"/>
              </a:buClr>
              <a:buFont typeface="Noto Sans Symbols"/>
              <a:buChar char="▪"/>
            </a:pPr>
            <a:r>
              <a:rPr b="0" lang="fr-CH" sz="22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Développement de panneaux de construction en hêtre lamellé-collé haute performance</a:t>
            </a:r>
            <a:endParaRPr b="0" lang="fr-CH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TextShape 3"/>
          <p:cNvSpPr txBox="1"/>
          <p:nvPr/>
        </p:nvSpPr>
        <p:spPr>
          <a:xfrm>
            <a:off x="6458040" y="6356520"/>
            <a:ext cx="155160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3D394523-19D6-4693-9AFC-57C976A81205}" type="slidenum">
              <a:rPr b="0" lang="fr-CH" sz="1200" spc="-1" strike="noStrike">
                <a:solidFill>
                  <a:srgbClr val="888888"/>
                </a:solidFill>
                <a:latin typeface="Source Sans Pro"/>
                <a:ea typeface="Source Sans Pro"/>
              </a:rPr>
              <a:t>1</a:t>
            </a:fld>
            <a:endParaRPr b="0" lang="fr-CH" sz="1200" spc="-1" strike="noStrike">
              <a:latin typeface="Times New Roman"/>
            </a:endParaRPr>
          </a:p>
        </p:txBody>
      </p:sp>
      <p:pic>
        <p:nvPicPr>
          <p:cNvPr id="154" name="Google Shape;214;p25" descr=""/>
          <p:cNvPicPr/>
          <p:nvPr/>
        </p:nvPicPr>
        <p:blipFill>
          <a:blip r:embed="rId1"/>
          <a:stretch/>
        </p:blipFill>
        <p:spPr>
          <a:xfrm>
            <a:off x="171360" y="5542560"/>
            <a:ext cx="1800000" cy="963360"/>
          </a:xfrm>
          <a:prstGeom prst="rect">
            <a:avLst/>
          </a:prstGeom>
          <a:ln>
            <a:noFill/>
          </a:ln>
        </p:spPr>
      </p:pic>
      <p:pic>
        <p:nvPicPr>
          <p:cNvPr id="155" name="Google Shape;215;p25" descr=""/>
          <p:cNvPicPr/>
          <p:nvPr/>
        </p:nvPicPr>
        <p:blipFill>
          <a:blip r:embed="rId2"/>
          <a:stretch/>
        </p:blipFill>
        <p:spPr>
          <a:xfrm>
            <a:off x="171360" y="2385360"/>
            <a:ext cx="2571480" cy="2886840"/>
          </a:xfrm>
          <a:prstGeom prst="rect">
            <a:avLst/>
          </a:prstGeom>
          <a:ln>
            <a:noFill/>
          </a:ln>
        </p:spPr>
      </p:pic>
      <p:sp>
        <p:nvSpPr>
          <p:cNvPr id="156" name="CustomShape 4"/>
          <p:cNvSpPr/>
          <p:nvPr/>
        </p:nvSpPr>
        <p:spPr>
          <a:xfrm>
            <a:off x="3238560" y="2172240"/>
            <a:ext cx="5037480" cy="412704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 marL="457200" indent="-387000">
              <a:lnSpc>
                <a:spcPct val="90000"/>
              </a:lnSpc>
              <a:spcBef>
                <a:spcPts val="1001"/>
              </a:spcBef>
              <a:buClr>
                <a:srgbClr val="964907"/>
              </a:buClr>
              <a:buFont typeface="Noto Sans Symbols"/>
              <a:buChar char="▪"/>
            </a:pPr>
            <a:r>
              <a:rPr b="0" lang="fr-CH" sz="25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Trois parties</a:t>
            </a:r>
            <a:endParaRPr b="0" lang="fr-CH" sz="2500" spc="-1" strike="noStrike">
              <a:latin typeface="Arial"/>
            </a:endParaRPr>
          </a:p>
          <a:p>
            <a:pPr lvl="1" marL="914400" indent="-361440">
              <a:lnSpc>
                <a:spcPct val="90000"/>
              </a:lnSpc>
              <a:buClr>
                <a:srgbClr val="964907"/>
              </a:buClr>
              <a:buFont typeface="Noto Sans Symbols"/>
              <a:buChar char="▪"/>
            </a:pPr>
            <a:r>
              <a:rPr b="0" lang="fr-CH" sz="21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Techniques de base</a:t>
            </a:r>
            <a:endParaRPr b="0" lang="fr-CH" sz="2100" spc="-1" strike="noStrike">
              <a:latin typeface="Arial"/>
            </a:endParaRPr>
          </a:p>
          <a:p>
            <a:pPr lvl="2" marL="1371600" indent="-336240">
              <a:lnSpc>
                <a:spcPct val="90000"/>
              </a:lnSpc>
              <a:buClr>
                <a:srgbClr val="964907"/>
              </a:buClr>
              <a:buFont typeface="Noto Sans Symbols"/>
              <a:buChar char="▪"/>
            </a:pPr>
            <a:r>
              <a:rPr b="0" lang="fr-CH" sz="17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Triage et paramètres de tri pour les tasseaux</a:t>
            </a:r>
            <a:endParaRPr b="0" lang="fr-CH" sz="1700" spc="-1" strike="noStrike">
              <a:latin typeface="Arial"/>
            </a:endParaRPr>
          </a:p>
          <a:p>
            <a:pPr lvl="2" marL="1371600" indent="-336240">
              <a:lnSpc>
                <a:spcPct val="90000"/>
              </a:lnSpc>
              <a:buClr>
                <a:srgbClr val="964907"/>
              </a:buClr>
              <a:buFont typeface="Noto Sans Symbols"/>
              <a:buChar char="▪"/>
            </a:pPr>
            <a:r>
              <a:rPr b="0" lang="fr-CH" sz="17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Collages des surfaces</a:t>
            </a:r>
            <a:endParaRPr b="0" lang="fr-CH" sz="1700" spc="-1" strike="noStrike">
              <a:latin typeface="Arial"/>
            </a:endParaRPr>
          </a:p>
          <a:p>
            <a:pPr lvl="2" marL="1371600" indent="-336240">
              <a:lnSpc>
                <a:spcPct val="90000"/>
              </a:lnSpc>
              <a:buClr>
                <a:srgbClr val="964907"/>
              </a:buClr>
              <a:buFont typeface="Noto Sans Symbols"/>
              <a:buChar char="▪"/>
            </a:pPr>
            <a:r>
              <a:rPr b="0" lang="fr-CH" sz="17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Techniques de décalages et de formes d’aboutages</a:t>
            </a:r>
            <a:endParaRPr b="0" lang="fr-CH" sz="1700" spc="-1" strike="noStrike">
              <a:latin typeface="Arial"/>
            </a:endParaRPr>
          </a:p>
          <a:p>
            <a:pPr lvl="1" marL="914400" indent="-361440">
              <a:lnSpc>
                <a:spcPct val="90000"/>
              </a:lnSpc>
              <a:buClr>
                <a:srgbClr val="964907"/>
              </a:buClr>
              <a:buFont typeface="Noto Sans Symbols"/>
              <a:buChar char="▪"/>
            </a:pPr>
            <a:r>
              <a:rPr b="0" lang="fr-CH" sz="21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Industrialisation</a:t>
            </a:r>
            <a:endParaRPr b="0" lang="fr-CH" sz="2100" spc="-1" strike="noStrike">
              <a:latin typeface="Arial"/>
            </a:endParaRPr>
          </a:p>
          <a:p>
            <a:pPr lvl="2" marL="1371600" indent="-336240">
              <a:lnSpc>
                <a:spcPct val="90000"/>
              </a:lnSpc>
              <a:buClr>
                <a:srgbClr val="964907"/>
              </a:buClr>
              <a:buFont typeface="Noto Sans Symbols"/>
              <a:buChar char="▪"/>
            </a:pPr>
            <a:r>
              <a:rPr b="0" lang="fr-CH" sz="17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Développement d’un concept de production</a:t>
            </a:r>
            <a:endParaRPr b="0" lang="fr-CH" sz="1700" spc="-1" strike="noStrike">
              <a:latin typeface="Arial"/>
            </a:endParaRPr>
          </a:p>
          <a:p>
            <a:pPr lvl="2" marL="1371600" indent="-336240">
              <a:lnSpc>
                <a:spcPct val="90000"/>
              </a:lnSpc>
              <a:buClr>
                <a:srgbClr val="964907"/>
              </a:buClr>
              <a:buFont typeface="Noto Sans Symbols"/>
              <a:buChar char="▪"/>
            </a:pPr>
            <a:r>
              <a:rPr b="0" lang="fr-CH" sz="17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Étudier l’influence des paramètres de production sur la solidité</a:t>
            </a:r>
            <a:endParaRPr b="0" lang="fr-CH" sz="1700" spc="-1" strike="noStrike">
              <a:latin typeface="Arial"/>
            </a:endParaRPr>
          </a:p>
          <a:p>
            <a:pPr lvl="1" marL="914400" indent="-361440">
              <a:lnSpc>
                <a:spcPct val="90000"/>
              </a:lnSpc>
              <a:buClr>
                <a:srgbClr val="964907"/>
              </a:buClr>
              <a:buFont typeface="Noto Sans Symbols"/>
              <a:buChar char="▪"/>
            </a:pPr>
            <a:r>
              <a:rPr b="0" lang="fr-CH" sz="21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Optimisation et Upscaling</a:t>
            </a:r>
            <a:endParaRPr b="0" lang="fr-CH" sz="2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CH" sz="21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Shape 1"/>
          <p:cNvSpPr txBox="1"/>
          <p:nvPr/>
        </p:nvSpPr>
        <p:spPr>
          <a:xfrm>
            <a:off x="511200" y="136440"/>
            <a:ext cx="7257960" cy="6624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fr-CH" sz="2800" spc="-1" strike="noStrike">
                <a:solidFill>
                  <a:srgbClr val="964907"/>
                </a:solidFill>
                <a:latin typeface="Source Sans Pro"/>
                <a:ea typeface="Source Sans Pro"/>
              </a:rPr>
              <a:t>Projet de recherche Innosuisse</a:t>
            </a:r>
            <a:endParaRPr b="0" lang="fr-CH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TextShape 2"/>
          <p:cNvSpPr txBox="1"/>
          <p:nvPr/>
        </p:nvSpPr>
        <p:spPr>
          <a:xfrm>
            <a:off x="511200" y="978840"/>
            <a:ext cx="7722000" cy="16876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457200" indent="-380520">
              <a:lnSpc>
                <a:spcPct val="90000"/>
              </a:lnSpc>
              <a:spcBef>
                <a:spcPts val="1001"/>
              </a:spcBef>
              <a:buClr>
                <a:srgbClr val="964907"/>
              </a:buClr>
              <a:buFont typeface="Noto Sans Symbols"/>
              <a:buChar char="▪"/>
            </a:pPr>
            <a:r>
              <a:rPr b="0" lang="fr-CH" sz="24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Étudier les différents paramètres déterminants la solidité des tasseaux en hêtre</a:t>
            </a:r>
            <a:endParaRPr b="0" lang="fr-CH" sz="2400" spc="-1" strike="noStrike">
              <a:solidFill>
                <a:srgbClr val="000000"/>
              </a:solidFill>
              <a:latin typeface="Arial"/>
            </a:endParaRPr>
          </a:p>
          <a:p>
            <a:pPr lvl="1" marL="914400" indent="-355320">
              <a:lnSpc>
                <a:spcPct val="90000"/>
              </a:lnSpc>
              <a:buClr>
                <a:srgbClr val="964907"/>
              </a:buClr>
              <a:buFont typeface="Noto Sans Symbols"/>
              <a:buChar char="▪"/>
            </a:pPr>
            <a:r>
              <a:rPr b="0" lang="fr-CH" sz="20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P.ex: Les nœuds, le sens des fibres, fissures internes, la densité etc</a:t>
            </a:r>
            <a:endParaRPr b="0" lang="fr-CH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TextShape 3"/>
          <p:cNvSpPr txBox="1"/>
          <p:nvPr/>
        </p:nvSpPr>
        <p:spPr>
          <a:xfrm>
            <a:off x="6458040" y="6356520"/>
            <a:ext cx="155160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A6DD60FD-4D32-4F29-8BB6-090AA93B95DE}" type="slidenum">
              <a:rPr b="0" lang="fr-CH" sz="1200" spc="-1" strike="noStrike">
                <a:solidFill>
                  <a:srgbClr val="888888"/>
                </a:solidFill>
                <a:latin typeface="Source Sans Pro"/>
                <a:ea typeface="Source Sans Pro"/>
              </a:rPr>
              <a:t>1</a:t>
            </a:fld>
            <a:endParaRPr b="0" lang="fr-CH" sz="1200" spc="-1" strike="noStrike">
              <a:latin typeface="Times New Roman"/>
            </a:endParaRPr>
          </a:p>
        </p:txBody>
      </p:sp>
      <p:pic>
        <p:nvPicPr>
          <p:cNvPr id="160" name="Google Shape;225;p26" descr=""/>
          <p:cNvPicPr/>
          <p:nvPr/>
        </p:nvPicPr>
        <p:blipFill>
          <a:blip r:embed="rId1"/>
          <a:stretch/>
        </p:blipFill>
        <p:spPr>
          <a:xfrm>
            <a:off x="947880" y="2935080"/>
            <a:ext cx="6848280" cy="3152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Shape 1"/>
          <p:cNvSpPr txBox="1"/>
          <p:nvPr/>
        </p:nvSpPr>
        <p:spPr>
          <a:xfrm>
            <a:off x="511200" y="136440"/>
            <a:ext cx="7257960" cy="6624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fr-CH" sz="2800" spc="-1" strike="noStrike">
                <a:solidFill>
                  <a:srgbClr val="964907"/>
                </a:solidFill>
                <a:latin typeface="Source Sans Pro"/>
                <a:ea typeface="Source Sans Pro"/>
              </a:rPr>
              <a:t>Projet de recherche Innosuisse</a:t>
            </a:r>
            <a:endParaRPr b="0" lang="fr-CH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TextShape 2"/>
          <p:cNvSpPr txBox="1"/>
          <p:nvPr/>
        </p:nvSpPr>
        <p:spPr>
          <a:xfrm>
            <a:off x="511200" y="930960"/>
            <a:ext cx="7722000" cy="23263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457200" indent="-355320">
              <a:lnSpc>
                <a:spcPct val="90000"/>
              </a:lnSpc>
              <a:spcBef>
                <a:spcPts val="1001"/>
              </a:spcBef>
              <a:buClr>
                <a:srgbClr val="964907"/>
              </a:buClr>
              <a:buFont typeface="Noto Sans Symbols"/>
              <a:buChar char="▪"/>
            </a:pPr>
            <a:r>
              <a:rPr b="0" lang="fr-CH" sz="20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Études de différentes colles</a:t>
            </a:r>
            <a:endParaRPr b="0" lang="fr-CH" sz="2000" spc="-1" strike="noStrike">
              <a:solidFill>
                <a:srgbClr val="000000"/>
              </a:solidFill>
              <a:latin typeface="Arial"/>
            </a:endParaRPr>
          </a:p>
          <a:p>
            <a:pPr lvl="1" marL="914400" indent="-342720">
              <a:lnSpc>
                <a:spcPct val="90000"/>
              </a:lnSpc>
              <a:buClr>
                <a:srgbClr val="964907"/>
              </a:buClr>
              <a:buFont typeface="Noto Sans Symbols"/>
              <a:buChar char="▪"/>
            </a:pPr>
            <a:r>
              <a:rPr b="0" lang="fr-CH" sz="18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Sélection d’une colle</a:t>
            </a: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55320">
              <a:lnSpc>
                <a:spcPct val="90000"/>
              </a:lnSpc>
              <a:buClr>
                <a:srgbClr val="964907"/>
              </a:buClr>
              <a:buFont typeface="Noto Sans Symbols"/>
              <a:buChar char="▪"/>
            </a:pPr>
            <a:r>
              <a:rPr b="0" lang="fr-CH" sz="20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Développement d’une encolleuse afin de faciliter la production des quantités de tests nécessaires</a:t>
            </a:r>
            <a:endParaRPr b="0" lang="fr-CH" sz="2000" spc="-1" strike="noStrike">
              <a:solidFill>
                <a:srgbClr val="000000"/>
              </a:solidFill>
              <a:latin typeface="Arial"/>
            </a:endParaRPr>
          </a:p>
          <a:p>
            <a:pPr marL="457200" indent="-355320">
              <a:lnSpc>
                <a:spcPct val="90000"/>
              </a:lnSpc>
              <a:buClr>
                <a:srgbClr val="964907"/>
              </a:buClr>
              <a:buFont typeface="Noto Sans Symbols"/>
              <a:buChar char="▪"/>
            </a:pPr>
            <a:r>
              <a:rPr b="0" lang="fr-CH" sz="20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Élaborer les paramètres de collage spécifiques en utilisant une Presse HF</a:t>
            </a:r>
            <a:endParaRPr b="0" lang="fr-CH" sz="2000" spc="-1" strike="noStrike">
              <a:solidFill>
                <a:srgbClr val="000000"/>
              </a:solidFill>
              <a:latin typeface="Arial"/>
            </a:endParaRPr>
          </a:p>
          <a:p>
            <a:pPr marL="457200" indent="-355320">
              <a:lnSpc>
                <a:spcPct val="90000"/>
              </a:lnSpc>
              <a:buClr>
                <a:srgbClr val="964907"/>
              </a:buClr>
              <a:buFont typeface="Noto Sans Symbols"/>
              <a:buChar char="▪"/>
            </a:pPr>
            <a:r>
              <a:rPr b="0" lang="fr-CH" sz="20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Garantir les tests de délamination</a:t>
            </a:r>
            <a:endParaRPr b="0" lang="fr-CH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TextShape 3"/>
          <p:cNvSpPr txBox="1"/>
          <p:nvPr/>
        </p:nvSpPr>
        <p:spPr>
          <a:xfrm>
            <a:off x="6458040" y="6356520"/>
            <a:ext cx="155160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50B4CBFB-529E-4318-A9EF-307EC61D30FC}" type="slidenum">
              <a:rPr b="0" lang="fr-CH" sz="1200" spc="-1" strike="noStrike">
                <a:solidFill>
                  <a:srgbClr val="888888"/>
                </a:solidFill>
                <a:latin typeface="Source Sans Pro"/>
                <a:ea typeface="Source Sans Pro"/>
              </a:rPr>
              <a:t>1</a:t>
            </a:fld>
            <a:endParaRPr b="0" lang="fr-CH" sz="1200" spc="-1" strike="noStrike">
              <a:latin typeface="Times New Roman"/>
            </a:endParaRPr>
          </a:p>
        </p:txBody>
      </p:sp>
      <p:pic>
        <p:nvPicPr>
          <p:cNvPr id="164" name="Google Shape;234;p27" descr=""/>
          <p:cNvPicPr/>
          <p:nvPr/>
        </p:nvPicPr>
        <p:blipFill>
          <a:blip r:embed="rId1"/>
          <a:stretch/>
        </p:blipFill>
        <p:spPr>
          <a:xfrm>
            <a:off x="511200" y="3591000"/>
            <a:ext cx="3357000" cy="2238120"/>
          </a:xfrm>
          <a:prstGeom prst="rect">
            <a:avLst/>
          </a:prstGeom>
          <a:ln>
            <a:noFill/>
          </a:ln>
        </p:spPr>
      </p:pic>
      <p:pic>
        <p:nvPicPr>
          <p:cNvPr id="165" name="Google Shape;235;p27" descr=""/>
          <p:cNvPicPr/>
          <p:nvPr/>
        </p:nvPicPr>
        <p:blipFill>
          <a:blip r:embed="rId2"/>
          <a:stretch/>
        </p:blipFill>
        <p:spPr>
          <a:xfrm>
            <a:off x="4278240" y="3591000"/>
            <a:ext cx="3327840" cy="2238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Shape 1"/>
          <p:cNvSpPr txBox="1"/>
          <p:nvPr/>
        </p:nvSpPr>
        <p:spPr>
          <a:xfrm>
            <a:off x="511200" y="136440"/>
            <a:ext cx="7257960" cy="6624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fr-CH" sz="2800" spc="-1" strike="noStrike">
                <a:solidFill>
                  <a:srgbClr val="964907"/>
                </a:solidFill>
                <a:latin typeface="Source Sans Pro"/>
                <a:ea typeface="Source Sans Pro"/>
              </a:rPr>
              <a:t>Projet de recherche Innosuisse</a:t>
            </a:r>
            <a:endParaRPr b="0" lang="fr-CH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TextShape 2"/>
          <p:cNvSpPr txBox="1"/>
          <p:nvPr/>
        </p:nvSpPr>
        <p:spPr>
          <a:xfrm>
            <a:off x="511200" y="978840"/>
            <a:ext cx="7722000" cy="26308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457200" indent="-387000">
              <a:lnSpc>
                <a:spcPct val="90000"/>
              </a:lnSpc>
              <a:spcBef>
                <a:spcPts val="1001"/>
              </a:spcBef>
              <a:buClr>
                <a:srgbClr val="964907"/>
              </a:buClr>
              <a:buFont typeface="Noto Sans Symbols"/>
              <a:buChar char="▪"/>
            </a:pPr>
            <a:r>
              <a:rPr b="0" lang="fr-CH" sz="25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Étude de différents systèmes de décalage et leur impact sur la solidité</a:t>
            </a:r>
            <a:endParaRPr b="0" lang="fr-CH" sz="2500" spc="-1" strike="noStrike">
              <a:solidFill>
                <a:srgbClr val="000000"/>
              </a:solidFill>
              <a:latin typeface="Arial"/>
            </a:endParaRPr>
          </a:p>
          <a:p>
            <a:pPr marL="457200" indent="-387000">
              <a:lnSpc>
                <a:spcPct val="90000"/>
              </a:lnSpc>
              <a:buClr>
                <a:srgbClr val="964907"/>
              </a:buClr>
              <a:buFont typeface="Noto Sans Symbols"/>
              <a:buChar char="▪"/>
            </a:pPr>
            <a:r>
              <a:rPr b="0" lang="fr-CH" sz="25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Étude de différentes formes d’aboutage et leur solidité</a:t>
            </a:r>
            <a:endParaRPr b="0" lang="fr-CH" sz="2500" spc="-1" strike="noStrike">
              <a:solidFill>
                <a:srgbClr val="000000"/>
              </a:solidFill>
              <a:latin typeface="Arial"/>
            </a:endParaRPr>
          </a:p>
          <a:p>
            <a:pPr lvl="1" marL="914400" indent="-361440">
              <a:lnSpc>
                <a:spcPct val="90000"/>
              </a:lnSpc>
              <a:buClr>
                <a:srgbClr val="964907"/>
              </a:buClr>
              <a:buFont typeface="Noto Sans Symbols"/>
              <a:buChar char="▪"/>
            </a:pPr>
            <a:r>
              <a:rPr b="0" lang="fr-CH" sz="21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Voir si il est possible de fabriquer sans abouteuse afin d’optimiser les coûts industriels </a:t>
            </a:r>
            <a:endParaRPr b="0" lang="fr-CH" sz="2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TextShape 3"/>
          <p:cNvSpPr txBox="1"/>
          <p:nvPr/>
        </p:nvSpPr>
        <p:spPr>
          <a:xfrm>
            <a:off x="6458040" y="6356520"/>
            <a:ext cx="155160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E30F1837-40E9-449B-BE7F-5F35E800FF8E}" type="slidenum">
              <a:rPr b="0" lang="fr-CH" sz="1200" spc="-1" strike="noStrike">
                <a:solidFill>
                  <a:srgbClr val="888888"/>
                </a:solidFill>
                <a:latin typeface="Source Sans Pro"/>
                <a:ea typeface="Source Sans Pro"/>
              </a:rPr>
              <a:t>1</a:t>
            </a:fld>
            <a:endParaRPr b="0" lang="fr-CH" sz="1200" spc="-1" strike="noStrike">
              <a:latin typeface="Times New Roman"/>
            </a:endParaRPr>
          </a:p>
        </p:txBody>
      </p:sp>
      <p:pic>
        <p:nvPicPr>
          <p:cNvPr id="169" name="Google Shape;244;p28" descr=""/>
          <p:cNvPicPr/>
          <p:nvPr/>
        </p:nvPicPr>
        <p:blipFill>
          <a:blip r:embed="rId1"/>
          <a:stretch/>
        </p:blipFill>
        <p:spPr>
          <a:xfrm>
            <a:off x="2786040" y="3751560"/>
            <a:ext cx="1399680" cy="1190160"/>
          </a:xfrm>
          <a:prstGeom prst="rect">
            <a:avLst/>
          </a:prstGeom>
          <a:ln>
            <a:noFill/>
          </a:ln>
        </p:spPr>
      </p:pic>
      <p:pic>
        <p:nvPicPr>
          <p:cNvPr id="170" name="Google Shape;245;p28" descr=""/>
          <p:cNvPicPr/>
          <p:nvPr/>
        </p:nvPicPr>
        <p:blipFill>
          <a:blip r:embed="rId2"/>
          <a:stretch/>
        </p:blipFill>
        <p:spPr>
          <a:xfrm>
            <a:off x="1338120" y="4848120"/>
            <a:ext cx="1599840" cy="1209240"/>
          </a:xfrm>
          <a:prstGeom prst="rect">
            <a:avLst/>
          </a:prstGeom>
          <a:ln>
            <a:noFill/>
          </a:ln>
        </p:spPr>
      </p:pic>
      <p:pic>
        <p:nvPicPr>
          <p:cNvPr id="171" name="Google Shape;246;p28" descr=""/>
          <p:cNvPicPr/>
          <p:nvPr/>
        </p:nvPicPr>
        <p:blipFill>
          <a:blip r:embed="rId3"/>
          <a:stretch/>
        </p:blipFill>
        <p:spPr>
          <a:xfrm>
            <a:off x="566640" y="3707640"/>
            <a:ext cx="1561680" cy="1180800"/>
          </a:xfrm>
          <a:prstGeom prst="rect">
            <a:avLst/>
          </a:prstGeom>
          <a:ln>
            <a:noFill/>
          </a:ln>
        </p:spPr>
      </p:pic>
      <p:pic>
        <p:nvPicPr>
          <p:cNvPr id="172" name="Google Shape;247;p28" descr=""/>
          <p:cNvPicPr/>
          <p:nvPr/>
        </p:nvPicPr>
        <p:blipFill>
          <a:blip r:embed="rId4"/>
          <a:stretch/>
        </p:blipFill>
        <p:spPr>
          <a:xfrm>
            <a:off x="4643280" y="4095720"/>
            <a:ext cx="3666960" cy="21078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5" dur="indefinite" restart="never" nodeType="tmRoot">
          <p:childTnLst>
            <p:seq>
              <p:cTn id="2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Shape 1"/>
          <p:cNvSpPr txBox="1"/>
          <p:nvPr/>
        </p:nvSpPr>
        <p:spPr>
          <a:xfrm>
            <a:off x="1069200" y="3141000"/>
            <a:ext cx="1412640" cy="11350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90000"/>
              </a:lnSpc>
            </a:pPr>
            <a:r>
              <a:rPr b="0" lang="fr-CH" sz="1200" spc="-1" strike="noStrike">
                <a:solidFill>
                  <a:srgbClr val="000000"/>
                </a:solidFill>
                <a:latin typeface="Calibri"/>
                <a:ea typeface="Calibri"/>
              </a:rPr>
              <a:t>Inclusion de la forêt suisse pour la fourniture à long terme de matières premières en quantité et en prix</a:t>
            </a:r>
            <a:endParaRPr b="0" lang="fr-CH" sz="1200" spc="-1" strike="noStrike">
              <a:solidFill>
                <a:srgbClr val="000000"/>
              </a:solidFill>
              <a:latin typeface="Arial"/>
            </a:endParaRPr>
          </a:p>
          <a:p>
            <a:pPr marL="542880" indent="-189360">
              <a:lnSpc>
                <a:spcPct val="80000"/>
              </a:lnSpc>
            </a:pPr>
            <a:endParaRPr b="0" lang="fr-CH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</a:pPr>
            <a:endParaRPr b="0" lang="fr-CH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4" name="Google Shape;253;p29" descr=""/>
          <p:cNvPicPr/>
          <p:nvPr/>
        </p:nvPicPr>
        <p:blipFill>
          <a:blip r:embed="rId1"/>
          <a:stretch/>
        </p:blipFill>
        <p:spPr>
          <a:xfrm>
            <a:off x="1068120" y="1845000"/>
            <a:ext cx="1415520" cy="1148760"/>
          </a:xfrm>
          <a:prstGeom prst="rect">
            <a:avLst/>
          </a:prstGeom>
          <a:ln>
            <a:noFill/>
          </a:ln>
        </p:spPr>
      </p:pic>
      <p:pic>
        <p:nvPicPr>
          <p:cNvPr id="175" name="Google Shape;254;p29" descr=""/>
          <p:cNvPicPr/>
          <p:nvPr/>
        </p:nvPicPr>
        <p:blipFill>
          <a:blip r:embed="rId2"/>
          <a:stretch/>
        </p:blipFill>
        <p:spPr>
          <a:xfrm>
            <a:off x="2518560" y="1845000"/>
            <a:ext cx="1426320" cy="1148760"/>
          </a:xfrm>
          <a:prstGeom prst="rect">
            <a:avLst/>
          </a:prstGeom>
          <a:ln>
            <a:noFill/>
          </a:ln>
        </p:spPr>
      </p:pic>
      <p:pic>
        <p:nvPicPr>
          <p:cNvPr id="176" name="Google Shape;255;p29" descr=""/>
          <p:cNvPicPr/>
          <p:nvPr/>
        </p:nvPicPr>
        <p:blipFill>
          <a:blip r:embed="rId3"/>
          <a:stretch/>
        </p:blipFill>
        <p:spPr>
          <a:xfrm>
            <a:off x="4004640" y="1851840"/>
            <a:ext cx="1428480" cy="1135080"/>
          </a:xfrm>
          <a:prstGeom prst="rect">
            <a:avLst/>
          </a:prstGeom>
          <a:ln>
            <a:noFill/>
          </a:ln>
        </p:spPr>
      </p:pic>
      <p:pic>
        <p:nvPicPr>
          <p:cNvPr id="177" name="Google Shape;256;p29" descr=""/>
          <p:cNvPicPr/>
          <p:nvPr/>
        </p:nvPicPr>
        <p:blipFill>
          <a:blip r:embed="rId4"/>
          <a:stretch/>
        </p:blipFill>
        <p:spPr>
          <a:xfrm>
            <a:off x="5502240" y="1845000"/>
            <a:ext cx="1412640" cy="1141920"/>
          </a:xfrm>
          <a:prstGeom prst="rect">
            <a:avLst/>
          </a:prstGeom>
          <a:ln>
            <a:noFill/>
          </a:ln>
        </p:spPr>
      </p:pic>
      <p:pic>
        <p:nvPicPr>
          <p:cNvPr id="178" name="Google Shape;257;p29" descr=""/>
          <p:cNvPicPr/>
          <p:nvPr/>
        </p:nvPicPr>
        <p:blipFill>
          <a:blip r:embed="rId5"/>
          <a:stretch/>
        </p:blipFill>
        <p:spPr>
          <a:xfrm>
            <a:off x="7034760" y="1851840"/>
            <a:ext cx="1353240" cy="1143000"/>
          </a:xfrm>
          <a:prstGeom prst="rect">
            <a:avLst/>
          </a:prstGeom>
          <a:ln>
            <a:noFill/>
          </a:ln>
        </p:spPr>
      </p:pic>
      <p:pic>
        <p:nvPicPr>
          <p:cNvPr id="179" name="Google Shape;258;p29" descr=""/>
          <p:cNvPicPr/>
          <p:nvPr/>
        </p:nvPicPr>
        <p:blipFill>
          <a:blip r:embed="rId6"/>
          <a:stretch/>
        </p:blipFill>
        <p:spPr>
          <a:xfrm>
            <a:off x="2524320" y="4517640"/>
            <a:ext cx="1415520" cy="1256400"/>
          </a:xfrm>
          <a:prstGeom prst="rect">
            <a:avLst/>
          </a:prstGeom>
          <a:ln>
            <a:noFill/>
          </a:ln>
        </p:spPr>
      </p:pic>
      <p:pic>
        <p:nvPicPr>
          <p:cNvPr id="180" name="Google Shape;259;p29" descr=""/>
          <p:cNvPicPr/>
          <p:nvPr/>
        </p:nvPicPr>
        <p:blipFill>
          <a:blip r:embed="rId7"/>
          <a:stretch/>
        </p:blipFill>
        <p:spPr>
          <a:xfrm>
            <a:off x="4005360" y="4517640"/>
            <a:ext cx="1427760" cy="1246320"/>
          </a:xfrm>
          <a:prstGeom prst="rect">
            <a:avLst/>
          </a:prstGeom>
          <a:ln>
            <a:noFill/>
          </a:ln>
        </p:spPr>
      </p:pic>
      <p:pic>
        <p:nvPicPr>
          <p:cNvPr id="181" name="Google Shape;260;p29" descr=""/>
          <p:cNvPicPr/>
          <p:nvPr/>
        </p:nvPicPr>
        <p:blipFill>
          <a:blip r:embed="rId8"/>
          <a:stretch/>
        </p:blipFill>
        <p:spPr>
          <a:xfrm>
            <a:off x="5554080" y="4517640"/>
            <a:ext cx="1426320" cy="1246320"/>
          </a:xfrm>
          <a:prstGeom prst="rect">
            <a:avLst/>
          </a:prstGeom>
          <a:ln>
            <a:noFill/>
          </a:ln>
        </p:spPr>
      </p:pic>
      <p:pic>
        <p:nvPicPr>
          <p:cNvPr id="182" name="Google Shape;261;p29" descr=""/>
          <p:cNvPicPr/>
          <p:nvPr/>
        </p:nvPicPr>
        <p:blipFill>
          <a:blip r:embed="rId9"/>
          <a:stretch/>
        </p:blipFill>
        <p:spPr>
          <a:xfrm>
            <a:off x="1068120" y="4515480"/>
            <a:ext cx="1369080" cy="1248480"/>
          </a:xfrm>
          <a:prstGeom prst="rect">
            <a:avLst/>
          </a:prstGeom>
          <a:ln>
            <a:noFill/>
          </a:ln>
        </p:spPr>
      </p:pic>
      <p:sp>
        <p:nvSpPr>
          <p:cNvPr id="183" name="TextShape 2"/>
          <p:cNvSpPr txBox="1"/>
          <p:nvPr/>
        </p:nvSpPr>
        <p:spPr>
          <a:xfrm>
            <a:off x="685800" y="836640"/>
            <a:ext cx="7772040" cy="11516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66760" indent="-266400">
              <a:lnSpc>
                <a:spcPct val="90000"/>
              </a:lnSpc>
              <a:buClr>
                <a:srgbClr val="964907"/>
              </a:buClr>
              <a:buFont typeface="Noto Sans Symbols"/>
              <a:buChar char="▪"/>
            </a:pPr>
            <a:r>
              <a:rPr b="0" lang="fr-CH" sz="1800" spc="-1" strike="noStrike">
                <a:solidFill>
                  <a:srgbClr val="000000"/>
                </a:solidFill>
                <a:latin typeface="Calibri"/>
                <a:ea typeface="Calibri"/>
              </a:rPr>
              <a:t>Entreprise de premier plan et centre de compétences Suisse pour le développement, la production, la distribution de bois feuillus pour le secteur de la construction en bois.</a:t>
            </a: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  <a:p>
            <a:pPr marL="542880" indent="-189360">
              <a:lnSpc>
                <a:spcPct val="80000"/>
              </a:lnSpc>
            </a:pP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</a:pP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TextShape 3"/>
          <p:cNvSpPr txBox="1"/>
          <p:nvPr/>
        </p:nvSpPr>
        <p:spPr>
          <a:xfrm>
            <a:off x="3918600" y="3141000"/>
            <a:ext cx="1551600" cy="11350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90000"/>
              </a:lnSpc>
            </a:pPr>
            <a:r>
              <a:rPr b="0" lang="fr-CH" sz="1200" spc="-1" strike="noStrike">
                <a:solidFill>
                  <a:srgbClr val="000000"/>
                </a:solidFill>
                <a:latin typeface="Calibri"/>
                <a:ea typeface="Calibri"/>
              </a:rPr>
              <a:t>Délignage des lattes standardisées par les scieries régionales y compris le séchage et le stockage</a:t>
            </a:r>
            <a:endParaRPr b="0" lang="fr-CH" sz="1200" spc="-1" strike="noStrike">
              <a:solidFill>
                <a:srgbClr val="000000"/>
              </a:solidFill>
              <a:latin typeface="Arial"/>
            </a:endParaRPr>
          </a:p>
          <a:p>
            <a:pPr marL="542880" indent="-189360">
              <a:lnSpc>
                <a:spcPct val="80000"/>
              </a:lnSpc>
            </a:pPr>
            <a:endParaRPr b="0" lang="fr-CH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</a:pPr>
            <a:endParaRPr b="0" lang="fr-CH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TextShape 4"/>
          <p:cNvSpPr txBox="1"/>
          <p:nvPr/>
        </p:nvSpPr>
        <p:spPr>
          <a:xfrm>
            <a:off x="2483640" y="3141000"/>
            <a:ext cx="1461240" cy="11520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90000"/>
              </a:lnSpc>
            </a:pPr>
            <a:r>
              <a:rPr b="0" lang="fr-CH" sz="1200" spc="-1" strike="noStrike">
                <a:solidFill>
                  <a:srgbClr val="000000"/>
                </a:solidFill>
                <a:latin typeface="Calibri"/>
                <a:ea typeface="Calibri"/>
              </a:rPr>
              <a:t>Fagus «Grume à tasseaux»  les qualités inférieures sont aussi utilisables pour toutes les essences feuillu </a:t>
            </a:r>
            <a:endParaRPr b="0" lang="fr-CH" sz="1200" spc="-1" strike="noStrike">
              <a:solidFill>
                <a:srgbClr val="000000"/>
              </a:solidFill>
              <a:latin typeface="Arial"/>
            </a:endParaRPr>
          </a:p>
          <a:p>
            <a:pPr marL="542880" indent="-189360">
              <a:lnSpc>
                <a:spcPct val="80000"/>
              </a:lnSpc>
            </a:pPr>
            <a:endParaRPr b="0" lang="fr-CH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</a:pPr>
            <a:endParaRPr b="0" lang="fr-CH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TextShape 5"/>
          <p:cNvSpPr txBox="1"/>
          <p:nvPr/>
        </p:nvSpPr>
        <p:spPr>
          <a:xfrm>
            <a:off x="5433480" y="3141000"/>
            <a:ext cx="1481040" cy="11430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90000"/>
              </a:lnSpc>
            </a:pPr>
            <a:r>
              <a:rPr b="0" lang="fr-CH" sz="1200" spc="-1" strike="noStrike">
                <a:solidFill>
                  <a:srgbClr val="000000"/>
                </a:solidFill>
                <a:latin typeface="Calibri"/>
                <a:ea typeface="Calibri"/>
              </a:rPr>
              <a:t>Usine de production complètement auto-</a:t>
            </a:r>
            <a:endParaRPr b="0" lang="fr-CH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fr-CH" sz="1200" spc="-1" strike="noStrike">
                <a:solidFill>
                  <a:srgbClr val="000000"/>
                </a:solidFill>
                <a:latin typeface="Calibri"/>
                <a:ea typeface="Calibri"/>
              </a:rPr>
              <a:t>matisé y compris valorisation des déchets</a:t>
            </a:r>
            <a:endParaRPr b="0" lang="fr-CH" sz="1200" spc="-1" strike="noStrike">
              <a:solidFill>
                <a:srgbClr val="000000"/>
              </a:solidFill>
              <a:latin typeface="Arial"/>
            </a:endParaRPr>
          </a:p>
          <a:p>
            <a:pPr marL="542880" indent="-189360">
              <a:lnSpc>
                <a:spcPct val="80000"/>
              </a:lnSpc>
            </a:pPr>
            <a:endParaRPr b="0" lang="fr-CH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</a:pPr>
            <a:endParaRPr b="0" lang="fr-CH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TextShape 6"/>
          <p:cNvSpPr txBox="1"/>
          <p:nvPr/>
        </p:nvSpPr>
        <p:spPr>
          <a:xfrm>
            <a:off x="6948720" y="3141000"/>
            <a:ext cx="1583280" cy="13662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90000"/>
              </a:lnSpc>
            </a:pPr>
            <a:r>
              <a:rPr b="0" lang="fr-CH" sz="1200" spc="-1" strike="noStrike">
                <a:solidFill>
                  <a:srgbClr val="000000"/>
                </a:solidFill>
                <a:latin typeface="Calibri"/>
                <a:ea typeface="Calibri"/>
              </a:rPr>
              <a:t>Panneau Fagus comme produit semi-fini pour l’utilisation dans nos produits finis ou pour les entreprises de collage.</a:t>
            </a:r>
            <a:endParaRPr b="0" lang="fr-CH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</a:pPr>
            <a:endParaRPr b="0" lang="fr-CH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TextShape 7"/>
          <p:cNvSpPr txBox="1"/>
          <p:nvPr/>
        </p:nvSpPr>
        <p:spPr>
          <a:xfrm>
            <a:off x="2483640" y="5877360"/>
            <a:ext cx="1367640" cy="9356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90000"/>
              </a:lnSpc>
            </a:pPr>
            <a:r>
              <a:rPr b="0" lang="fr-CH" sz="1200" spc="-1" strike="noStrike">
                <a:solidFill>
                  <a:srgbClr val="000000"/>
                </a:solidFill>
                <a:latin typeface="Calibri"/>
                <a:ea typeface="Calibri"/>
              </a:rPr>
              <a:t>Engineering et conseil</a:t>
            </a:r>
            <a:endParaRPr b="0" lang="fr-CH" sz="1200" spc="-1" strike="noStrike">
              <a:solidFill>
                <a:srgbClr val="000000"/>
              </a:solidFill>
              <a:latin typeface="Arial"/>
            </a:endParaRPr>
          </a:p>
          <a:p>
            <a:pPr marL="542880" indent="-189360">
              <a:lnSpc>
                <a:spcPct val="80000"/>
              </a:lnSpc>
            </a:pPr>
            <a:endParaRPr b="0" lang="fr-CH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</a:pPr>
            <a:endParaRPr b="0" lang="fr-CH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TextShape 8"/>
          <p:cNvSpPr txBox="1"/>
          <p:nvPr/>
        </p:nvSpPr>
        <p:spPr>
          <a:xfrm>
            <a:off x="971640" y="5907240"/>
            <a:ext cx="1367640" cy="9356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90000"/>
              </a:lnSpc>
            </a:pPr>
            <a:r>
              <a:rPr b="0" lang="fr-CH" sz="1200" spc="-1" strike="noStrike">
                <a:solidFill>
                  <a:srgbClr val="000000"/>
                </a:solidFill>
                <a:latin typeface="Calibri"/>
                <a:ea typeface="Calibri"/>
              </a:rPr>
              <a:t>Produits finis (Poutres, colonnes etc)</a:t>
            </a:r>
            <a:endParaRPr b="0" lang="fr-CH" sz="1200" spc="-1" strike="noStrike">
              <a:solidFill>
                <a:srgbClr val="000000"/>
              </a:solidFill>
              <a:latin typeface="Arial"/>
            </a:endParaRPr>
          </a:p>
          <a:p>
            <a:pPr marL="542880" indent="-189360">
              <a:lnSpc>
                <a:spcPct val="80000"/>
              </a:lnSpc>
            </a:pPr>
            <a:endParaRPr b="0" lang="fr-CH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</a:pPr>
            <a:endParaRPr b="0" lang="fr-CH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TextShape 9"/>
          <p:cNvSpPr txBox="1"/>
          <p:nvPr/>
        </p:nvSpPr>
        <p:spPr>
          <a:xfrm>
            <a:off x="3945600" y="5877360"/>
            <a:ext cx="1367640" cy="5446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90000"/>
              </a:lnSpc>
            </a:pPr>
            <a:r>
              <a:rPr b="0" lang="fr-CH" sz="1200" spc="-1" strike="noStrike">
                <a:solidFill>
                  <a:srgbClr val="000000"/>
                </a:solidFill>
                <a:latin typeface="Calibri"/>
                <a:ea typeface="Calibri"/>
              </a:rPr>
              <a:t>Architecture interne et Design</a:t>
            </a:r>
            <a:endParaRPr b="0" lang="fr-CH" sz="1200" spc="-1" strike="noStrike">
              <a:solidFill>
                <a:srgbClr val="000000"/>
              </a:solidFill>
              <a:latin typeface="Arial"/>
            </a:endParaRPr>
          </a:p>
          <a:p>
            <a:pPr marL="542880" indent="-189360">
              <a:lnSpc>
                <a:spcPct val="80000"/>
              </a:lnSpc>
            </a:pPr>
            <a:endParaRPr b="0" lang="fr-CH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</a:pPr>
            <a:endParaRPr b="0" lang="fr-CH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TextShape 10"/>
          <p:cNvSpPr txBox="1"/>
          <p:nvPr/>
        </p:nvSpPr>
        <p:spPr>
          <a:xfrm>
            <a:off x="5523120" y="5877360"/>
            <a:ext cx="1367640" cy="5446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90000"/>
              </a:lnSpc>
            </a:pPr>
            <a:r>
              <a:rPr b="0" lang="fr-CH" sz="1200" spc="-1" strike="noStrike">
                <a:solidFill>
                  <a:srgbClr val="000000"/>
                </a:solidFill>
                <a:latin typeface="Calibri"/>
                <a:ea typeface="Calibri"/>
              </a:rPr>
              <a:t>R&amp;D appliqué</a:t>
            </a:r>
            <a:endParaRPr b="0" lang="fr-CH" sz="1200" spc="-1" strike="noStrike">
              <a:solidFill>
                <a:srgbClr val="000000"/>
              </a:solidFill>
              <a:latin typeface="Arial"/>
            </a:endParaRPr>
          </a:p>
          <a:p>
            <a:pPr marL="542880" indent="-189360">
              <a:lnSpc>
                <a:spcPct val="80000"/>
              </a:lnSpc>
            </a:pPr>
            <a:endParaRPr b="0" lang="fr-CH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</a:pPr>
            <a:endParaRPr b="0" lang="fr-CH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2" name="Google Shape;271;p29" descr=""/>
          <p:cNvPicPr/>
          <p:nvPr/>
        </p:nvPicPr>
        <p:blipFill>
          <a:blip r:embed="rId10"/>
          <a:stretch/>
        </p:blipFill>
        <p:spPr>
          <a:xfrm>
            <a:off x="7045560" y="4581000"/>
            <a:ext cx="1342440" cy="1182960"/>
          </a:xfrm>
          <a:prstGeom prst="rect">
            <a:avLst/>
          </a:prstGeom>
          <a:ln>
            <a:noFill/>
          </a:ln>
        </p:spPr>
      </p:pic>
      <p:sp>
        <p:nvSpPr>
          <p:cNvPr id="193" name="TextShape 11"/>
          <p:cNvSpPr txBox="1"/>
          <p:nvPr/>
        </p:nvSpPr>
        <p:spPr>
          <a:xfrm>
            <a:off x="7034760" y="5877360"/>
            <a:ext cx="1423080" cy="5446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90000"/>
              </a:lnSpc>
              <a:spcBef>
                <a:spcPts val="241"/>
              </a:spcBef>
            </a:pPr>
            <a:r>
              <a:rPr b="0" lang="fr-CH" sz="1200" spc="-1" strike="noStrike">
                <a:solidFill>
                  <a:srgbClr val="000000"/>
                </a:solidFill>
                <a:latin typeface="Calibri"/>
                <a:ea typeface="Calibri"/>
              </a:rPr>
              <a:t>Centre de compétence</a:t>
            </a:r>
            <a:endParaRPr b="0" lang="fr-CH" sz="1200" spc="-1" strike="noStrike">
              <a:solidFill>
                <a:srgbClr val="000000"/>
              </a:solidFill>
              <a:latin typeface="Arial"/>
            </a:endParaRPr>
          </a:p>
          <a:p>
            <a:pPr marL="542880" indent="-189360">
              <a:lnSpc>
                <a:spcPct val="80000"/>
              </a:lnSpc>
            </a:pPr>
            <a:endParaRPr b="0" lang="fr-CH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</a:pPr>
            <a:endParaRPr b="0" lang="fr-CH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TextShape 12"/>
          <p:cNvSpPr txBox="1"/>
          <p:nvPr/>
        </p:nvSpPr>
        <p:spPr>
          <a:xfrm>
            <a:off x="511200" y="117000"/>
            <a:ext cx="7257960" cy="6624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fr-CH" sz="2800" spc="-1" strike="noStrike">
                <a:solidFill>
                  <a:srgbClr val="964907"/>
                </a:solidFill>
                <a:latin typeface="Source Sans Pro"/>
                <a:ea typeface="Source Sans Pro"/>
              </a:rPr>
              <a:t>Vision de Fagus et chaîne de valeurs ajoutées</a:t>
            </a:r>
            <a:endParaRPr b="0" lang="fr-CH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TextShape 13"/>
          <p:cNvSpPr txBox="1"/>
          <p:nvPr/>
        </p:nvSpPr>
        <p:spPr>
          <a:xfrm>
            <a:off x="6458040" y="6356520"/>
            <a:ext cx="155160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96CD9706-1E59-47AC-BB41-62C3DED0C61A}" type="slidenum">
              <a:rPr b="0" lang="fr-CH" sz="1200" spc="-1" strike="noStrike">
                <a:solidFill>
                  <a:srgbClr val="888888"/>
                </a:solidFill>
                <a:latin typeface="Source Sans Pro"/>
                <a:ea typeface="Source Sans Pro"/>
              </a:rPr>
              <a:t>1</a:t>
            </a:fld>
            <a:endParaRPr b="0" lang="fr-CH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7" dur="indefinite" restart="never" nodeType="tmRoot">
          <p:childTnLst>
            <p:seq>
              <p:cTn id="2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Shape 1"/>
          <p:cNvSpPr txBox="1"/>
          <p:nvPr/>
        </p:nvSpPr>
        <p:spPr>
          <a:xfrm>
            <a:off x="3114720" y="978840"/>
            <a:ext cx="5118120" cy="49687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66760" indent="-279000">
              <a:lnSpc>
                <a:spcPct val="80000"/>
              </a:lnSpc>
              <a:buClr>
                <a:srgbClr val="964907"/>
              </a:buClr>
              <a:buFont typeface="Source Sans Pro"/>
              <a:buChar char="▪"/>
            </a:pPr>
            <a:r>
              <a:rPr b="0" lang="fr-CH" sz="2000" spc="-1" strike="noStrike">
                <a:solidFill>
                  <a:srgbClr val="964907"/>
                </a:solidFill>
                <a:latin typeface="Source Sans Pro"/>
                <a:ea typeface="Source Sans Pro"/>
              </a:rPr>
              <a:t>Formule Fagus</a:t>
            </a:r>
            <a:br/>
            <a:r>
              <a:rPr b="0" lang="fr-CH" sz="1000" spc="-1" strike="noStrike">
                <a:solidFill>
                  <a:srgbClr val="964907"/>
                </a:solidFill>
                <a:latin typeface="Source Sans Pro"/>
              </a:rPr>
              <a:t> </a:t>
            </a:r>
            <a:endParaRPr b="0" lang="fr-CH" sz="1000" spc="-1" strike="noStrike">
              <a:solidFill>
                <a:srgbClr val="000000"/>
              </a:solidFill>
              <a:latin typeface="Arial"/>
            </a:endParaRPr>
          </a:p>
          <a:p>
            <a:pPr lvl="1" marL="542880" indent="-275760">
              <a:lnSpc>
                <a:spcPct val="90000"/>
              </a:lnSpc>
              <a:buClr>
                <a:srgbClr val="964907"/>
              </a:buClr>
              <a:buFont typeface="Source Sans Pro"/>
              <a:buChar char="▪"/>
            </a:pPr>
            <a:r>
              <a:rPr b="0" lang="fr-CH" sz="18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Bois feuillu 100% Suisse (forêts suisses et sciés en Suisse)</a:t>
            </a: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  <a:p>
            <a:pPr lvl="1" marL="542880" indent="-275760">
              <a:lnSpc>
                <a:spcPct val="90000"/>
              </a:lnSpc>
              <a:spcBef>
                <a:spcPts val="499"/>
              </a:spcBef>
              <a:buClr>
                <a:srgbClr val="964907"/>
              </a:buClr>
              <a:buFont typeface="Source Sans Pro"/>
              <a:buChar char="▪"/>
            </a:pPr>
            <a:r>
              <a:rPr b="0" lang="fr-CH" sz="18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Bois massif avec très peu de colle (par rapport au lamibois en hêtre allemand)</a:t>
            </a: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  <a:p>
            <a:pPr lvl="1" marL="542880" indent="-275760">
              <a:lnSpc>
                <a:spcPct val="90000"/>
              </a:lnSpc>
              <a:spcBef>
                <a:spcPts val="499"/>
              </a:spcBef>
              <a:buClr>
                <a:srgbClr val="964907"/>
              </a:buClr>
              <a:buFont typeface="Source Sans Pro"/>
              <a:buChar char="▪"/>
            </a:pPr>
            <a:r>
              <a:rPr b="0" lang="fr-CH" sz="18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Minimum  2-fois plus solide par rapport au résineux</a:t>
            </a: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  <a:p>
            <a:pPr lvl="1" marL="542880" indent="-275760">
              <a:lnSpc>
                <a:spcPct val="90000"/>
              </a:lnSpc>
              <a:spcBef>
                <a:spcPts val="499"/>
              </a:spcBef>
              <a:buClr>
                <a:srgbClr val="964907"/>
              </a:buClr>
              <a:buFont typeface="Source Sans Pro"/>
              <a:buChar char="▪"/>
            </a:pPr>
            <a:r>
              <a:rPr b="0" lang="fr-CH" sz="18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Max. 2/3 des coûts actuelles du BLC feuillu</a:t>
            </a: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  <a:p>
            <a:pPr lvl="1" marL="542880" indent="-275760">
              <a:lnSpc>
                <a:spcPct val="90000"/>
              </a:lnSpc>
              <a:spcBef>
                <a:spcPts val="499"/>
              </a:spcBef>
              <a:buClr>
                <a:srgbClr val="964907"/>
              </a:buClr>
              <a:buFont typeface="Source Sans Pro"/>
              <a:buChar char="▪"/>
            </a:pPr>
            <a:r>
              <a:rPr b="0" lang="fr-CH" sz="18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Délais de livraison de 15j toute l’année</a:t>
            </a: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  <a:p>
            <a:pPr lvl="1" marL="542880" indent="-275760">
              <a:lnSpc>
                <a:spcPct val="90000"/>
              </a:lnSpc>
              <a:spcBef>
                <a:spcPts val="499"/>
              </a:spcBef>
              <a:buClr>
                <a:srgbClr val="964907"/>
              </a:buClr>
              <a:buFont typeface="Source Sans Pro"/>
              <a:buChar char="▪"/>
            </a:pPr>
            <a:r>
              <a:rPr b="0" lang="fr-CH" sz="18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Engineering et conseil</a:t>
            </a: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  <a:p>
            <a:pPr lvl="1" marL="542880" indent="-275760">
              <a:lnSpc>
                <a:spcPct val="90000"/>
              </a:lnSpc>
              <a:spcBef>
                <a:spcPts val="499"/>
              </a:spcBef>
              <a:buClr>
                <a:srgbClr val="964907"/>
              </a:buClr>
              <a:buFont typeface="Source Sans Pro"/>
              <a:buChar char="▪"/>
            </a:pPr>
            <a:r>
              <a:rPr b="0" lang="fr-CH" sz="18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R&amp;D, Développement de produits et centre de compétences</a:t>
            </a: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  <a:p>
            <a:pPr marL="542880" indent="-198000">
              <a:lnSpc>
                <a:spcPct val="90000"/>
              </a:lnSpc>
              <a:spcBef>
                <a:spcPts val="499"/>
              </a:spcBef>
            </a:pP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  <a:p>
            <a:pPr marL="542880" indent="-198000">
              <a:lnSpc>
                <a:spcPct val="90000"/>
              </a:lnSpc>
              <a:spcBef>
                <a:spcPts val="499"/>
              </a:spcBef>
            </a:pP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  <a:p>
            <a:pPr marL="542880" indent="-198000">
              <a:lnSpc>
                <a:spcPct val="90000"/>
              </a:lnSpc>
              <a:spcBef>
                <a:spcPts val="499"/>
              </a:spcBef>
            </a:pP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  <a:p>
            <a:pPr marL="542880" indent="-189360">
              <a:lnSpc>
                <a:spcPct val="80000"/>
              </a:lnSpc>
              <a:spcBef>
                <a:spcPts val="499"/>
              </a:spcBef>
            </a:pP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</a:pP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7" name="Google Shape;280;p30" descr=""/>
          <p:cNvPicPr/>
          <p:nvPr/>
        </p:nvPicPr>
        <p:blipFill>
          <a:blip r:embed="rId1"/>
          <a:stretch/>
        </p:blipFill>
        <p:spPr>
          <a:xfrm>
            <a:off x="1499040" y="1840680"/>
            <a:ext cx="1426320" cy="1003680"/>
          </a:xfrm>
          <a:prstGeom prst="rect">
            <a:avLst/>
          </a:prstGeom>
          <a:ln>
            <a:noFill/>
          </a:ln>
        </p:spPr>
      </p:pic>
      <p:pic>
        <p:nvPicPr>
          <p:cNvPr id="198" name="Google Shape;281;p30" descr=""/>
          <p:cNvPicPr/>
          <p:nvPr/>
        </p:nvPicPr>
        <p:blipFill>
          <a:blip r:embed="rId2"/>
          <a:stretch/>
        </p:blipFill>
        <p:spPr>
          <a:xfrm>
            <a:off x="0" y="2277000"/>
            <a:ext cx="1428480" cy="1135080"/>
          </a:xfrm>
          <a:prstGeom prst="rect">
            <a:avLst/>
          </a:prstGeom>
          <a:ln>
            <a:noFill/>
          </a:ln>
        </p:spPr>
      </p:pic>
      <p:pic>
        <p:nvPicPr>
          <p:cNvPr id="199" name="Google Shape;282;p30" descr=""/>
          <p:cNvPicPr/>
          <p:nvPr/>
        </p:nvPicPr>
        <p:blipFill>
          <a:blip r:embed="rId3"/>
          <a:stretch/>
        </p:blipFill>
        <p:spPr>
          <a:xfrm>
            <a:off x="-12240" y="4735440"/>
            <a:ext cx="1427760" cy="1151640"/>
          </a:xfrm>
          <a:prstGeom prst="rect">
            <a:avLst/>
          </a:prstGeom>
          <a:ln>
            <a:noFill/>
          </a:ln>
        </p:spPr>
      </p:pic>
      <p:pic>
        <p:nvPicPr>
          <p:cNvPr id="200" name="Google Shape;283;p30" descr=""/>
          <p:cNvPicPr/>
          <p:nvPr/>
        </p:nvPicPr>
        <p:blipFill>
          <a:blip r:embed="rId4"/>
          <a:stretch/>
        </p:blipFill>
        <p:spPr>
          <a:xfrm>
            <a:off x="1526400" y="5294160"/>
            <a:ext cx="1426320" cy="1079640"/>
          </a:xfrm>
          <a:prstGeom prst="rect">
            <a:avLst/>
          </a:prstGeom>
          <a:ln>
            <a:noFill/>
          </a:ln>
        </p:spPr>
      </p:pic>
      <p:pic>
        <p:nvPicPr>
          <p:cNvPr id="201" name="Google Shape;284;p30" descr=""/>
          <p:cNvPicPr/>
          <p:nvPr/>
        </p:nvPicPr>
        <p:blipFill>
          <a:blip r:embed="rId5"/>
          <a:stretch/>
        </p:blipFill>
        <p:spPr>
          <a:xfrm>
            <a:off x="1512720" y="4129200"/>
            <a:ext cx="1415520" cy="1094760"/>
          </a:xfrm>
          <a:prstGeom prst="rect">
            <a:avLst/>
          </a:prstGeom>
          <a:ln>
            <a:noFill/>
          </a:ln>
        </p:spPr>
      </p:pic>
      <p:pic>
        <p:nvPicPr>
          <p:cNvPr id="202" name="Google Shape;285;p30" descr=""/>
          <p:cNvPicPr/>
          <p:nvPr/>
        </p:nvPicPr>
        <p:blipFill>
          <a:blip r:embed="rId6"/>
          <a:stretch/>
        </p:blipFill>
        <p:spPr>
          <a:xfrm>
            <a:off x="-3960" y="3501720"/>
            <a:ext cx="1423080" cy="1143000"/>
          </a:xfrm>
          <a:prstGeom prst="rect">
            <a:avLst/>
          </a:prstGeom>
          <a:ln>
            <a:noFill/>
          </a:ln>
        </p:spPr>
      </p:pic>
      <p:pic>
        <p:nvPicPr>
          <p:cNvPr id="203" name="Google Shape;286;p30" descr=""/>
          <p:cNvPicPr/>
          <p:nvPr/>
        </p:nvPicPr>
        <p:blipFill>
          <a:blip r:embed="rId7"/>
          <a:stretch/>
        </p:blipFill>
        <p:spPr>
          <a:xfrm>
            <a:off x="0" y="1052640"/>
            <a:ext cx="1415520" cy="1148760"/>
          </a:xfrm>
          <a:prstGeom prst="rect">
            <a:avLst/>
          </a:prstGeom>
          <a:ln>
            <a:noFill/>
          </a:ln>
        </p:spPr>
      </p:pic>
      <p:pic>
        <p:nvPicPr>
          <p:cNvPr id="204" name="Google Shape;287;p30" descr=""/>
          <p:cNvPicPr/>
          <p:nvPr/>
        </p:nvPicPr>
        <p:blipFill>
          <a:blip r:embed="rId8"/>
          <a:stretch/>
        </p:blipFill>
        <p:spPr>
          <a:xfrm>
            <a:off x="1512720" y="2972160"/>
            <a:ext cx="1412640" cy="1058760"/>
          </a:xfrm>
          <a:prstGeom prst="rect">
            <a:avLst/>
          </a:prstGeom>
          <a:ln>
            <a:noFill/>
          </a:ln>
        </p:spPr>
      </p:pic>
      <p:sp>
        <p:nvSpPr>
          <p:cNvPr id="205" name="TextShape 2"/>
          <p:cNvSpPr txBox="1"/>
          <p:nvPr/>
        </p:nvSpPr>
        <p:spPr>
          <a:xfrm>
            <a:off x="511200" y="136440"/>
            <a:ext cx="7257960" cy="6624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fr-CH" sz="2800" spc="-1" strike="noStrike">
                <a:solidFill>
                  <a:srgbClr val="964907"/>
                </a:solidFill>
                <a:latin typeface="Source Sans Pro"/>
                <a:ea typeface="Source Sans Pro"/>
              </a:rPr>
              <a:t>Promesse client de Fagus</a:t>
            </a:r>
            <a:endParaRPr b="0" lang="fr-CH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TextShape 3"/>
          <p:cNvSpPr txBox="1"/>
          <p:nvPr/>
        </p:nvSpPr>
        <p:spPr>
          <a:xfrm>
            <a:off x="6458040" y="6356520"/>
            <a:ext cx="155160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1847492B-8910-4CF2-820E-711057DE9636}" type="slidenum">
              <a:rPr b="0" lang="fr-CH" sz="1200" spc="-1" strike="noStrike">
                <a:solidFill>
                  <a:srgbClr val="888888"/>
                </a:solidFill>
                <a:latin typeface="Source Sans Pro"/>
                <a:ea typeface="Source Sans Pro"/>
              </a:rPr>
              <a:t>1</a:t>
            </a:fld>
            <a:endParaRPr b="0" lang="fr-CH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9" dur="indefinite" restart="never" nodeType="tmRoot">
          <p:childTnLst>
            <p:seq>
              <p:cTn id="3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Shape 1"/>
          <p:cNvSpPr txBox="1"/>
          <p:nvPr/>
        </p:nvSpPr>
        <p:spPr>
          <a:xfrm>
            <a:off x="511200" y="978840"/>
            <a:ext cx="7722000" cy="49687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542880" indent="-189360">
              <a:lnSpc>
                <a:spcPct val="80000"/>
              </a:lnSpc>
            </a:pPr>
            <a:endParaRPr b="0" lang="fr-CH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</a:pPr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TextShape 2"/>
          <p:cNvSpPr txBox="1"/>
          <p:nvPr/>
        </p:nvSpPr>
        <p:spPr>
          <a:xfrm>
            <a:off x="441360" y="764640"/>
            <a:ext cx="8280720" cy="7686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lvl="1" marL="542880" indent="-263160">
              <a:lnSpc>
                <a:spcPct val="90000"/>
              </a:lnSpc>
              <a:buClr>
                <a:srgbClr val="964907"/>
              </a:buClr>
              <a:buFont typeface="Source Sans Pro"/>
              <a:buChar char="▪"/>
            </a:pPr>
            <a:r>
              <a:rPr b="0" lang="fr-CH" sz="16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Etude Timbatec, OFEV: 12 Comparaisons de systèmes en Quantité, Prix, Volume utilisé</a:t>
            </a:r>
            <a:endParaRPr b="0" lang="fr-CH" sz="1600" spc="-1" strike="noStrike">
              <a:solidFill>
                <a:srgbClr val="000000"/>
              </a:solidFill>
              <a:latin typeface="Arial"/>
            </a:endParaRPr>
          </a:p>
          <a:p>
            <a:pPr lvl="1" marL="542880" indent="-263160">
              <a:lnSpc>
                <a:spcPct val="90000"/>
              </a:lnSpc>
              <a:spcBef>
                <a:spcPts val="360"/>
              </a:spcBef>
              <a:buClr>
                <a:srgbClr val="964907"/>
              </a:buClr>
              <a:buFont typeface="Source Sans Pro"/>
              <a:buChar char="▪"/>
            </a:pPr>
            <a:r>
              <a:rPr b="0" lang="fr-CH" sz="16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P.Exemple. Poutre à haute charge (Immeuble à plusieurs étages)</a:t>
            </a:r>
            <a:endParaRPr b="0" lang="fr-CH" sz="1600" spc="-1" strike="noStrike">
              <a:solidFill>
                <a:srgbClr val="000000"/>
              </a:solidFill>
              <a:latin typeface="Arial"/>
            </a:endParaRPr>
          </a:p>
          <a:p>
            <a:pPr marL="542880" indent="-174240">
              <a:lnSpc>
                <a:spcPct val="90000"/>
              </a:lnSpc>
              <a:spcBef>
                <a:spcPts val="320"/>
              </a:spcBef>
            </a:pPr>
            <a:endParaRPr b="0" lang="fr-CH" sz="1600" spc="-1" strike="noStrike">
              <a:solidFill>
                <a:srgbClr val="000000"/>
              </a:solidFill>
              <a:latin typeface="Arial"/>
            </a:endParaRPr>
          </a:p>
          <a:p>
            <a:pPr marL="542880" indent="-189360">
              <a:lnSpc>
                <a:spcPct val="80000"/>
              </a:lnSpc>
            </a:pPr>
            <a:endParaRPr b="0" lang="fr-CH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</a:pPr>
            <a:endParaRPr b="0" lang="fr-CH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9" name="Google Shape;296;p31" descr=""/>
          <p:cNvPicPr/>
          <p:nvPr/>
        </p:nvPicPr>
        <p:blipFill>
          <a:blip r:embed="rId1"/>
          <a:stretch/>
        </p:blipFill>
        <p:spPr>
          <a:xfrm>
            <a:off x="611640" y="1642680"/>
            <a:ext cx="7777080" cy="4896360"/>
          </a:xfrm>
          <a:prstGeom prst="rect">
            <a:avLst/>
          </a:prstGeom>
          <a:ln>
            <a:noFill/>
          </a:ln>
        </p:spPr>
      </p:pic>
      <p:pic>
        <p:nvPicPr>
          <p:cNvPr id="210" name="Google Shape;297;p31" descr=""/>
          <p:cNvPicPr/>
          <p:nvPr/>
        </p:nvPicPr>
        <p:blipFill>
          <a:blip r:embed="rId2"/>
          <a:stretch/>
        </p:blipFill>
        <p:spPr>
          <a:xfrm>
            <a:off x="4581720" y="5261400"/>
            <a:ext cx="3807000" cy="1191240"/>
          </a:xfrm>
          <a:prstGeom prst="rect">
            <a:avLst/>
          </a:prstGeom>
          <a:ln>
            <a:noFill/>
          </a:ln>
        </p:spPr>
      </p:pic>
      <p:sp>
        <p:nvSpPr>
          <p:cNvPr id="211" name="TextShape 3"/>
          <p:cNvSpPr txBox="1"/>
          <p:nvPr/>
        </p:nvSpPr>
        <p:spPr>
          <a:xfrm>
            <a:off x="511200" y="136440"/>
            <a:ext cx="7257960" cy="6624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fr-CH" sz="2800" spc="-1" strike="noStrike">
                <a:solidFill>
                  <a:srgbClr val="964907"/>
                </a:solidFill>
                <a:latin typeface="Source Sans Pro"/>
                <a:ea typeface="Source Sans Pro"/>
              </a:rPr>
              <a:t>Bénéfice clients</a:t>
            </a:r>
            <a:endParaRPr b="0" lang="fr-CH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TextShape 4"/>
          <p:cNvSpPr txBox="1"/>
          <p:nvPr/>
        </p:nvSpPr>
        <p:spPr>
          <a:xfrm>
            <a:off x="6458040" y="6356520"/>
            <a:ext cx="155160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D182BD92-FF52-49F2-905C-88B0A870F76F}" type="slidenum">
              <a:rPr b="0" lang="fr-CH" sz="1200" spc="-1" strike="noStrike">
                <a:solidFill>
                  <a:srgbClr val="888888"/>
                </a:solidFill>
                <a:latin typeface="Source Sans Pro"/>
                <a:ea typeface="Source Sans Pro"/>
              </a:rPr>
              <a:t>1</a:t>
            </a:fld>
            <a:endParaRPr b="0" lang="fr-CH" sz="1200" spc="-1" strike="noStrike">
              <a:latin typeface="Times New Roman"/>
            </a:endParaRPr>
          </a:p>
        </p:txBody>
      </p:sp>
      <p:sp>
        <p:nvSpPr>
          <p:cNvPr id="213" name="CustomShape 5"/>
          <p:cNvSpPr/>
          <p:nvPr/>
        </p:nvSpPr>
        <p:spPr>
          <a:xfrm>
            <a:off x="4905360" y="3981600"/>
            <a:ext cx="2552400" cy="112356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1" lang="fr-CH" sz="14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Comparaison Fagus GL48 avec Acier S235:</a:t>
            </a:r>
            <a:endParaRPr b="0" lang="fr-CH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CH" sz="14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Hauteur +49% (Sapin + 137%</a:t>
            </a:r>
            <a:br/>
            <a:r>
              <a:rPr b="1" lang="fr-CH" sz="14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Coûts -34%</a:t>
            </a:r>
            <a:endParaRPr b="0" lang="fr-CH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1" dur="indefinite" restart="never" nodeType="tmRoot">
          <p:childTnLst>
            <p:seq>
              <p:cTn id="3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extShape 1"/>
          <p:cNvSpPr txBox="1"/>
          <p:nvPr/>
        </p:nvSpPr>
        <p:spPr>
          <a:xfrm>
            <a:off x="511200" y="839520"/>
            <a:ext cx="7722000" cy="6624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66760" indent="-228240">
              <a:lnSpc>
                <a:spcPct val="90000"/>
              </a:lnSpc>
              <a:buClr>
                <a:srgbClr val="964907"/>
              </a:buClr>
              <a:buFont typeface="Source Sans Pro"/>
              <a:buChar char="▪"/>
            </a:pPr>
            <a:r>
              <a:rPr b="0" lang="fr-CH" sz="18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 </a:t>
            </a:r>
            <a:r>
              <a:rPr b="0" lang="fr-CH" sz="18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Hautes Charges, longues portés, Intérieurs Highend («meuble like»)</a:t>
            </a: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  <a:p>
            <a:pPr marL="266760" indent="-228240">
              <a:lnSpc>
                <a:spcPct val="90000"/>
              </a:lnSpc>
              <a:buClr>
                <a:srgbClr val="964907"/>
              </a:buClr>
              <a:buFont typeface="Noto Sans Symbols"/>
              <a:buChar char="▪"/>
            </a:pPr>
            <a:r>
              <a:rPr b="0" lang="fr-CH" sz="18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Gain de place et de volume (ou moins de volume à payer)</a:t>
            </a: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  <a:p>
            <a:pPr marL="542880" indent="-189360">
              <a:lnSpc>
                <a:spcPct val="80000"/>
              </a:lnSpc>
            </a:pP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</a:pP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TextShape 2"/>
          <p:cNvSpPr txBox="1"/>
          <p:nvPr/>
        </p:nvSpPr>
        <p:spPr>
          <a:xfrm>
            <a:off x="721800" y="5661360"/>
            <a:ext cx="8136720" cy="5036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66760">
              <a:lnSpc>
                <a:spcPct val="80000"/>
              </a:lnSpc>
            </a:pPr>
            <a:endParaRPr b="0" lang="fr-CH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</a:pPr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6" name="Google Shape;307;p32" descr=""/>
          <p:cNvPicPr/>
          <p:nvPr/>
        </p:nvPicPr>
        <p:blipFill>
          <a:blip r:embed="rId1"/>
          <a:stretch/>
        </p:blipFill>
        <p:spPr>
          <a:xfrm>
            <a:off x="721800" y="1699560"/>
            <a:ext cx="1852200" cy="2520000"/>
          </a:xfrm>
          <a:prstGeom prst="rect">
            <a:avLst/>
          </a:prstGeom>
          <a:ln>
            <a:noFill/>
          </a:ln>
        </p:spPr>
      </p:pic>
      <p:pic>
        <p:nvPicPr>
          <p:cNvPr id="217" name="Google Shape;308;p32" descr=""/>
          <p:cNvPicPr/>
          <p:nvPr/>
        </p:nvPicPr>
        <p:blipFill>
          <a:blip r:embed="rId2"/>
          <a:stretch/>
        </p:blipFill>
        <p:spPr>
          <a:xfrm>
            <a:off x="2646360" y="1699560"/>
            <a:ext cx="1800000" cy="2520000"/>
          </a:xfrm>
          <a:prstGeom prst="rect">
            <a:avLst/>
          </a:prstGeom>
          <a:ln>
            <a:noFill/>
          </a:ln>
        </p:spPr>
      </p:pic>
      <p:pic>
        <p:nvPicPr>
          <p:cNvPr id="218" name="Google Shape;309;p32" descr=""/>
          <p:cNvPicPr/>
          <p:nvPr/>
        </p:nvPicPr>
        <p:blipFill>
          <a:blip r:embed="rId3"/>
          <a:stretch/>
        </p:blipFill>
        <p:spPr>
          <a:xfrm rot="16200000">
            <a:off x="6384240" y="1922400"/>
            <a:ext cx="2520000" cy="2075040"/>
          </a:xfrm>
          <a:prstGeom prst="rect">
            <a:avLst/>
          </a:prstGeom>
          <a:ln>
            <a:noFill/>
          </a:ln>
        </p:spPr>
      </p:pic>
      <p:pic>
        <p:nvPicPr>
          <p:cNvPr id="219" name="Google Shape;310;p32" descr=""/>
          <p:cNvPicPr/>
          <p:nvPr/>
        </p:nvPicPr>
        <p:blipFill>
          <a:blip r:embed="rId4"/>
          <a:stretch/>
        </p:blipFill>
        <p:spPr>
          <a:xfrm>
            <a:off x="4518720" y="1699560"/>
            <a:ext cx="2016000" cy="2520000"/>
          </a:xfrm>
          <a:prstGeom prst="rect">
            <a:avLst/>
          </a:prstGeom>
          <a:ln>
            <a:noFill/>
          </a:ln>
        </p:spPr>
      </p:pic>
      <p:pic>
        <p:nvPicPr>
          <p:cNvPr id="220" name="Google Shape;311;p32" descr=""/>
          <p:cNvPicPr/>
          <p:nvPr/>
        </p:nvPicPr>
        <p:blipFill>
          <a:blip r:embed="rId5"/>
          <a:stretch/>
        </p:blipFill>
        <p:spPr>
          <a:xfrm>
            <a:off x="4518720" y="4395600"/>
            <a:ext cx="2016000" cy="1812600"/>
          </a:xfrm>
          <a:prstGeom prst="rect">
            <a:avLst/>
          </a:prstGeom>
          <a:ln>
            <a:noFill/>
          </a:ln>
        </p:spPr>
      </p:pic>
      <p:pic>
        <p:nvPicPr>
          <p:cNvPr id="221" name="Google Shape;312;p32" descr=""/>
          <p:cNvPicPr/>
          <p:nvPr/>
        </p:nvPicPr>
        <p:blipFill>
          <a:blip r:embed="rId6"/>
          <a:stretch/>
        </p:blipFill>
        <p:spPr>
          <a:xfrm>
            <a:off x="755640" y="4363920"/>
            <a:ext cx="1818360" cy="2232000"/>
          </a:xfrm>
          <a:prstGeom prst="rect">
            <a:avLst/>
          </a:prstGeom>
          <a:ln>
            <a:noFill/>
          </a:ln>
        </p:spPr>
      </p:pic>
      <p:sp>
        <p:nvSpPr>
          <p:cNvPr id="222" name="TextShape 3"/>
          <p:cNvSpPr txBox="1"/>
          <p:nvPr/>
        </p:nvSpPr>
        <p:spPr>
          <a:xfrm>
            <a:off x="511200" y="136440"/>
            <a:ext cx="7257960" cy="6624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fr-CH" sz="2800" spc="-1" strike="noStrike">
                <a:solidFill>
                  <a:srgbClr val="964907"/>
                </a:solidFill>
                <a:latin typeface="Source Sans Pro"/>
                <a:ea typeface="Source Sans Pro"/>
              </a:rPr>
              <a:t>Bénéfice client</a:t>
            </a:r>
            <a:endParaRPr b="0" lang="fr-CH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TextShape 4"/>
          <p:cNvSpPr txBox="1"/>
          <p:nvPr/>
        </p:nvSpPr>
        <p:spPr>
          <a:xfrm>
            <a:off x="6458040" y="6356520"/>
            <a:ext cx="155160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184EC26E-9F88-4889-A9CE-5093D3A11D08}" type="slidenum">
              <a:rPr b="0" lang="fr-CH" sz="1200" spc="-1" strike="noStrike">
                <a:solidFill>
                  <a:srgbClr val="888888"/>
                </a:solidFill>
                <a:latin typeface="Source Sans Pro"/>
                <a:ea typeface="Source Sans Pro"/>
              </a:rPr>
              <a:t>1</a:t>
            </a:fld>
            <a:endParaRPr b="0" lang="fr-CH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3" dur="indefinite" restart="never" nodeType="tmRoot">
          <p:childTnLst>
            <p:seq>
              <p:cTn id="3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319;p33" descr=""/>
          <p:cNvPicPr/>
          <p:nvPr/>
        </p:nvPicPr>
        <p:blipFill>
          <a:blip r:embed="rId1"/>
          <a:stretch/>
        </p:blipFill>
        <p:spPr>
          <a:xfrm>
            <a:off x="4206960" y="2209320"/>
            <a:ext cx="4289400" cy="3632760"/>
          </a:xfrm>
          <a:prstGeom prst="rect">
            <a:avLst/>
          </a:prstGeom>
          <a:ln>
            <a:noFill/>
          </a:ln>
        </p:spPr>
      </p:pic>
      <p:pic>
        <p:nvPicPr>
          <p:cNvPr id="225" name="Google Shape;320;p33" descr=""/>
          <p:cNvPicPr/>
          <p:nvPr/>
        </p:nvPicPr>
        <p:blipFill>
          <a:blip r:embed="rId2"/>
          <a:stretch/>
        </p:blipFill>
        <p:spPr>
          <a:xfrm>
            <a:off x="511200" y="1779840"/>
            <a:ext cx="3433320" cy="4576320"/>
          </a:xfrm>
          <a:prstGeom prst="rect">
            <a:avLst/>
          </a:prstGeom>
          <a:ln>
            <a:noFill/>
          </a:ln>
        </p:spPr>
      </p:pic>
      <p:sp>
        <p:nvSpPr>
          <p:cNvPr id="226" name="TextShape 1"/>
          <p:cNvSpPr txBox="1"/>
          <p:nvPr/>
        </p:nvSpPr>
        <p:spPr>
          <a:xfrm>
            <a:off x="511200" y="978840"/>
            <a:ext cx="8096760" cy="9547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66760" indent="-266400">
              <a:lnSpc>
                <a:spcPct val="90000"/>
              </a:lnSpc>
              <a:buClr>
                <a:srgbClr val="964907"/>
              </a:buClr>
              <a:buFont typeface="Noto Sans Symbols"/>
              <a:buChar char="▪"/>
            </a:pPr>
            <a:r>
              <a:rPr b="0" lang="fr-CH" sz="1800" spc="-1" strike="noStrike">
                <a:solidFill>
                  <a:srgbClr val="000000"/>
                </a:solidFill>
                <a:latin typeface="Calibri"/>
                <a:ea typeface="Calibri"/>
              </a:rPr>
              <a:t>Produits de solidité supérieure en feuillu  (Hêtre, Frêne, Chêne, Châtaigner etc.)</a:t>
            </a: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fr-CH" sz="1800" spc="-1" strike="noStrike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  <a:p>
            <a:pPr marL="542880" indent="-189360">
              <a:lnSpc>
                <a:spcPct val="80000"/>
              </a:lnSpc>
            </a:pP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</a:pP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TextShape 2"/>
          <p:cNvSpPr txBox="1"/>
          <p:nvPr/>
        </p:nvSpPr>
        <p:spPr>
          <a:xfrm>
            <a:off x="511200" y="136440"/>
            <a:ext cx="7257960" cy="6624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fr-CH" sz="2800" spc="-1" strike="noStrike">
                <a:solidFill>
                  <a:srgbClr val="964907"/>
                </a:solidFill>
                <a:latin typeface="Source Sans Pro"/>
                <a:ea typeface="Source Sans Pro"/>
              </a:rPr>
              <a:t>Produits</a:t>
            </a:r>
            <a:endParaRPr b="0" lang="fr-CH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TextShape 3"/>
          <p:cNvSpPr txBox="1"/>
          <p:nvPr/>
        </p:nvSpPr>
        <p:spPr>
          <a:xfrm>
            <a:off x="6458040" y="6356520"/>
            <a:ext cx="155160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76F823D3-F71E-4582-A19F-6EF724AC9794}" type="slidenum">
              <a:rPr b="0" lang="fr-CH" sz="1200" spc="-1" strike="noStrike">
                <a:solidFill>
                  <a:srgbClr val="888888"/>
                </a:solidFill>
                <a:latin typeface="Source Sans Pro"/>
                <a:ea typeface="Source Sans Pro"/>
              </a:rPr>
              <a:t>1</a:t>
            </a:fld>
            <a:endParaRPr b="0" lang="fr-CH" sz="1200" spc="-1" strike="noStrike">
              <a:latin typeface="Times New Roman"/>
            </a:endParaRPr>
          </a:p>
        </p:txBody>
      </p:sp>
      <p:sp>
        <p:nvSpPr>
          <p:cNvPr id="229" name="CustomShape 4"/>
          <p:cNvSpPr/>
          <p:nvPr/>
        </p:nvSpPr>
        <p:spPr>
          <a:xfrm>
            <a:off x="1712880" y="1875600"/>
            <a:ext cx="2180880" cy="15631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1" lang="fr-CH" sz="1050" spc="-1" strike="noStrike">
                <a:solidFill>
                  <a:srgbClr val="333333"/>
                </a:solidFill>
                <a:latin typeface="Arial"/>
                <a:ea typeface="Arial"/>
              </a:rPr>
              <a:t>Panneaux massif lamellé-collé pour la construction</a:t>
            </a:r>
            <a:endParaRPr b="0" lang="fr-CH" sz="10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CH" sz="10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CH" sz="1050" spc="-1" strike="noStrike">
                <a:solidFill>
                  <a:srgbClr val="333333"/>
                </a:solidFill>
                <a:latin typeface="Arial"/>
                <a:ea typeface="Arial"/>
              </a:rPr>
              <a:t>Epaisseur : 40 – 100 mm</a:t>
            </a:r>
            <a:endParaRPr b="0" lang="fr-CH" sz="10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CH" sz="1050" spc="-1" strike="noStrike">
                <a:solidFill>
                  <a:srgbClr val="333333"/>
                </a:solidFill>
                <a:latin typeface="Arial"/>
                <a:ea typeface="Arial"/>
              </a:rPr>
              <a:t>Largeur : 60 – 1250 mm</a:t>
            </a:r>
            <a:endParaRPr b="0" lang="fr-CH" sz="10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CH" sz="1050" spc="-1" strike="noStrike">
                <a:solidFill>
                  <a:srgbClr val="333333"/>
                </a:solidFill>
                <a:latin typeface="Arial"/>
                <a:ea typeface="Arial"/>
              </a:rPr>
              <a:t>Longueur : jusqu’à 13.5 m</a:t>
            </a:r>
            <a:endParaRPr b="0" lang="fr-CH" sz="1050" spc="-1" strike="noStrike">
              <a:latin typeface="Arial"/>
            </a:endParaRPr>
          </a:p>
        </p:txBody>
      </p:sp>
      <p:sp>
        <p:nvSpPr>
          <p:cNvPr id="230" name="CustomShape 5"/>
          <p:cNvSpPr/>
          <p:nvPr/>
        </p:nvSpPr>
        <p:spPr>
          <a:xfrm>
            <a:off x="6393600" y="4187160"/>
            <a:ext cx="2014200" cy="15631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30000"/>
              </a:lnSpc>
            </a:pPr>
            <a:r>
              <a:rPr b="1" lang="fr-CH" sz="1000" spc="-1" strike="noStrike">
                <a:solidFill>
                  <a:srgbClr val="333333"/>
                </a:solidFill>
                <a:latin typeface="Arial"/>
                <a:ea typeface="Arial"/>
              </a:rPr>
              <a:t>Bois Tasseaux-collé (BTC) / bois équarri</a:t>
            </a:r>
            <a:br/>
            <a:endParaRPr b="0" lang="fr-CH" sz="1000" spc="-1" strike="noStrike">
              <a:latin typeface="Arial"/>
            </a:endParaRPr>
          </a:p>
          <a:p>
            <a:pPr>
              <a:lnSpc>
                <a:spcPct val="130000"/>
              </a:lnSpc>
            </a:pPr>
            <a:r>
              <a:rPr b="0" lang="fr-CH" sz="1050" spc="-1" strike="noStrike">
                <a:solidFill>
                  <a:srgbClr val="333333"/>
                </a:solidFill>
                <a:latin typeface="Arial"/>
                <a:ea typeface="Arial"/>
              </a:rPr>
              <a:t>Largeur : 80 – 280 mm</a:t>
            </a:r>
            <a:br/>
            <a:r>
              <a:rPr b="0" lang="fr-CH" sz="1050" spc="-1" strike="noStrike">
                <a:solidFill>
                  <a:srgbClr val="333333"/>
                </a:solidFill>
                <a:latin typeface="Arial"/>
                <a:ea typeface="Arial"/>
              </a:rPr>
              <a:t>Hauteur : 80 – 1250 mm</a:t>
            </a:r>
            <a:endParaRPr b="0" lang="fr-CH" sz="1050" spc="-1" strike="noStrike">
              <a:latin typeface="Arial"/>
            </a:endParaRPr>
          </a:p>
          <a:p>
            <a:pPr>
              <a:lnSpc>
                <a:spcPct val="185000"/>
              </a:lnSpc>
            </a:pPr>
            <a:r>
              <a:rPr b="0" lang="fr-CH" sz="1050" spc="-1" strike="noStrike">
                <a:solidFill>
                  <a:srgbClr val="333333"/>
                </a:solidFill>
                <a:latin typeface="Arial"/>
                <a:ea typeface="Arial"/>
              </a:rPr>
              <a:t>Longueur : jusqu’à 13,5 m</a:t>
            </a:r>
            <a:endParaRPr b="0" lang="fr-CH" sz="10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CH" sz="10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5" dur="indefinite" restart="never" nodeType="tmRoot">
          <p:childTnLst>
            <p:seq>
              <p:cTn id="3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extShape 1"/>
          <p:cNvSpPr txBox="1"/>
          <p:nvPr/>
        </p:nvSpPr>
        <p:spPr>
          <a:xfrm>
            <a:off x="511200" y="978840"/>
            <a:ext cx="7722000" cy="2135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66760" indent="-266400">
              <a:lnSpc>
                <a:spcPct val="90000"/>
              </a:lnSpc>
              <a:buClr>
                <a:srgbClr val="964907"/>
              </a:buClr>
              <a:buFont typeface="Noto Sans Symbols"/>
              <a:buChar char="▪"/>
            </a:pPr>
            <a:r>
              <a:rPr b="0" lang="fr-CH" sz="1800" spc="-1" strike="noStrike">
                <a:solidFill>
                  <a:srgbClr val="000000"/>
                </a:solidFill>
                <a:latin typeface="Calibri"/>
                <a:ea typeface="Calibri"/>
              </a:rPr>
              <a:t>Optimisation de toute la chaîne. A partir de la grume jusqu’au produit fini.</a:t>
            </a: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190080">
              <a:lnSpc>
                <a:spcPct val="90000"/>
              </a:lnSpc>
              <a:buClr>
                <a:srgbClr val="964907"/>
              </a:buClr>
              <a:buFont typeface="Calibri"/>
              <a:buChar char="▪"/>
            </a:pPr>
            <a:r>
              <a:rPr b="0" lang="fr-CH" sz="1800" spc="-1" strike="noStrike">
                <a:solidFill>
                  <a:srgbClr val="000000"/>
                </a:solidFill>
                <a:latin typeface="Calibri"/>
                <a:ea typeface="Calibri"/>
              </a:rPr>
              <a:t>Récolte des grumes par lots</a:t>
            </a: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190080">
              <a:lnSpc>
                <a:spcPct val="90000"/>
              </a:lnSpc>
              <a:buClr>
                <a:srgbClr val="964907"/>
              </a:buClr>
              <a:buFont typeface="Calibri"/>
              <a:buChar char="▪"/>
            </a:pPr>
            <a:r>
              <a:rPr b="0" lang="fr-CH" sz="1800" spc="-1" strike="noStrike">
                <a:solidFill>
                  <a:srgbClr val="000000"/>
                </a:solidFill>
                <a:latin typeface="Calibri"/>
                <a:ea typeface="Calibri"/>
              </a:rPr>
              <a:t>Sciage et séchage à l’air</a:t>
            </a: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190080">
              <a:lnSpc>
                <a:spcPct val="90000"/>
              </a:lnSpc>
              <a:buClr>
                <a:srgbClr val="964907"/>
              </a:buClr>
              <a:buFont typeface="Calibri"/>
              <a:buChar char="▪"/>
            </a:pPr>
            <a:r>
              <a:rPr b="0" lang="fr-CH" sz="1800" spc="-1" strike="noStrike">
                <a:solidFill>
                  <a:srgbClr val="000000"/>
                </a:solidFill>
                <a:latin typeface="Calibri"/>
                <a:ea typeface="Calibri"/>
              </a:rPr>
              <a:t>Séchage au four jusqu’à 8%</a:t>
            </a: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190080">
              <a:lnSpc>
                <a:spcPct val="90000"/>
              </a:lnSpc>
              <a:buClr>
                <a:srgbClr val="964907"/>
              </a:buClr>
              <a:buFont typeface="Calibri"/>
              <a:buChar char="▪"/>
            </a:pPr>
            <a:r>
              <a:rPr b="0" lang="fr-CH" sz="1800" spc="-1" strike="noStrike">
                <a:solidFill>
                  <a:srgbClr val="000000"/>
                </a:solidFill>
                <a:latin typeface="Calibri"/>
                <a:ea typeface="Calibri"/>
              </a:rPr>
              <a:t>Délignage et formation de paquets de même longueurs</a:t>
            </a: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190080">
              <a:lnSpc>
                <a:spcPct val="90000"/>
              </a:lnSpc>
              <a:buClr>
                <a:srgbClr val="964907"/>
              </a:buClr>
              <a:buFont typeface="Calibri"/>
              <a:buChar char="▪"/>
            </a:pPr>
            <a:r>
              <a:rPr b="0" lang="fr-CH" sz="1800" spc="-1" strike="noStrike">
                <a:solidFill>
                  <a:srgbClr val="000000"/>
                </a:solidFill>
                <a:latin typeface="Calibri"/>
                <a:ea typeface="Calibri"/>
              </a:rPr>
              <a:t>Livraison à l’usine Fagus</a:t>
            </a: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2" name="Google Shape;332;p34" descr=""/>
          <p:cNvPicPr/>
          <p:nvPr/>
        </p:nvPicPr>
        <p:blipFill>
          <a:blip r:embed="rId1"/>
          <a:stretch/>
        </p:blipFill>
        <p:spPr>
          <a:xfrm>
            <a:off x="622800" y="3070440"/>
            <a:ext cx="7498440" cy="3242520"/>
          </a:xfrm>
          <a:prstGeom prst="rect">
            <a:avLst/>
          </a:prstGeom>
          <a:ln>
            <a:noFill/>
          </a:ln>
        </p:spPr>
      </p:pic>
      <p:sp>
        <p:nvSpPr>
          <p:cNvPr id="233" name="TextShape 2"/>
          <p:cNvSpPr txBox="1"/>
          <p:nvPr/>
        </p:nvSpPr>
        <p:spPr>
          <a:xfrm>
            <a:off x="511200" y="136440"/>
            <a:ext cx="7257960" cy="6624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fr-CH" sz="2800" spc="-1" strike="noStrike">
                <a:solidFill>
                  <a:srgbClr val="964907"/>
                </a:solidFill>
                <a:latin typeface="Source Sans Pro"/>
                <a:ea typeface="Source Sans Pro"/>
              </a:rPr>
              <a:t>Processus de Production</a:t>
            </a:r>
            <a:endParaRPr b="0" lang="fr-CH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TextShape 3"/>
          <p:cNvSpPr txBox="1"/>
          <p:nvPr/>
        </p:nvSpPr>
        <p:spPr>
          <a:xfrm>
            <a:off x="6458040" y="6356520"/>
            <a:ext cx="155160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65EF2442-0A42-4EC4-A167-6B7BBDD6A5FC}" type="slidenum">
              <a:rPr b="0" lang="fr-CH" sz="1200" spc="-1" strike="noStrike">
                <a:solidFill>
                  <a:srgbClr val="888888"/>
                </a:solidFill>
                <a:latin typeface="Source Sans Pro"/>
                <a:ea typeface="Source Sans Pro"/>
              </a:rPr>
              <a:t>1</a:t>
            </a:fld>
            <a:endParaRPr b="0" lang="fr-CH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7" dur="indefinite" restart="never" nodeType="tmRoot">
          <p:childTnLst>
            <p:seq>
              <p:cTn id="3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511200" y="136440"/>
            <a:ext cx="7257960" cy="6624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fr-CH" sz="2800" spc="-1" strike="noStrike">
                <a:solidFill>
                  <a:srgbClr val="964907"/>
                </a:solidFill>
                <a:latin typeface="Source Sans Pro"/>
                <a:ea typeface="Source Sans Pro"/>
              </a:rPr>
              <a:t>Introduction</a:t>
            </a:r>
            <a:endParaRPr b="0" lang="fr-CH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TextShape 2"/>
          <p:cNvSpPr txBox="1"/>
          <p:nvPr/>
        </p:nvSpPr>
        <p:spPr>
          <a:xfrm>
            <a:off x="2843640" y="3021480"/>
            <a:ext cx="5389200" cy="3597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109800">
              <a:lnSpc>
                <a:spcPct val="80000"/>
              </a:lnSpc>
              <a:spcBef>
                <a:spcPts val="360"/>
              </a:spcBef>
            </a:pPr>
            <a:r>
              <a:rPr b="1" lang="fr-CH" sz="14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Ex: Construction moderne en bois, BC: Brock Commons Tower</a:t>
            </a:r>
            <a:endParaRPr b="0" lang="fr-CH" sz="1400" spc="-1" strike="noStrike">
              <a:solidFill>
                <a:srgbClr val="000000"/>
              </a:solidFill>
              <a:latin typeface="Arial"/>
            </a:endParaRPr>
          </a:p>
          <a:p>
            <a:pPr marL="109800">
              <a:lnSpc>
                <a:spcPct val="80000"/>
              </a:lnSpc>
              <a:spcBef>
                <a:spcPts val="241"/>
              </a:spcBef>
            </a:pPr>
            <a:r>
              <a:rPr b="0" lang="fr-CH" sz="1200" spc="-1" strike="noStrike" u="sng">
                <a:solidFill>
                  <a:srgbClr val="6b9f25"/>
                </a:solidFill>
                <a:uFillTx/>
                <a:latin typeface="Calibri"/>
                <a:ea typeface="Calibri"/>
                <a:hlinkClick r:id="rId1"/>
              </a:rPr>
              <a:t>https://www.youtube.com/watch?v=GHtdnY_gnmE</a:t>
            </a:r>
            <a:br/>
            <a:endParaRPr b="0" lang="fr-CH" sz="1200" spc="-1" strike="noStrike">
              <a:solidFill>
                <a:srgbClr val="000000"/>
              </a:solidFill>
              <a:latin typeface="Arial"/>
            </a:endParaRPr>
          </a:p>
          <a:p>
            <a:pPr marL="109800">
              <a:lnSpc>
                <a:spcPct val="80000"/>
              </a:lnSpc>
              <a:spcBef>
                <a:spcPts val="360"/>
              </a:spcBef>
            </a:pPr>
            <a:r>
              <a:rPr b="1" lang="fr-CH" sz="14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Ex: Construction moderne en bois2017 CH: Suurstoffi, Baar,</a:t>
            </a:r>
            <a:endParaRPr b="0" lang="fr-CH" sz="1400" spc="-1" strike="noStrike">
              <a:solidFill>
                <a:srgbClr val="000000"/>
              </a:solidFill>
              <a:latin typeface="Arial"/>
            </a:endParaRPr>
          </a:p>
          <a:p>
            <a:pPr marL="109800">
              <a:lnSpc>
                <a:spcPct val="80000"/>
              </a:lnSpc>
              <a:spcBef>
                <a:spcPts val="241"/>
              </a:spcBef>
            </a:pPr>
            <a:r>
              <a:rPr b="0" lang="fr-CH" sz="1200" spc="-1" strike="noStrike" u="sng">
                <a:solidFill>
                  <a:srgbClr val="6b9f25"/>
                </a:solidFill>
                <a:uFillTx/>
                <a:latin typeface="Calibri"/>
                <a:ea typeface="Calibri"/>
                <a:hlinkClick r:id="rId2"/>
              </a:rPr>
              <a:t>https://www.srf.ch/play/radio/echo-der-zeit/audio/die-wiederentdeckte-holzbaukunst?id=698683fc-045d-4a96-be61-baf9a3d70d89&amp;station=69e8ac16-4327-4af4-b873-fd5cd6e895a7</a:t>
            </a:r>
            <a:endParaRPr b="0" lang="fr-CH" sz="1200" spc="-1" strike="noStrike">
              <a:solidFill>
                <a:srgbClr val="000000"/>
              </a:solidFill>
              <a:latin typeface="Arial"/>
            </a:endParaRPr>
          </a:p>
          <a:p>
            <a:pPr marL="109800">
              <a:lnSpc>
                <a:spcPct val="80000"/>
              </a:lnSpc>
              <a:spcBef>
                <a:spcPts val="360"/>
              </a:spcBef>
            </a:pPr>
            <a:endParaRPr b="0" lang="fr-CH" sz="1200" spc="-1" strike="noStrike">
              <a:solidFill>
                <a:srgbClr val="000000"/>
              </a:solidFill>
              <a:latin typeface="Arial"/>
            </a:endParaRPr>
          </a:p>
          <a:p>
            <a:pPr marL="109800">
              <a:lnSpc>
                <a:spcPct val="80000"/>
              </a:lnSpc>
              <a:spcBef>
                <a:spcPts val="360"/>
              </a:spcBef>
            </a:pPr>
            <a:r>
              <a:rPr b="1" lang="fr-CH" sz="14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Ex: Emission de télé “10vor10”; 13.2.2018: Suurstoffi, Baar,</a:t>
            </a:r>
            <a:endParaRPr b="0" lang="fr-CH" sz="1400" spc="-1" strike="noStrike">
              <a:solidFill>
                <a:srgbClr val="000000"/>
              </a:solidFill>
              <a:latin typeface="Arial"/>
            </a:endParaRPr>
          </a:p>
          <a:p>
            <a:pPr marL="109800">
              <a:lnSpc>
                <a:spcPct val="80000"/>
              </a:lnSpc>
              <a:spcBef>
                <a:spcPts val="241"/>
              </a:spcBef>
            </a:pPr>
            <a:r>
              <a:rPr b="0" lang="fr-CH" sz="1200" spc="-1" strike="noStrike" u="sng">
                <a:solidFill>
                  <a:srgbClr val="6b9f25"/>
                </a:solidFill>
                <a:uFillTx/>
                <a:latin typeface="Calibri"/>
                <a:ea typeface="Calibri"/>
                <a:hlinkClick r:id="rId3"/>
              </a:rPr>
              <a:t>https://www.srf.ch/play/tv/popupvideoplayer?id=a8c52aa6-f740-4e2d-ac32-cabae375e88e&amp;startTime=887.13</a:t>
            </a:r>
            <a:r>
              <a:rPr b="0" lang="fr-CH" sz="1200" spc="-1" strike="noStrike">
                <a:solidFill>
                  <a:srgbClr val="964907"/>
                </a:solidFill>
                <a:latin typeface="Calibri"/>
                <a:ea typeface="Calibri"/>
              </a:rPr>
              <a:t> </a:t>
            </a:r>
            <a:endParaRPr b="0" lang="fr-CH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6" name="Google Shape;120;p17" descr=""/>
          <p:cNvPicPr/>
          <p:nvPr/>
        </p:nvPicPr>
        <p:blipFill>
          <a:blip r:embed="rId4"/>
          <a:stretch/>
        </p:blipFill>
        <p:spPr>
          <a:xfrm>
            <a:off x="22680" y="2923920"/>
            <a:ext cx="2260800" cy="1800000"/>
          </a:xfrm>
          <a:prstGeom prst="rect">
            <a:avLst/>
          </a:prstGeom>
          <a:ln>
            <a:noFill/>
          </a:ln>
        </p:spPr>
      </p:pic>
      <p:pic>
        <p:nvPicPr>
          <p:cNvPr id="97" name="Google Shape;121;p17" descr=""/>
          <p:cNvPicPr/>
          <p:nvPr/>
        </p:nvPicPr>
        <p:blipFill>
          <a:blip r:embed="rId5"/>
          <a:stretch/>
        </p:blipFill>
        <p:spPr>
          <a:xfrm>
            <a:off x="2843640" y="1040040"/>
            <a:ext cx="5040360" cy="1900080"/>
          </a:xfrm>
          <a:prstGeom prst="rect">
            <a:avLst/>
          </a:prstGeom>
          <a:ln>
            <a:noFill/>
          </a:ln>
        </p:spPr>
      </p:pic>
      <p:pic>
        <p:nvPicPr>
          <p:cNvPr id="98" name="Google Shape;122;p17" descr=""/>
          <p:cNvPicPr/>
          <p:nvPr/>
        </p:nvPicPr>
        <p:blipFill>
          <a:blip r:embed="rId6"/>
          <a:stretch/>
        </p:blipFill>
        <p:spPr>
          <a:xfrm>
            <a:off x="6480" y="1077480"/>
            <a:ext cx="2293560" cy="1656000"/>
          </a:xfrm>
          <a:prstGeom prst="rect">
            <a:avLst/>
          </a:prstGeom>
          <a:ln>
            <a:noFill/>
          </a:ln>
        </p:spPr>
      </p:pic>
      <p:sp>
        <p:nvSpPr>
          <p:cNvPr id="99" name="TextShape 3"/>
          <p:cNvSpPr txBox="1"/>
          <p:nvPr/>
        </p:nvSpPr>
        <p:spPr>
          <a:xfrm>
            <a:off x="6458040" y="6356520"/>
            <a:ext cx="155160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6092255F-F670-481D-A281-BA34852E6A73}" type="slidenum">
              <a:rPr b="0" lang="fr-CH" sz="1200" spc="-1" strike="noStrike">
                <a:solidFill>
                  <a:srgbClr val="888888"/>
                </a:solidFill>
                <a:latin typeface="Source Sans Pro"/>
                <a:ea typeface="Source Sans Pro"/>
              </a:rPr>
              <a:t>1</a:t>
            </a:fld>
            <a:endParaRPr b="0" lang="fr-CH" sz="1200" spc="-1" strike="noStrike">
              <a:latin typeface="Times New Roman"/>
            </a:endParaRPr>
          </a:p>
        </p:txBody>
      </p:sp>
      <p:pic>
        <p:nvPicPr>
          <p:cNvPr id="100" name="Google Shape;124;p17" descr=""/>
          <p:cNvPicPr/>
          <p:nvPr/>
        </p:nvPicPr>
        <p:blipFill>
          <a:blip r:embed="rId7"/>
          <a:stretch/>
        </p:blipFill>
        <p:spPr>
          <a:xfrm>
            <a:off x="268560" y="4818600"/>
            <a:ext cx="1495440" cy="1800000"/>
          </a:xfrm>
          <a:prstGeom prst="rect">
            <a:avLst/>
          </a:prstGeom>
          <a:ln>
            <a:noFill/>
          </a:ln>
          <a:effectLst>
            <a:outerShdw dist="139498" dir="2700000">
              <a:srgbClr val="333333">
                <a:alpha val="65000"/>
              </a:srgbClr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extShape 1"/>
          <p:cNvSpPr txBox="1"/>
          <p:nvPr/>
        </p:nvSpPr>
        <p:spPr>
          <a:xfrm>
            <a:off x="2104920" y="981000"/>
            <a:ext cx="6127920" cy="4966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66760" indent="-266400">
              <a:lnSpc>
                <a:spcPct val="90000"/>
              </a:lnSpc>
              <a:buClr>
                <a:srgbClr val="964907"/>
              </a:buClr>
              <a:buFont typeface="Noto Sans Symbols"/>
              <a:buChar char="▪"/>
            </a:pPr>
            <a:r>
              <a:rPr b="1" lang="fr-CH" sz="1800" spc="-1" strike="noStrike">
                <a:solidFill>
                  <a:srgbClr val="000000"/>
                </a:solidFill>
                <a:latin typeface="Calibri"/>
                <a:ea typeface="Calibri"/>
              </a:rPr>
              <a:t>Calibrage et tri des lattes</a:t>
            </a: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190080">
              <a:lnSpc>
                <a:spcPct val="90000"/>
              </a:lnSpc>
              <a:buClr>
                <a:srgbClr val="964907"/>
              </a:buClr>
              <a:buFont typeface="Calibri"/>
              <a:buChar char="▪"/>
            </a:pPr>
            <a:r>
              <a:rPr b="0" lang="fr-CH" sz="1800" spc="-1" strike="noStrike">
                <a:solidFill>
                  <a:srgbClr val="000000"/>
                </a:solidFill>
                <a:latin typeface="Calibri"/>
                <a:ea typeface="Calibri"/>
              </a:rPr>
              <a:t>Rabotage / Calibrage</a:t>
            </a: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190080">
              <a:lnSpc>
                <a:spcPct val="90000"/>
              </a:lnSpc>
              <a:buClr>
                <a:srgbClr val="964907"/>
              </a:buClr>
              <a:buFont typeface="Calibri"/>
              <a:buChar char="▪"/>
            </a:pPr>
            <a:r>
              <a:rPr b="0" lang="fr-CH" sz="1800" spc="-1" strike="noStrike">
                <a:solidFill>
                  <a:srgbClr val="000000"/>
                </a:solidFill>
                <a:latin typeface="Calibri"/>
                <a:ea typeface="Calibri"/>
              </a:rPr>
              <a:t>Tri qualitatif</a:t>
            </a: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15640">
              <a:lnSpc>
                <a:spcPct val="90000"/>
              </a:lnSpc>
              <a:buClr>
                <a:srgbClr val="964907"/>
              </a:buClr>
              <a:buFont typeface="Calibri"/>
              <a:buChar char="▪"/>
            </a:pPr>
            <a:r>
              <a:rPr b="0" lang="fr-CH" sz="1800" spc="-1" strike="noStrike">
                <a:solidFill>
                  <a:srgbClr val="000000"/>
                </a:solidFill>
                <a:latin typeface="Calibri"/>
                <a:ea typeface="Calibri"/>
              </a:rPr>
              <a:t>Solidité (dyn MOE, densité humidité)</a:t>
            </a: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15640">
              <a:lnSpc>
                <a:spcPct val="90000"/>
              </a:lnSpc>
              <a:buClr>
                <a:srgbClr val="964907"/>
              </a:buClr>
              <a:buFont typeface="Calibri"/>
              <a:buChar char="▪"/>
            </a:pPr>
            <a:r>
              <a:rPr b="0" lang="fr-CH" sz="1800" spc="-1" strike="noStrike">
                <a:solidFill>
                  <a:srgbClr val="000000"/>
                </a:solidFill>
                <a:latin typeface="Calibri"/>
                <a:ea typeface="Calibri"/>
              </a:rPr>
              <a:t>Qualité visuelle et defauts</a:t>
            </a: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15640">
              <a:lnSpc>
                <a:spcPct val="90000"/>
              </a:lnSpc>
              <a:buClr>
                <a:srgbClr val="964907"/>
              </a:buClr>
              <a:buFont typeface="Calibri"/>
              <a:buChar char="▪"/>
            </a:pPr>
            <a:r>
              <a:rPr b="0" lang="fr-CH" sz="1800" spc="-1" strike="noStrike">
                <a:solidFill>
                  <a:srgbClr val="000000"/>
                </a:solidFill>
                <a:latin typeface="Calibri"/>
                <a:ea typeface="Calibri"/>
              </a:rPr>
              <a:t>Stockage par qualité</a:t>
            </a: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  <a:p>
            <a:pPr marL="266760" indent="-243360">
              <a:lnSpc>
                <a:spcPct val="90000"/>
              </a:lnSpc>
              <a:buClr>
                <a:srgbClr val="964907"/>
              </a:buClr>
              <a:buFont typeface="Calibri"/>
              <a:buChar char="▪"/>
            </a:pPr>
            <a:r>
              <a:rPr b="1" lang="fr-CH" sz="1800" spc="-1" strike="noStrike">
                <a:solidFill>
                  <a:srgbClr val="000000"/>
                </a:solidFill>
                <a:latin typeface="Calibri"/>
                <a:ea typeface="Calibri"/>
              </a:rPr>
              <a:t>Production de panneaux (semi-finis)</a:t>
            </a: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190080">
              <a:lnSpc>
                <a:spcPct val="90000"/>
              </a:lnSpc>
              <a:buClr>
                <a:srgbClr val="964907"/>
              </a:buClr>
              <a:buFont typeface="Calibri"/>
              <a:buChar char="▪"/>
            </a:pPr>
            <a:r>
              <a:rPr b="0" lang="fr-CH" sz="1800" spc="-1" strike="noStrike">
                <a:solidFill>
                  <a:srgbClr val="000000"/>
                </a:solidFill>
                <a:latin typeface="Calibri"/>
                <a:ea typeface="Calibri"/>
              </a:rPr>
              <a:t>Aboutage des Lattes en longueurs désirées</a:t>
            </a: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190080">
              <a:lnSpc>
                <a:spcPct val="90000"/>
              </a:lnSpc>
              <a:buClr>
                <a:srgbClr val="964907"/>
              </a:buClr>
              <a:buFont typeface="Calibri"/>
              <a:buChar char="▪"/>
            </a:pPr>
            <a:r>
              <a:rPr b="0" lang="fr-CH" sz="1800" spc="-1" strike="noStrike">
                <a:solidFill>
                  <a:srgbClr val="000000"/>
                </a:solidFill>
                <a:latin typeface="Calibri"/>
                <a:ea typeface="Calibri"/>
              </a:rPr>
              <a:t>Rabotage</a:t>
            </a: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190080">
              <a:lnSpc>
                <a:spcPct val="90000"/>
              </a:lnSpc>
              <a:buClr>
                <a:srgbClr val="964907"/>
              </a:buClr>
              <a:buFont typeface="Calibri"/>
              <a:buChar char="▪"/>
            </a:pPr>
            <a:r>
              <a:rPr b="0" lang="fr-CH" sz="1800" spc="-1" strike="noStrike">
                <a:solidFill>
                  <a:srgbClr val="000000"/>
                </a:solidFill>
                <a:latin typeface="Calibri"/>
                <a:ea typeface="Calibri"/>
              </a:rPr>
              <a:t>Encollage et Pressage HF</a:t>
            </a: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  <a:p>
            <a:pPr marL="266760" indent="-243360">
              <a:lnSpc>
                <a:spcPct val="90000"/>
              </a:lnSpc>
              <a:buClr>
                <a:srgbClr val="964907"/>
              </a:buClr>
              <a:buFont typeface="Calibri"/>
              <a:buChar char="▪"/>
            </a:pPr>
            <a:r>
              <a:rPr b="1" lang="fr-CH" sz="1800" spc="-1" strike="noStrike">
                <a:solidFill>
                  <a:srgbClr val="000000"/>
                </a:solidFill>
                <a:latin typeface="Calibri"/>
                <a:ea typeface="Calibri"/>
              </a:rPr>
              <a:t>Production de produits finis</a:t>
            </a: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190080">
              <a:lnSpc>
                <a:spcPct val="90000"/>
              </a:lnSpc>
              <a:buClr>
                <a:srgbClr val="964907"/>
              </a:buClr>
              <a:buFont typeface="Calibri"/>
              <a:buChar char="▪"/>
            </a:pPr>
            <a:r>
              <a:rPr b="0" lang="fr-CH" sz="1800" spc="-1" strike="noStrike">
                <a:solidFill>
                  <a:srgbClr val="000000"/>
                </a:solidFill>
                <a:latin typeface="Calibri"/>
                <a:ea typeface="Calibri"/>
              </a:rPr>
              <a:t>Rabotage des Lamelles / Panneaux</a:t>
            </a: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190080">
              <a:lnSpc>
                <a:spcPct val="90000"/>
              </a:lnSpc>
              <a:buClr>
                <a:srgbClr val="964907"/>
              </a:buClr>
              <a:buFont typeface="Calibri"/>
              <a:buChar char="▪"/>
            </a:pPr>
            <a:r>
              <a:rPr b="0" lang="fr-CH" sz="1800" spc="-1" strike="noStrike">
                <a:solidFill>
                  <a:srgbClr val="000000"/>
                </a:solidFill>
                <a:latin typeface="Calibri"/>
                <a:ea typeface="Calibri"/>
              </a:rPr>
              <a:t>Encollage et Pressage HF</a:t>
            </a: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190080">
              <a:lnSpc>
                <a:spcPct val="90000"/>
              </a:lnSpc>
              <a:buClr>
                <a:srgbClr val="964907"/>
              </a:buClr>
              <a:buFont typeface="Calibri"/>
              <a:buChar char="▪"/>
            </a:pPr>
            <a:r>
              <a:rPr b="0" lang="fr-CH" sz="1800" spc="-1" strike="noStrike">
                <a:solidFill>
                  <a:srgbClr val="000000"/>
                </a:solidFill>
                <a:latin typeface="Calibri"/>
                <a:ea typeface="Calibri"/>
              </a:rPr>
              <a:t>Rabotage final / Taille</a:t>
            </a: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190080">
              <a:lnSpc>
                <a:spcPct val="90000"/>
              </a:lnSpc>
              <a:buClr>
                <a:srgbClr val="964907"/>
              </a:buClr>
              <a:buFont typeface="Calibri"/>
              <a:buChar char="▪"/>
            </a:pPr>
            <a:r>
              <a:rPr b="0" lang="fr-CH" sz="1800" spc="-1" strike="noStrike">
                <a:solidFill>
                  <a:srgbClr val="000000"/>
                </a:solidFill>
                <a:latin typeface="Calibri"/>
                <a:ea typeface="Calibri"/>
              </a:rPr>
              <a:t>Conditionnement</a:t>
            </a: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190080">
              <a:lnSpc>
                <a:spcPct val="90000"/>
              </a:lnSpc>
              <a:buClr>
                <a:srgbClr val="964907"/>
              </a:buClr>
              <a:buFont typeface="Calibri"/>
              <a:buChar char="▪"/>
            </a:pPr>
            <a:r>
              <a:rPr b="0" lang="fr-CH" sz="1800" spc="-1" strike="noStrike">
                <a:solidFill>
                  <a:srgbClr val="000000"/>
                </a:solidFill>
                <a:latin typeface="Calibri"/>
                <a:ea typeface="Calibri"/>
              </a:rPr>
              <a:t>Emballage</a:t>
            </a: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190080">
              <a:lnSpc>
                <a:spcPct val="90000"/>
              </a:lnSpc>
              <a:buClr>
                <a:srgbClr val="964907"/>
              </a:buClr>
              <a:buFont typeface="Calibri"/>
              <a:buChar char="▪"/>
            </a:pPr>
            <a:r>
              <a:rPr b="0" lang="fr-CH" sz="1800" spc="-1" strike="noStrike">
                <a:solidFill>
                  <a:srgbClr val="000000"/>
                </a:solidFill>
                <a:latin typeface="Calibri"/>
                <a:ea typeface="Calibri"/>
              </a:rPr>
              <a:t>Livraison</a:t>
            </a: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</a:pP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6" name="Google Shape;341;p35" descr=""/>
          <p:cNvPicPr/>
          <p:nvPr/>
        </p:nvPicPr>
        <p:blipFill>
          <a:blip r:embed="rId1"/>
          <a:stretch/>
        </p:blipFill>
        <p:spPr>
          <a:xfrm>
            <a:off x="150480" y="3718440"/>
            <a:ext cx="1463400" cy="1079640"/>
          </a:xfrm>
          <a:prstGeom prst="rect">
            <a:avLst/>
          </a:prstGeom>
          <a:ln>
            <a:noFill/>
          </a:ln>
        </p:spPr>
      </p:pic>
      <p:pic>
        <p:nvPicPr>
          <p:cNvPr id="237" name="Google Shape;342;p35" descr=""/>
          <p:cNvPicPr/>
          <p:nvPr/>
        </p:nvPicPr>
        <p:blipFill>
          <a:blip r:embed="rId2"/>
          <a:stretch/>
        </p:blipFill>
        <p:spPr>
          <a:xfrm>
            <a:off x="142560" y="4964040"/>
            <a:ext cx="1479240" cy="1078200"/>
          </a:xfrm>
          <a:prstGeom prst="rect">
            <a:avLst/>
          </a:prstGeom>
          <a:ln>
            <a:noFill/>
          </a:ln>
        </p:spPr>
      </p:pic>
      <p:pic>
        <p:nvPicPr>
          <p:cNvPr id="238" name="Google Shape;343;p35" descr=""/>
          <p:cNvPicPr/>
          <p:nvPr/>
        </p:nvPicPr>
        <p:blipFill>
          <a:blip r:embed="rId3"/>
          <a:stretch/>
        </p:blipFill>
        <p:spPr>
          <a:xfrm>
            <a:off x="150480" y="1052640"/>
            <a:ext cx="1463400" cy="1079640"/>
          </a:xfrm>
          <a:prstGeom prst="rect">
            <a:avLst/>
          </a:prstGeom>
          <a:ln>
            <a:noFill/>
          </a:ln>
        </p:spPr>
      </p:pic>
      <p:pic>
        <p:nvPicPr>
          <p:cNvPr id="239" name="Google Shape;344;p35" descr=""/>
          <p:cNvPicPr/>
          <p:nvPr/>
        </p:nvPicPr>
        <p:blipFill>
          <a:blip r:embed="rId4"/>
          <a:stretch/>
        </p:blipFill>
        <p:spPr>
          <a:xfrm>
            <a:off x="150480" y="2316240"/>
            <a:ext cx="1463400" cy="1235880"/>
          </a:xfrm>
          <a:prstGeom prst="rect">
            <a:avLst/>
          </a:prstGeom>
          <a:ln>
            <a:noFill/>
          </a:ln>
        </p:spPr>
      </p:pic>
      <p:sp>
        <p:nvSpPr>
          <p:cNvPr id="240" name="TextShape 2"/>
          <p:cNvSpPr txBox="1"/>
          <p:nvPr/>
        </p:nvSpPr>
        <p:spPr>
          <a:xfrm>
            <a:off x="511200" y="136440"/>
            <a:ext cx="7257960" cy="6624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fr-CH" sz="2800" spc="-1" strike="noStrike">
                <a:solidFill>
                  <a:srgbClr val="964907"/>
                </a:solidFill>
                <a:latin typeface="Source Sans Pro"/>
                <a:ea typeface="Source Sans Pro"/>
              </a:rPr>
              <a:t>Processus de production</a:t>
            </a:r>
            <a:endParaRPr b="0" lang="fr-CH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TextShape 3"/>
          <p:cNvSpPr txBox="1"/>
          <p:nvPr/>
        </p:nvSpPr>
        <p:spPr>
          <a:xfrm>
            <a:off x="6458040" y="6356520"/>
            <a:ext cx="155160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944FFB9A-4445-4DE1-82B1-A9662AAB32D2}" type="slidenum">
              <a:rPr b="0" lang="fr-CH" sz="1200" spc="-1" strike="noStrike">
                <a:solidFill>
                  <a:srgbClr val="888888"/>
                </a:solidFill>
                <a:latin typeface="Source Sans Pro"/>
                <a:ea typeface="Source Sans Pro"/>
              </a:rPr>
              <a:t>1</a:t>
            </a:fld>
            <a:endParaRPr b="0" lang="fr-CH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9" dur="indefinite" restart="never" nodeType="tmRoot">
          <p:childTnLst>
            <p:seq>
              <p:cTn id="4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TextShape 1"/>
          <p:cNvSpPr txBox="1"/>
          <p:nvPr/>
        </p:nvSpPr>
        <p:spPr>
          <a:xfrm>
            <a:off x="671400" y="997920"/>
            <a:ext cx="7800480" cy="49687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90000"/>
              </a:lnSpc>
            </a:pPr>
            <a:r>
              <a:rPr b="1" lang="fr-CH" sz="1600" spc="-1" strike="noStrike">
                <a:solidFill>
                  <a:srgbClr val="964907"/>
                </a:solidFill>
                <a:latin typeface="Source Sans Pro"/>
                <a:ea typeface="Source Sans Pro"/>
              </a:rPr>
              <a:t>2012-2013: Initialisation du projet par WaldBeiderBasel </a:t>
            </a:r>
            <a:br/>
            <a:r>
              <a:rPr b="1" lang="fr-CH" sz="1600" spc="-1" strike="noStrike">
                <a:solidFill>
                  <a:srgbClr val="964907"/>
                </a:solidFill>
                <a:latin typeface="Source Sans Pro"/>
                <a:ea typeface="Source Sans Pro"/>
              </a:rPr>
              <a:t>Soutenu par:</a:t>
            </a:r>
            <a:r>
              <a:rPr b="1" lang="fr-CH" sz="1600" spc="-1" strike="noStrike">
                <a:solidFill>
                  <a:srgbClr val="964907"/>
                </a:solidFill>
                <a:latin typeface="Source Sans Pro"/>
                <a:ea typeface="Source Sans Pro"/>
              </a:rPr>
              <a:t>	</a:t>
            </a:r>
            <a:r>
              <a:rPr b="1" lang="fr-CH" sz="1600" spc="-1" strike="noStrike">
                <a:solidFill>
                  <a:srgbClr val="964907"/>
                </a:solidFill>
                <a:latin typeface="Source Sans Pro"/>
                <a:ea typeface="Source Sans Pro"/>
              </a:rPr>
              <a:t>   </a:t>
            </a:r>
            <a:r>
              <a:rPr b="1" lang="fr-CH" sz="1600" spc="-1" strike="noStrike">
                <a:solidFill>
                  <a:srgbClr val="964907"/>
                </a:solidFill>
                <a:latin typeface="Source Sans Pro"/>
                <a:ea typeface="Source Sans Pro"/>
              </a:rPr>
              <a:t>	</a:t>
            </a:r>
            <a:r>
              <a:rPr b="1" lang="fr-CH" sz="1600" spc="-1" strike="noStrike">
                <a:solidFill>
                  <a:srgbClr val="964907"/>
                </a:solidFill>
                <a:latin typeface="Source Sans Pro"/>
                <a:ea typeface="Source Sans Pro"/>
              </a:rPr>
              <a:t>	</a:t>
            </a:r>
            <a:r>
              <a:rPr b="0" lang="fr-CH" sz="16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Raurica-Gruppe; ZürichHolz; Kantone BL/BS, AG, SO </a:t>
            </a:r>
            <a:br/>
            <a:r>
              <a:rPr b="1" lang="fr-CH" sz="1600" spc="-1" strike="noStrike">
                <a:solidFill>
                  <a:srgbClr val="964907"/>
                </a:solidFill>
                <a:latin typeface="Source Sans Pro"/>
                <a:ea typeface="Source Sans Pro"/>
              </a:rPr>
              <a:t>Promu par:</a:t>
            </a:r>
            <a:r>
              <a:rPr b="1" lang="fr-CH" sz="1600" spc="-1" strike="noStrike">
                <a:solidFill>
                  <a:srgbClr val="964907"/>
                </a:solidFill>
                <a:latin typeface="Source Sans Pro"/>
                <a:ea typeface="Source Sans Pro"/>
              </a:rPr>
              <a:t>	</a:t>
            </a:r>
            <a:r>
              <a:rPr b="1" lang="fr-CH" sz="1600" spc="-1" strike="noStrike">
                <a:solidFill>
                  <a:srgbClr val="964907"/>
                </a:solidFill>
                <a:latin typeface="Source Sans Pro"/>
                <a:ea typeface="Source Sans Pro"/>
              </a:rPr>
              <a:t>   </a:t>
            </a:r>
            <a:r>
              <a:rPr b="1" lang="fr-CH" sz="1600" spc="-1" strike="noStrike">
                <a:solidFill>
                  <a:srgbClr val="964907"/>
                </a:solidFill>
                <a:latin typeface="Source Sans Pro"/>
                <a:ea typeface="Source Sans Pro"/>
              </a:rPr>
              <a:t>	</a:t>
            </a:r>
            <a:r>
              <a:rPr b="1" lang="fr-CH" sz="1600" spc="-1" strike="noStrike">
                <a:solidFill>
                  <a:srgbClr val="964907"/>
                </a:solidFill>
                <a:latin typeface="Source Sans Pro"/>
                <a:ea typeface="Source Sans Pro"/>
              </a:rPr>
              <a:t>	</a:t>
            </a:r>
            <a:r>
              <a:rPr b="0" lang="fr-CH" sz="16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BAFU AP-Holz, Technologiefonds</a:t>
            </a:r>
            <a:br/>
            <a:r>
              <a:rPr b="1" lang="fr-CH" sz="1600" spc="-1" strike="noStrike">
                <a:solidFill>
                  <a:srgbClr val="964907"/>
                </a:solidFill>
                <a:latin typeface="Source Sans Pro"/>
                <a:ea typeface="Source Sans Pro"/>
              </a:rPr>
              <a:t>Partenaires de recheche:  </a:t>
            </a:r>
            <a:r>
              <a:rPr b="0" lang="fr-CH" sz="16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BFH Biel, ETH, EMPA</a:t>
            </a:r>
            <a:br/>
            <a:endParaRPr b="0" lang="fr-CH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fr-CH" sz="1600" spc="-1" strike="noStrike">
                <a:solidFill>
                  <a:srgbClr val="964907"/>
                </a:solidFill>
                <a:latin typeface="Source Sans Pro"/>
                <a:ea typeface="Source Sans Pro"/>
              </a:rPr>
              <a:t>2014: Etude de Faisabilité</a:t>
            </a:r>
            <a:endParaRPr b="0" lang="fr-CH" sz="1600" spc="-1" strike="noStrike">
              <a:solidFill>
                <a:srgbClr val="000000"/>
              </a:solidFill>
              <a:latin typeface="Arial"/>
            </a:endParaRPr>
          </a:p>
          <a:p>
            <a:pPr marL="266760" indent="-298800">
              <a:lnSpc>
                <a:spcPct val="90000"/>
              </a:lnSpc>
              <a:buClr>
                <a:srgbClr val="964907"/>
              </a:buClr>
              <a:buFont typeface="Source Sans Pro"/>
              <a:buChar char="▪"/>
            </a:pPr>
            <a:r>
              <a:rPr b="0" lang="fr-CH" sz="16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Fondé par la forêt, les scieries et l’industrie du collage , 200K Seed Capital</a:t>
            </a:r>
            <a:endParaRPr b="0" lang="fr-CH" sz="1600" spc="-1" strike="noStrike">
              <a:solidFill>
                <a:srgbClr val="000000"/>
              </a:solidFill>
              <a:latin typeface="Arial"/>
            </a:endParaRPr>
          </a:p>
          <a:p>
            <a:pPr marL="266760" indent="-298800">
              <a:lnSpc>
                <a:spcPct val="90000"/>
              </a:lnSpc>
              <a:buClr>
                <a:srgbClr val="964907"/>
              </a:buClr>
              <a:buFont typeface="Source Sans Pro"/>
              <a:buChar char="▪"/>
            </a:pPr>
            <a:r>
              <a:rPr b="0" lang="fr-CH" sz="16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Analyse de marché par la BFH (Haute école bernoise)</a:t>
            </a:r>
            <a:endParaRPr b="0" lang="fr-CH" sz="1600" spc="-1" strike="noStrike">
              <a:solidFill>
                <a:srgbClr val="000000"/>
              </a:solidFill>
              <a:latin typeface="Arial"/>
            </a:endParaRPr>
          </a:p>
          <a:p>
            <a:pPr marL="266760" indent="-298800">
              <a:lnSpc>
                <a:spcPct val="90000"/>
              </a:lnSpc>
              <a:buClr>
                <a:srgbClr val="964907"/>
              </a:buClr>
              <a:buFont typeface="Source Sans Pro"/>
              <a:buChar char="▪"/>
            </a:pPr>
            <a:r>
              <a:rPr b="0" lang="fr-CH" sz="16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Développement de produits, Projets pilote (p.ex Plafond en hêtre  ETH)</a:t>
            </a:r>
            <a:br/>
            <a:r>
              <a:rPr b="0" lang="fr-CH" sz="1600" spc="-1" strike="noStrike">
                <a:solidFill>
                  <a:srgbClr val="000000"/>
                </a:solidFill>
                <a:latin typeface="Source Sans Pro"/>
              </a:rPr>
              <a:t> </a:t>
            </a:r>
            <a:endParaRPr b="0" lang="fr-CH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fr-CH" sz="1600" spc="-1" strike="noStrike">
                <a:solidFill>
                  <a:srgbClr val="964907"/>
                </a:solidFill>
                <a:latin typeface="Source Sans Pro"/>
                <a:ea typeface="Source Sans Pro"/>
              </a:rPr>
              <a:t>2015: Phase de développement</a:t>
            </a:r>
            <a:endParaRPr b="0" lang="fr-CH" sz="1600" spc="-1" strike="noStrike">
              <a:solidFill>
                <a:srgbClr val="000000"/>
              </a:solidFill>
              <a:latin typeface="Arial"/>
            </a:endParaRPr>
          </a:p>
          <a:p>
            <a:pPr marL="266760" indent="-298800">
              <a:lnSpc>
                <a:spcPct val="90000"/>
              </a:lnSpc>
              <a:buClr>
                <a:srgbClr val="964907"/>
              </a:buClr>
              <a:buFont typeface="Source Sans Pro"/>
              <a:buChar char="▪"/>
            </a:pPr>
            <a:r>
              <a:rPr b="0" lang="fr-CH" sz="16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Suites de test EMPA, NEST &amp; Swissbau Pavillons</a:t>
            </a:r>
            <a:endParaRPr b="0" lang="fr-CH" sz="1600" spc="-1" strike="noStrike">
              <a:solidFill>
                <a:srgbClr val="000000"/>
              </a:solidFill>
              <a:latin typeface="Arial"/>
            </a:endParaRPr>
          </a:p>
          <a:p>
            <a:pPr marL="266760" indent="-298800">
              <a:lnSpc>
                <a:spcPct val="90000"/>
              </a:lnSpc>
              <a:buClr>
                <a:srgbClr val="964907"/>
              </a:buClr>
              <a:buFont typeface="Source Sans Pro"/>
              <a:buChar char="▪"/>
            </a:pPr>
            <a:r>
              <a:rPr b="0" lang="fr-CH" sz="16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Mise en place de la R&amp;D (Empa, ETH) &amp; „Buchentisch“ (BFH Biel, H. Blumer etc.)</a:t>
            </a:r>
            <a:endParaRPr b="0" lang="fr-CH" sz="1600" spc="-1" strike="noStrike">
              <a:solidFill>
                <a:srgbClr val="000000"/>
              </a:solidFill>
              <a:latin typeface="Arial"/>
            </a:endParaRPr>
          </a:p>
          <a:p>
            <a:pPr marL="266760" indent="-298800">
              <a:lnSpc>
                <a:spcPct val="100000"/>
              </a:lnSpc>
              <a:buClr>
                <a:srgbClr val="964907"/>
              </a:buClr>
              <a:buFont typeface="Source Sans Pro"/>
              <a:buChar char="▪"/>
            </a:pPr>
            <a:r>
              <a:rPr b="0" lang="fr-CH" sz="16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Développement des bases techniques  (Tabelles de dimensionnement), Projet CTI</a:t>
            </a:r>
            <a:br/>
            <a:r>
              <a:rPr b="0" lang="fr-CH" sz="16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 </a:t>
            </a:r>
            <a:endParaRPr b="0" lang="fr-CH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CH" sz="1600" spc="-1" strike="noStrike">
                <a:solidFill>
                  <a:srgbClr val="964907"/>
                </a:solidFill>
                <a:latin typeface="Source Sans Pro"/>
                <a:ea typeface="Source Sans Pro"/>
              </a:rPr>
              <a:t>2016: Phase pilotes</a:t>
            </a:r>
            <a:endParaRPr b="0" lang="fr-CH" sz="1600" spc="-1" strike="noStrike">
              <a:solidFill>
                <a:srgbClr val="000000"/>
              </a:solidFill>
              <a:latin typeface="Arial"/>
            </a:endParaRPr>
          </a:p>
          <a:p>
            <a:pPr marL="266760" indent="-298800">
              <a:lnSpc>
                <a:spcPct val="90000"/>
              </a:lnSpc>
              <a:buClr>
                <a:srgbClr val="964907"/>
              </a:buClr>
              <a:buFont typeface="Source Sans Pro"/>
              <a:buChar char="▪"/>
            </a:pPr>
            <a:r>
              <a:rPr b="0" lang="fr-CH" sz="16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Construction du plus grand Bâtiment en Hêtre suisse (Muttenz),  d’autres objets suivent</a:t>
            </a:r>
            <a:endParaRPr b="0" lang="fr-CH" sz="1600" spc="-1" strike="noStrike">
              <a:solidFill>
                <a:srgbClr val="000000"/>
              </a:solidFill>
              <a:latin typeface="Arial"/>
            </a:endParaRPr>
          </a:p>
          <a:p>
            <a:pPr marL="266760" indent="-298800">
              <a:lnSpc>
                <a:spcPct val="90000"/>
              </a:lnSpc>
              <a:buClr>
                <a:srgbClr val="964907"/>
              </a:buClr>
              <a:buFont typeface="Source Sans Pro"/>
              <a:buChar char="▪"/>
            </a:pPr>
            <a:r>
              <a:rPr b="0" lang="fr-CH" sz="16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Tests au labo EMPA, Etudes diverses (Comparison de systemes, solidité etc.)</a:t>
            </a:r>
            <a:endParaRPr b="0" lang="fr-CH" sz="1600" spc="-1" strike="noStrike">
              <a:solidFill>
                <a:srgbClr val="000000"/>
              </a:solidFill>
              <a:latin typeface="Arial"/>
            </a:endParaRPr>
          </a:p>
          <a:p>
            <a:pPr marL="266760" indent="-298800">
              <a:lnSpc>
                <a:spcPct val="90000"/>
              </a:lnSpc>
              <a:buClr>
                <a:srgbClr val="964907"/>
              </a:buClr>
              <a:buFont typeface="Source Sans Pro"/>
              <a:buChar char="▪"/>
            </a:pPr>
            <a:r>
              <a:rPr b="0" lang="fr-CH" sz="16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Changement dans la conception, passage de la technique lamelles vers des Lattes</a:t>
            </a:r>
            <a:endParaRPr b="0" lang="fr-CH" sz="1600" spc="-1" strike="noStrike">
              <a:solidFill>
                <a:srgbClr val="000000"/>
              </a:solidFill>
              <a:latin typeface="Arial"/>
            </a:endParaRPr>
          </a:p>
          <a:p>
            <a:pPr marL="266760" indent="-298800">
              <a:lnSpc>
                <a:spcPct val="90000"/>
              </a:lnSpc>
              <a:buClr>
                <a:srgbClr val="964907"/>
              </a:buClr>
              <a:buFont typeface="Source Sans Pro"/>
              <a:buChar char="▪"/>
            </a:pPr>
            <a:r>
              <a:rPr b="0" lang="fr-CH" sz="16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Décision de la localisation Les Breuleux </a:t>
            </a:r>
            <a:endParaRPr b="0" lang="fr-CH" sz="1600" spc="-1" strike="noStrike">
              <a:solidFill>
                <a:srgbClr val="000000"/>
              </a:solidFill>
              <a:latin typeface="Arial"/>
            </a:endParaRPr>
          </a:p>
          <a:p>
            <a:pPr marL="266760" indent="-197280">
              <a:lnSpc>
                <a:spcPct val="90000"/>
              </a:lnSpc>
            </a:pPr>
            <a:endParaRPr b="0" lang="fr-CH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</a:pPr>
            <a:endParaRPr b="0" lang="fr-CH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</a:pPr>
            <a:endParaRPr b="0" lang="fr-CH" sz="1600" spc="-1" strike="noStrike">
              <a:solidFill>
                <a:srgbClr val="000000"/>
              </a:solidFill>
              <a:latin typeface="Arial"/>
            </a:endParaRPr>
          </a:p>
          <a:p>
            <a:pPr marL="266760" indent="-180000">
              <a:lnSpc>
                <a:spcPct val="90000"/>
              </a:lnSpc>
            </a:pPr>
            <a:endParaRPr b="0" lang="fr-CH" sz="1600" spc="-1" strike="noStrike">
              <a:solidFill>
                <a:srgbClr val="000000"/>
              </a:solidFill>
              <a:latin typeface="Arial"/>
            </a:endParaRPr>
          </a:p>
          <a:p>
            <a:pPr marL="542880" indent="-189360">
              <a:lnSpc>
                <a:spcPct val="80000"/>
              </a:lnSpc>
            </a:pPr>
            <a:endParaRPr b="0" lang="fr-CH" sz="1600" spc="-1" strike="noStrike">
              <a:solidFill>
                <a:srgbClr val="000000"/>
              </a:solidFill>
              <a:latin typeface="Arial"/>
            </a:endParaRPr>
          </a:p>
          <a:p>
            <a:pPr marL="542880" indent="-189360">
              <a:lnSpc>
                <a:spcPct val="80000"/>
              </a:lnSpc>
            </a:pPr>
            <a:endParaRPr b="0" lang="fr-CH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</a:pPr>
            <a:endParaRPr b="0" lang="fr-CH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" name="TextShape 2"/>
          <p:cNvSpPr txBox="1"/>
          <p:nvPr/>
        </p:nvSpPr>
        <p:spPr>
          <a:xfrm>
            <a:off x="511200" y="136440"/>
            <a:ext cx="7257960" cy="6624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fr-CH" sz="2800" spc="-1" strike="noStrike">
                <a:solidFill>
                  <a:srgbClr val="964907"/>
                </a:solidFill>
                <a:latin typeface="Source Sans Pro"/>
                <a:ea typeface="Source Sans Pro"/>
              </a:rPr>
              <a:t>Entreprise: Historique</a:t>
            </a:r>
            <a:endParaRPr b="0" lang="fr-CH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TextShape 3"/>
          <p:cNvSpPr txBox="1"/>
          <p:nvPr/>
        </p:nvSpPr>
        <p:spPr>
          <a:xfrm>
            <a:off x="6458040" y="6356520"/>
            <a:ext cx="155160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8486CF0F-0E5E-442D-80CA-804BAFEE7EA2}" type="slidenum">
              <a:rPr b="0" lang="fr-CH" sz="1200" spc="-1" strike="noStrike">
                <a:solidFill>
                  <a:srgbClr val="888888"/>
                </a:solidFill>
                <a:latin typeface="Source Sans Pro"/>
                <a:ea typeface="Source Sans Pro"/>
              </a:rPr>
              <a:t>1</a:t>
            </a:fld>
            <a:endParaRPr b="0" lang="fr-CH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1" dur="indefinite" restart="never" nodeType="tmRoot">
          <p:childTnLst>
            <p:seq>
              <p:cTn id="4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TextShape 1"/>
          <p:cNvSpPr txBox="1"/>
          <p:nvPr/>
        </p:nvSpPr>
        <p:spPr>
          <a:xfrm>
            <a:off x="511200" y="944280"/>
            <a:ext cx="7722000" cy="49687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90000"/>
              </a:lnSpc>
            </a:pPr>
            <a:r>
              <a:rPr b="1" lang="fr-CH" sz="1600" spc="-1" strike="noStrike">
                <a:solidFill>
                  <a:srgbClr val="964907"/>
                </a:solidFill>
                <a:latin typeface="Source Sans Pro"/>
                <a:ea typeface="Source Sans Pro"/>
              </a:rPr>
              <a:t>2017: Financements et organisation</a:t>
            </a:r>
            <a:endParaRPr b="0" lang="fr-CH" sz="1600" spc="-1" strike="noStrike">
              <a:solidFill>
                <a:srgbClr val="000000"/>
              </a:solidFill>
              <a:latin typeface="Arial"/>
            </a:endParaRPr>
          </a:p>
          <a:p>
            <a:pPr marL="266760" indent="-298800">
              <a:lnSpc>
                <a:spcPct val="90000"/>
              </a:lnSpc>
              <a:buClr>
                <a:srgbClr val="964907"/>
              </a:buClr>
              <a:buFont typeface="Source Sans Pro"/>
              <a:buChar char="▪"/>
            </a:pPr>
            <a:r>
              <a:rPr b="0" lang="fr-CH" sz="16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Bouclement du Financement avec les fonds étrangers </a:t>
            </a:r>
            <a:endParaRPr b="0" lang="fr-CH" sz="1600" spc="-1" strike="noStrike">
              <a:solidFill>
                <a:srgbClr val="000000"/>
              </a:solidFill>
              <a:latin typeface="Arial"/>
            </a:endParaRPr>
          </a:p>
          <a:p>
            <a:pPr marL="266760" indent="-298800">
              <a:lnSpc>
                <a:spcPct val="90000"/>
              </a:lnSpc>
              <a:buClr>
                <a:srgbClr val="964907"/>
              </a:buClr>
              <a:buFont typeface="Source Sans Pro"/>
              <a:buChar char="▪"/>
            </a:pPr>
            <a:r>
              <a:rPr b="0" lang="fr-CH" sz="16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Négociation de contrats avec des partenaires Industriels sous-traitants afin d’assurer la livraison des produits</a:t>
            </a:r>
            <a:endParaRPr b="0" lang="fr-CH" sz="1600" spc="-1" strike="noStrike">
              <a:solidFill>
                <a:srgbClr val="000000"/>
              </a:solidFill>
              <a:latin typeface="Arial"/>
            </a:endParaRPr>
          </a:p>
          <a:p>
            <a:pPr marL="266760" indent="-298800">
              <a:lnSpc>
                <a:spcPct val="90000"/>
              </a:lnSpc>
              <a:buClr>
                <a:srgbClr val="964907"/>
              </a:buClr>
              <a:buFont typeface="Source Sans Pro"/>
              <a:buChar char="▪"/>
            </a:pPr>
            <a:r>
              <a:rPr b="0" lang="fr-CH" sz="16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Début du projet de recherche CTI “Fagus Stabholz” Fr. 500K; </a:t>
            </a:r>
            <a:endParaRPr b="0" lang="fr-CH" sz="1600" spc="-1" strike="noStrike">
              <a:solidFill>
                <a:srgbClr val="000000"/>
              </a:solidFill>
              <a:latin typeface="Arial"/>
            </a:endParaRPr>
          </a:p>
          <a:p>
            <a:pPr marL="266760" indent="-298800">
              <a:lnSpc>
                <a:spcPct val="90000"/>
              </a:lnSpc>
              <a:buClr>
                <a:srgbClr val="964907"/>
              </a:buClr>
              <a:buFont typeface="Source Sans Pro"/>
              <a:buChar char="▪"/>
            </a:pPr>
            <a:r>
              <a:rPr b="0" lang="fr-CH" sz="16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Rebranding de la société en  Fagus Suisse SA, avec siège aux Breuleux, avec une augmentation du Capital actions à 5.5 Mio.</a:t>
            </a:r>
            <a:endParaRPr b="0" lang="fr-CH" sz="1600" spc="-1" strike="noStrike">
              <a:solidFill>
                <a:srgbClr val="000000"/>
              </a:solidFill>
              <a:latin typeface="Arial"/>
            </a:endParaRPr>
          </a:p>
          <a:p>
            <a:pPr marL="266760" indent="-298800">
              <a:lnSpc>
                <a:spcPct val="90000"/>
              </a:lnSpc>
              <a:buClr>
                <a:srgbClr val="964907"/>
              </a:buClr>
              <a:buFont typeface="Source Sans Pro"/>
              <a:buChar char="▪"/>
            </a:pPr>
            <a:r>
              <a:rPr b="0" lang="fr-CH" sz="16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Préparation de l’entrée sur le marché (Données, Prospectus de vente etc.)</a:t>
            </a:r>
            <a:endParaRPr b="0" lang="fr-CH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</a:pPr>
            <a:endParaRPr b="0" lang="fr-CH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fr-CH" sz="1600" spc="-1" strike="noStrike">
                <a:solidFill>
                  <a:srgbClr val="964907"/>
                </a:solidFill>
                <a:latin typeface="Source Sans Pro"/>
                <a:ea typeface="Source Sans Pro"/>
              </a:rPr>
              <a:t>2018: Passage de l’étude à la mise en place  </a:t>
            </a:r>
            <a:endParaRPr b="0" lang="fr-CH" sz="1600" spc="-1" strike="noStrike">
              <a:solidFill>
                <a:srgbClr val="000000"/>
              </a:solidFill>
              <a:latin typeface="Arial"/>
            </a:endParaRPr>
          </a:p>
          <a:p>
            <a:pPr marL="266760" indent="-298800">
              <a:lnSpc>
                <a:spcPct val="90000"/>
              </a:lnSpc>
              <a:buClr>
                <a:srgbClr val="964907"/>
              </a:buClr>
              <a:buFont typeface="Source Sans Pro"/>
              <a:buChar char="▪"/>
            </a:pPr>
            <a:r>
              <a:rPr b="0" lang="fr-CH" sz="16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Passer de la théorie à la pratique !</a:t>
            </a:r>
            <a:endParaRPr b="0" lang="fr-CH" sz="1600" spc="-1" strike="noStrike">
              <a:solidFill>
                <a:srgbClr val="000000"/>
              </a:solidFill>
              <a:latin typeface="Arial"/>
            </a:endParaRPr>
          </a:p>
          <a:p>
            <a:pPr marL="266760" indent="-298800">
              <a:lnSpc>
                <a:spcPct val="90000"/>
              </a:lnSpc>
              <a:buClr>
                <a:srgbClr val="964907"/>
              </a:buClr>
              <a:buFont typeface="Source Sans Pro"/>
              <a:buChar char="▪"/>
            </a:pPr>
            <a:r>
              <a:rPr b="0" lang="fr-CH" sz="16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Premiers résultats de recherche (Projet CTI „Stabholz“)</a:t>
            </a:r>
            <a:endParaRPr b="0" lang="fr-CH" sz="1600" spc="-1" strike="noStrike">
              <a:solidFill>
                <a:srgbClr val="000000"/>
              </a:solidFill>
              <a:latin typeface="Arial"/>
            </a:endParaRPr>
          </a:p>
          <a:p>
            <a:pPr marL="266760" indent="-298800">
              <a:lnSpc>
                <a:spcPct val="90000"/>
              </a:lnSpc>
              <a:buClr>
                <a:srgbClr val="964907"/>
              </a:buClr>
              <a:buFont typeface="Source Sans Pro"/>
              <a:buChar char="▪"/>
            </a:pPr>
            <a:r>
              <a:rPr b="0" lang="fr-CH" sz="16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Conception et choix des équipements de production</a:t>
            </a:r>
            <a:endParaRPr b="0" lang="fr-CH" sz="1600" spc="-1" strike="noStrike">
              <a:solidFill>
                <a:srgbClr val="000000"/>
              </a:solidFill>
              <a:latin typeface="Arial"/>
            </a:endParaRPr>
          </a:p>
          <a:p>
            <a:pPr marL="266760" indent="-298800">
              <a:lnSpc>
                <a:spcPct val="90000"/>
              </a:lnSpc>
              <a:buClr>
                <a:srgbClr val="964907"/>
              </a:buClr>
              <a:buFont typeface="Source Sans Pro"/>
              <a:buChar char="▪"/>
            </a:pPr>
            <a:r>
              <a:rPr b="0" lang="fr-CH" sz="16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Décision d’effectuer l'Investissement  </a:t>
            </a:r>
            <a:endParaRPr b="0" lang="fr-CH" sz="1600" spc="-1" strike="noStrike">
              <a:solidFill>
                <a:srgbClr val="000000"/>
              </a:solidFill>
              <a:latin typeface="Arial"/>
            </a:endParaRPr>
          </a:p>
          <a:p>
            <a:pPr marL="266760" indent="-298800">
              <a:lnSpc>
                <a:spcPct val="90000"/>
              </a:lnSpc>
              <a:buClr>
                <a:srgbClr val="964907"/>
              </a:buClr>
              <a:buFont typeface="Source Sans Pro"/>
              <a:buChar char="▪"/>
            </a:pPr>
            <a:r>
              <a:rPr b="0" lang="fr-CH" sz="16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Travailler le marché, Exécuter les premières commandes en sous-traitance</a:t>
            </a:r>
            <a:endParaRPr b="0" lang="fr-CH" sz="1600" spc="-1" strike="noStrike">
              <a:solidFill>
                <a:srgbClr val="000000"/>
              </a:solidFill>
              <a:latin typeface="Arial"/>
            </a:endParaRPr>
          </a:p>
          <a:p>
            <a:pPr marL="266760" indent="-298800">
              <a:lnSpc>
                <a:spcPct val="90000"/>
              </a:lnSpc>
              <a:buClr>
                <a:srgbClr val="964907"/>
              </a:buClr>
              <a:buFont typeface="Noto Sans Symbols"/>
              <a:buChar char="▪"/>
            </a:pPr>
            <a:r>
              <a:rPr b="0" lang="fr-CH" sz="16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Continuer le développement du réseau de recherche et de la conception des pr</a:t>
            </a:r>
            <a:r>
              <a:rPr b="0" lang="fr-CH" sz="1600" spc="-1" strike="noStrike">
                <a:solidFill>
                  <a:srgbClr val="000000"/>
                </a:solidFill>
                <a:latin typeface="Calibri"/>
                <a:ea typeface="Calibri"/>
              </a:rPr>
              <a:t>oduits</a:t>
            </a:r>
            <a:endParaRPr b="0" lang="fr-CH" sz="1600" spc="-1" strike="noStrike">
              <a:solidFill>
                <a:srgbClr val="000000"/>
              </a:solidFill>
              <a:latin typeface="Arial"/>
            </a:endParaRPr>
          </a:p>
          <a:p>
            <a:pPr marL="86400">
              <a:lnSpc>
                <a:spcPct val="90000"/>
              </a:lnSpc>
            </a:pPr>
            <a:endParaRPr b="0" lang="fr-CH" sz="1600" spc="-1" strike="noStrike">
              <a:solidFill>
                <a:srgbClr val="000000"/>
              </a:solidFill>
              <a:latin typeface="Arial"/>
            </a:endParaRPr>
          </a:p>
          <a:p>
            <a:pPr marL="542880" indent="-189360">
              <a:lnSpc>
                <a:spcPct val="80000"/>
              </a:lnSpc>
            </a:pPr>
            <a:endParaRPr b="0" lang="fr-CH" sz="1600" spc="-1" strike="noStrike">
              <a:solidFill>
                <a:srgbClr val="000000"/>
              </a:solidFill>
              <a:latin typeface="Arial"/>
            </a:endParaRPr>
          </a:p>
          <a:p>
            <a:pPr marL="542880" indent="-189360">
              <a:lnSpc>
                <a:spcPct val="80000"/>
              </a:lnSpc>
            </a:pPr>
            <a:endParaRPr b="0" lang="fr-CH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</a:pPr>
            <a:endParaRPr b="0" lang="fr-CH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" name="TextShape 2"/>
          <p:cNvSpPr txBox="1"/>
          <p:nvPr/>
        </p:nvSpPr>
        <p:spPr>
          <a:xfrm>
            <a:off x="511200" y="136440"/>
            <a:ext cx="7257960" cy="6624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fr-CH" sz="2800" spc="-1" strike="noStrike">
                <a:solidFill>
                  <a:srgbClr val="964907"/>
                </a:solidFill>
                <a:latin typeface="Source Sans Pro"/>
                <a:ea typeface="Source Sans Pro"/>
              </a:rPr>
              <a:t>Entreprise: Historique</a:t>
            </a:r>
            <a:endParaRPr b="0" lang="fr-CH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" name="TextShape 3"/>
          <p:cNvSpPr txBox="1"/>
          <p:nvPr/>
        </p:nvSpPr>
        <p:spPr>
          <a:xfrm>
            <a:off x="6458040" y="6356520"/>
            <a:ext cx="155160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25124B3D-054B-4E13-905F-3A313406BEDB}" type="slidenum">
              <a:rPr b="0" lang="fr-CH" sz="1200" spc="-1" strike="noStrike">
                <a:solidFill>
                  <a:srgbClr val="888888"/>
                </a:solidFill>
                <a:latin typeface="Source Sans Pro"/>
                <a:ea typeface="Source Sans Pro"/>
              </a:rPr>
              <a:t>1</a:t>
            </a:fld>
            <a:endParaRPr b="0" lang="fr-CH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3" dur="indefinite" restart="never" nodeType="tmRoot">
          <p:childTnLst>
            <p:seq>
              <p:cTn id="4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TextShape 1"/>
          <p:cNvSpPr txBox="1"/>
          <p:nvPr/>
        </p:nvSpPr>
        <p:spPr>
          <a:xfrm>
            <a:off x="511200" y="944280"/>
            <a:ext cx="7722000" cy="23421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90000"/>
              </a:lnSpc>
            </a:pPr>
            <a:r>
              <a:rPr b="1" lang="fr-CH" sz="1600" spc="-1" strike="noStrike">
                <a:solidFill>
                  <a:srgbClr val="964907"/>
                </a:solidFill>
                <a:latin typeface="Source Sans Pro"/>
                <a:ea typeface="Source Sans Pro"/>
              </a:rPr>
              <a:t>   </a:t>
            </a:r>
            <a:r>
              <a:rPr b="1" lang="fr-CH" sz="1600" spc="-1" strike="noStrike">
                <a:solidFill>
                  <a:srgbClr val="964907"/>
                </a:solidFill>
                <a:latin typeface="Source Sans Pro"/>
                <a:ea typeface="Source Sans Pro"/>
              </a:rPr>
              <a:t>2019: Préparation et démarrage de la production</a:t>
            </a:r>
            <a:endParaRPr b="0" lang="fr-CH" sz="1600" spc="-1" strike="noStrike">
              <a:solidFill>
                <a:srgbClr val="000000"/>
              </a:solidFill>
              <a:latin typeface="Arial"/>
            </a:endParaRPr>
          </a:p>
          <a:p>
            <a:pPr marL="457200" indent="-329760">
              <a:lnSpc>
                <a:spcPct val="90000"/>
              </a:lnSpc>
              <a:buClr>
                <a:srgbClr val="000000"/>
              </a:buClr>
              <a:buFont typeface="Noto Sans Symbols"/>
              <a:buChar char="▪"/>
            </a:pPr>
            <a:r>
              <a:rPr b="0" lang="fr-CH" sz="16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Préparation des halles Q2</a:t>
            </a:r>
            <a:endParaRPr b="0" lang="fr-CH" sz="1600" spc="-1" strike="noStrike">
              <a:solidFill>
                <a:srgbClr val="000000"/>
              </a:solidFill>
              <a:latin typeface="Arial"/>
            </a:endParaRPr>
          </a:p>
          <a:p>
            <a:pPr marL="457200" indent="-329760">
              <a:lnSpc>
                <a:spcPct val="90000"/>
              </a:lnSpc>
              <a:buClr>
                <a:srgbClr val="000000"/>
              </a:buClr>
              <a:buFont typeface="Noto Sans Symbols"/>
              <a:buChar char="▪"/>
            </a:pPr>
            <a:r>
              <a:rPr b="0" lang="fr-CH" sz="16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Engagement des collaborateurs de production Q2</a:t>
            </a:r>
            <a:endParaRPr b="0" lang="fr-CH" sz="1600" spc="-1" strike="noStrike">
              <a:solidFill>
                <a:srgbClr val="000000"/>
              </a:solidFill>
              <a:latin typeface="Arial"/>
            </a:endParaRPr>
          </a:p>
          <a:p>
            <a:pPr marL="457200" indent="-329760">
              <a:lnSpc>
                <a:spcPct val="90000"/>
              </a:lnSpc>
              <a:buClr>
                <a:srgbClr val="000000"/>
              </a:buClr>
              <a:buFont typeface="Noto Sans Symbols"/>
              <a:buChar char="▪"/>
            </a:pPr>
            <a:r>
              <a:rPr b="0" lang="fr-CH" sz="16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Montage de l’installation  de production Q3</a:t>
            </a:r>
            <a:endParaRPr b="0" lang="fr-CH" sz="1600" spc="-1" strike="noStrike">
              <a:solidFill>
                <a:srgbClr val="000000"/>
              </a:solidFill>
              <a:latin typeface="Arial"/>
            </a:endParaRPr>
          </a:p>
          <a:p>
            <a:pPr marL="457200" indent="-329760">
              <a:lnSpc>
                <a:spcPct val="90000"/>
              </a:lnSpc>
              <a:buClr>
                <a:srgbClr val="000000"/>
              </a:buClr>
              <a:buFont typeface="Noto Sans Symbols"/>
              <a:buChar char="▪"/>
            </a:pPr>
            <a:r>
              <a:rPr b="0" lang="fr-CH" sz="16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Mise en production de l’installation Q4</a:t>
            </a:r>
            <a:endParaRPr b="0" lang="fr-CH" sz="1600" spc="-1" strike="noStrike">
              <a:solidFill>
                <a:srgbClr val="000000"/>
              </a:solidFill>
              <a:latin typeface="Arial"/>
            </a:endParaRPr>
          </a:p>
          <a:p>
            <a:pPr marL="542880" indent="-189360">
              <a:lnSpc>
                <a:spcPct val="80000"/>
              </a:lnSpc>
            </a:pPr>
            <a:endParaRPr b="0" lang="fr-CH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</a:pPr>
            <a:endParaRPr b="0" lang="fr-CH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9" name="TextShape 2"/>
          <p:cNvSpPr txBox="1"/>
          <p:nvPr/>
        </p:nvSpPr>
        <p:spPr>
          <a:xfrm>
            <a:off x="511200" y="136440"/>
            <a:ext cx="7257960" cy="6624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fr-CH" sz="2800" spc="-1" strike="noStrike">
                <a:solidFill>
                  <a:srgbClr val="964907"/>
                </a:solidFill>
                <a:latin typeface="Source Sans Pro"/>
                <a:ea typeface="Source Sans Pro"/>
              </a:rPr>
              <a:t>Entreprise actuellement</a:t>
            </a:r>
            <a:endParaRPr b="0" lang="fr-CH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0" name="TextShape 3"/>
          <p:cNvSpPr txBox="1"/>
          <p:nvPr/>
        </p:nvSpPr>
        <p:spPr>
          <a:xfrm>
            <a:off x="6458040" y="6356520"/>
            <a:ext cx="155160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25374DE2-58E3-4DDF-92B2-7DFAE64602DA}" type="slidenum">
              <a:rPr b="0" lang="fr-CH" sz="1200" spc="-1" strike="noStrike">
                <a:solidFill>
                  <a:srgbClr val="888888"/>
                </a:solidFill>
                <a:latin typeface="Source Sans Pro"/>
                <a:ea typeface="Source Sans Pro"/>
              </a:rPr>
              <a:t>1</a:t>
            </a:fld>
            <a:endParaRPr b="0" lang="fr-CH" sz="1200" spc="-1" strike="noStrike">
              <a:latin typeface="Times New Roman"/>
            </a:endParaRPr>
          </a:p>
        </p:txBody>
      </p:sp>
      <p:pic>
        <p:nvPicPr>
          <p:cNvPr id="251" name="Google Shape;368;p38" descr=""/>
          <p:cNvPicPr/>
          <p:nvPr/>
        </p:nvPicPr>
        <p:blipFill>
          <a:blip r:embed="rId1"/>
          <a:stretch/>
        </p:blipFill>
        <p:spPr>
          <a:xfrm>
            <a:off x="799920" y="2438280"/>
            <a:ext cx="6420600" cy="3975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5" dur="indefinite" restart="never" nodeType="tmRoot">
          <p:childTnLst>
            <p:seq>
              <p:cTn id="4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extShape 1"/>
          <p:cNvSpPr txBox="1"/>
          <p:nvPr/>
        </p:nvSpPr>
        <p:spPr>
          <a:xfrm>
            <a:off x="511200" y="136440"/>
            <a:ext cx="7257960" cy="6624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fr-CH" sz="2800" spc="-1" strike="noStrike">
                <a:solidFill>
                  <a:srgbClr val="964907"/>
                </a:solidFill>
                <a:latin typeface="Source Sans Pro"/>
                <a:ea typeface="Source Sans Pro"/>
              </a:rPr>
              <a:t>Merci pour votre attention</a:t>
            </a:r>
            <a:endParaRPr b="0" lang="fr-CH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3" name="TextShape 2"/>
          <p:cNvSpPr txBox="1"/>
          <p:nvPr/>
        </p:nvSpPr>
        <p:spPr>
          <a:xfrm>
            <a:off x="6458040" y="6356520"/>
            <a:ext cx="155160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7BD8485C-7CA9-45C8-B860-D1AC0DA079A5}" type="slidenum">
              <a:rPr b="0" lang="fr-CH" sz="1200" spc="-1" strike="noStrike">
                <a:solidFill>
                  <a:srgbClr val="888888"/>
                </a:solidFill>
                <a:latin typeface="Source Sans Pro"/>
                <a:ea typeface="Source Sans Pro"/>
              </a:rPr>
              <a:t>1</a:t>
            </a:fld>
            <a:endParaRPr b="0" lang="fr-CH" sz="1200" spc="-1" strike="noStrike">
              <a:latin typeface="Times New Roman"/>
            </a:endParaRPr>
          </a:p>
        </p:txBody>
      </p:sp>
      <p:pic>
        <p:nvPicPr>
          <p:cNvPr id="254" name="Google Shape;376;p39" descr=""/>
          <p:cNvPicPr/>
          <p:nvPr/>
        </p:nvPicPr>
        <p:blipFill>
          <a:blip r:embed="rId1"/>
          <a:stretch/>
        </p:blipFill>
        <p:spPr>
          <a:xfrm>
            <a:off x="564840" y="1099800"/>
            <a:ext cx="7444440" cy="4955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7" dur="indefinite" restart="never" nodeType="tmRoot">
          <p:childTnLst>
            <p:seq>
              <p:cTn id="4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511200" y="136440"/>
            <a:ext cx="7257960" cy="6624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fr-CH" sz="2800" spc="-1" strike="noStrike">
                <a:solidFill>
                  <a:srgbClr val="964907"/>
                </a:solidFill>
                <a:latin typeface="Source Sans Pro"/>
                <a:ea typeface="Source Sans Pro"/>
              </a:rPr>
              <a:t>Sommaire:</a:t>
            </a:r>
            <a:endParaRPr b="0" lang="fr-CH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2962440" y="1452240"/>
            <a:ext cx="5609880" cy="41068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452520" indent="-342720">
              <a:lnSpc>
                <a:spcPct val="80000"/>
              </a:lnSpc>
              <a:spcBef>
                <a:spcPts val="360"/>
              </a:spcBef>
              <a:buClr>
                <a:srgbClr val="964907"/>
              </a:buClr>
              <a:buFont typeface="StarSymbol"/>
              <a:buAutoNum type="arabicPeriod"/>
            </a:pPr>
            <a:r>
              <a:rPr b="0" lang="fr-CH" sz="1800" spc="-1" strike="noStrike">
                <a:solidFill>
                  <a:srgbClr val="000000"/>
                </a:solidFill>
                <a:latin typeface="Calibri"/>
                <a:ea typeface="Calibri"/>
              </a:rPr>
              <a:t>Introduction</a:t>
            </a: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  <a:p>
            <a:pPr marL="452520" indent="-342720">
              <a:lnSpc>
                <a:spcPct val="80000"/>
              </a:lnSpc>
              <a:spcBef>
                <a:spcPts val="360"/>
              </a:spcBef>
              <a:buClr>
                <a:srgbClr val="964907"/>
              </a:buClr>
              <a:buFont typeface="StarSymbol"/>
              <a:buAutoNum type="arabicPeriod"/>
            </a:pPr>
            <a:r>
              <a:rPr b="0" lang="fr-CH" sz="1800" spc="-1" strike="noStrike">
                <a:solidFill>
                  <a:srgbClr val="000000"/>
                </a:solidFill>
                <a:latin typeface="Calibri"/>
                <a:ea typeface="Calibri"/>
              </a:rPr>
              <a:t>Trends du marché</a:t>
            </a: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  <a:p>
            <a:pPr marL="452520" indent="-342720">
              <a:lnSpc>
                <a:spcPct val="80000"/>
              </a:lnSpc>
              <a:spcBef>
                <a:spcPts val="360"/>
              </a:spcBef>
              <a:buClr>
                <a:srgbClr val="964907"/>
              </a:buClr>
              <a:buFont typeface="StarSymbol"/>
              <a:buAutoNum type="arabicPeriod"/>
            </a:pPr>
            <a:r>
              <a:rPr b="0" lang="fr-CH" sz="1800" spc="-1" strike="noStrike">
                <a:solidFill>
                  <a:srgbClr val="000000"/>
                </a:solidFill>
                <a:latin typeface="Calibri"/>
                <a:ea typeface="Calibri"/>
              </a:rPr>
              <a:t>Besoins du marché</a:t>
            </a: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  <a:p>
            <a:pPr marL="452520" indent="-342720">
              <a:lnSpc>
                <a:spcPct val="80000"/>
              </a:lnSpc>
              <a:spcBef>
                <a:spcPts val="360"/>
              </a:spcBef>
              <a:buClr>
                <a:srgbClr val="964907"/>
              </a:buClr>
              <a:buFont typeface="StarSymbol"/>
              <a:buAutoNum type="arabicPeriod"/>
            </a:pPr>
            <a:r>
              <a:rPr b="0" lang="fr-CH" sz="1800" spc="-1" strike="noStrike">
                <a:solidFill>
                  <a:srgbClr val="000000"/>
                </a:solidFill>
                <a:latin typeface="Calibri"/>
                <a:ea typeface="Calibri"/>
              </a:rPr>
              <a:t>Challenge de Fagus</a:t>
            </a: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  <a:p>
            <a:pPr marL="452520" indent="-342720">
              <a:lnSpc>
                <a:spcPct val="80000"/>
              </a:lnSpc>
              <a:spcBef>
                <a:spcPts val="360"/>
              </a:spcBef>
              <a:buClr>
                <a:srgbClr val="964907"/>
              </a:buClr>
              <a:buFont typeface="StarSymbol"/>
              <a:buAutoNum type="arabicPeriod"/>
            </a:pPr>
            <a:r>
              <a:rPr b="0" lang="fr-CH" sz="1800" spc="-1" strike="noStrike">
                <a:solidFill>
                  <a:srgbClr val="000000"/>
                </a:solidFill>
                <a:latin typeface="Calibri"/>
                <a:ea typeface="Calibri"/>
              </a:rPr>
              <a:t>Innovation de Fagus</a:t>
            </a: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  <a:p>
            <a:pPr marL="452520" indent="-342720">
              <a:lnSpc>
                <a:spcPct val="80000"/>
              </a:lnSpc>
              <a:spcBef>
                <a:spcPts val="360"/>
              </a:spcBef>
              <a:buClr>
                <a:srgbClr val="964907"/>
              </a:buClr>
              <a:buFont typeface="StarSymbol"/>
              <a:buAutoNum type="arabicPeriod"/>
            </a:pPr>
            <a:r>
              <a:rPr b="0" lang="fr-CH" sz="1800" spc="-1" strike="noStrike">
                <a:solidFill>
                  <a:srgbClr val="000000"/>
                </a:solidFill>
                <a:latin typeface="Calibri"/>
                <a:ea typeface="Calibri"/>
              </a:rPr>
              <a:t>Projets de recherche</a:t>
            </a: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  <a:p>
            <a:pPr marL="452520" indent="-342720">
              <a:lnSpc>
                <a:spcPct val="80000"/>
              </a:lnSpc>
              <a:spcBef>
                <a:spcPts val="360"/>
              </a:spcBef>
              <a:buClr>
                <a:srgbClr val="964907"/>
              </a:buClr>
              <a:buFont typeface="StarSymbol"/>
              <a:buAutoNum type="arabicPeriod"/>
            </a:pPr>
            <a:r>
              <a:rPr b="0" lang="fr-CH" sz="1800" spc="-1" strike="noStrike">
                <a:solidFill>
                  <a:srgbClr val="000000"/>
                </a:solidFill>
                <a:latin typeface="Calibri"/>
                <a:ea typeface="Calibri"/>
              </a:rPr>
              <a:t>Vision Fagus</a:t>
            </a: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  <a:p>
            <a:pPr marL="452520" indent="-342720">
              <a:lnSpc>
                <a:spcPct val="80000"/>
              </a:lnSpc>
              <a:spcBef>
                <a:spcPts val="360"/>
              </a:spcBef>
              <a:buClr>
                <a:srgbClr val="964907"/>
              </a:buClr>
              <a:buFont typeface="StarSymbol"/>
              <a:buAutoNum type="arabicPeriod"/>
            </a:pPr>
            <a:r>
              <a:rPr b="0" lang="fr-CH" sz="1800" spc="-1" strike="noStrike">
                <a:solidFill>
                  <a:srgbClr val="000000"/>
                </a:solidFill>
                <a:latin typeface="Calibri"/>
                <a:ea typeface="Calibri"/>
              </a:rPr>
              <a:t>Promesses client</a:t>
            </a: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  <a:p>
            <a:pPr marL="452520" indent="-342720">
              <a:lnSpc>
                <a:spcPct val="80000"/>
              </a:lnSpc>
              <a:spcBef>
                <a:spcPts val="360"/>
              </a:spcBef>
              <a:buClr>
                <a:srgbClr val="964907"/>
              </a:buClr>
              <a:buFont typeface="StarSymbol"/>
              <a:buAutoNum type="arabicPeriod"/>
            </a:pPr>
            <a:r>
              <a:rPr b="0" lang="fr-CH" sz="1800" spc="-1" strike="noStrike">
                <a:solidFill>
                  <a:srgbClr val="000000"/>
                </a:solidFill>
                <a:latin typeface="Calibri"/>
                <a:ea typeface="Calibri"/>
              </a:rPr>
              <a:t>Benefices client</a:t>
            </a: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  <a:p>
            <a:pPr marL="452520" indent="-342720">
              <a:lnSpc>
                <a:spcPct val="80000"/>
              </a:lnSpc>
              <a:spcBef>
                <a:spcPts val="360"/>
              </a:spcBef>
              <a:buClr>
                <a:srgbClr val="964907"/>
              </a:buClr>
              <a:buFont typeface="StarSymbol"/>
              <a:buAutoNum type="arabicPeriod"/>
            </a:pPr>
            <a:r>
              <a:rPr b="0" lang="fr-CH" sz="1800" spc="-1" strike="noStrike">
                <a:solidFill>
                  <a:srgbClr val="000000"/>
                </a:solidFill>
                <a:latin typeface="Calibri"/>
                <a:ea typeface="Calibri"/>
              </a:rPr>
              <a:t>Produits</a:t>
            </a: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  <a:p>
            <a:pPr marL="452520" indent="-342720">
              <a:lnSpc>
                <a:spcPct val="80000"/>
              </a:lnSpc>
              <a:spcBef>
                <a:spcPts val="360"/>
              </a:spcBef>
              <a:buClr>
                <a:srgbClr val="964907"/>
              </a:buClr>
              <a:buFont typeface="StarSymbol"/>
              <a:buAutoNum type="arabicPeriod"/>
            </a:pPr>
            <a:r>
              <a:rPr b="0" lang="fr-CH" sz="1800" spc="-1" strike="noStrike">
                <a:solidFill>
                  <a:srgbClr val="000000"/>
                </a:solidFill>
                <a:latin typeface="Calibri"/>
                <a:ea typeface="Calibri"/>
              </a:rPr>
              <a:t>Processus de production</a:t>
            </a: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  <a:p>
            <a:pPr marL="452520" indent="-342720">
              <a:lnSpc>
                <a:spcPct val="80000"/>
              </a:lnSpc>
              <a:spcBef>
                <a:spcPts val="360"/>
              </a:spcBef>
              <a:buClr>
                <a:srgbClr val="964907"/>
              </a:buClr>
              <a:buFont typeface="StarSymbol"/>
              <a:buAutoNum type="arabicPeriod"/>
            </a:pPr>
            <a:r>
              <a:rPr b="0" lang="fr-CH" sz="1800" spc="-1" strike="noStrike">
                <a:solidFill>
                  <a:srgbClr val="000000"/>
                </a:solidFill>
                <a:latin typeface="Calibri"/>
                <a:ea typeface="Calibri"/>
              </a:rPr>
              <a:t>Historique et futur de l’Entreprise </a:t>
            </a: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  <a:p>
            <a:pPr marL="395640" indent="-148320">
              <a:lnSpc>
                <a:spcPct val="80000"/>
              </a:lnSpc>
              <a:spcBef>
                <a:spcPts val="360"/>
              </a:spcBef>
            </a:pP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  <a:p>
            <a:pPr marL="109800">
              <a:lnSpc>
                <a:spcPct val="80000"/>
              </a:lnSpc>
              <a:spcBef>
                <a:spcPts val="360"/>
              </a:spcBef>
            </a:pP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3" name="Google Shape;132;p18" descr=""/>
          <p:cNvPicPr/>
          <p:nvPr/>
        </p:nvPicPr>
        <p:blipFill>
          <a:blip r:embed="rId1"/>
          <a:stretch/>
        </p:blipFill>
        <p:spPr>
          <a:xfrm>
            <a:off x="354240" y="1699560"/>
            <a:ext cx="2209320" cy="1656000"/>
          </a:xfrm>
          <a:prstGeom prst="rect">
            <a:avLst/>
          </a:prstGeom>
          <a:ln>
            <a:noFill/>
          </a:ln>
        </p:spPr>
      </p:pic>
      <p:pic>
        <p:nvPicPr>
          <p:cNvPr id="104" name="Google Shape;133;p18" descr=""/>
          <p:cNvPicPr/>
          <p:nvPr/>
        </p:nvPicPr>
        <p:blipFill>
          <a:blip r:embed="rId2"/>
          <a:stretch/>
        </p:blipFill>
        <p:spPr>
          <a:xfrm>
            <a:off x="360000" y="3603600"/>
            <a:ext cx="2198160" cy="1554480"/>
          </a:xfrm>
          <a:prstGeom prst="rect">
            <a:avLst/>
          </a:prstGeom>
          <a:ln>
            <a:noFill/>
          </a:ln>
        </p:spPr>
      </p:pic>
      <p:sp>
        <p:nvSpPr>
          <p:cNvPr id="105" name="TextShape 3"/>
          <p:cNvSpPr txBox="1"/>
          <p:nvPr/>
        </p:nvSpPr>
        <p:spPr>
          <a:xfrm>
            <a:off x="6458040" y="6356520"/>
            <a:ext cx="155160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EC651D25-7BB6-4A36-93B0-2188DFF5EAD1}" type="slidenum">
              <a:rPr b="0" lang="fr-CH" sz="1200" spc="-1" strike="noStrike">
                <a:solidFill>
                  <a:srgbClr val="888888"/>
                </a:solidFill>
                <a:latin typeface="Source Sans Pro"/>
                <a:ea typeface="Source Sans Pro"/>
              </a:rPr>
              <a:t>1</a:t>
            </a:fld>
            <a:endParaRPr b="0" lang="fr-CH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511200" y="136440"/>
            <a:ext cx="7257960" cy="6624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fr-CH" sz="2800" spc="-1" strike="noStrike">
                <a:solidFill>
                  <a:srgbClr val="964907"/>
                </a:solidFill>
                <a:latin typeface="Source Sans Pro"/>
                <a:ea typeface="Source Sans Pro"/>
              </a:rPr>
              <a:t>Trends du marché</a:t>
            </a:r>
            <a:endParaRPr b="0" lang="fr-CH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TextShape 2"/>
          <p:cNvSpPr txBox="1"/>
          <p:nvPr/>
        </p:nvSpPr>
        <p:spPr>
          <a:xfrm>
            <a:off x="511200" y="978840"/>
            <a:ext cx="7722000" cy="49687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109800">
              <a:lnSpc>
                <a:spcPct val="80000"/>
              </a:lnSpc>
            </a:pPr>
            <a:endParaRPr b="0" lang="fr-CH" sz="1400" spc="-1" strike="noStrike">
              <a:solidFill>
                <a:srgbClr val="000000"/>
              </a:solidFill>
              <a:latin typeface="Arial"/>
            </a:endParaRPr>
          </a:p>
          <a:p>
            <a:pPr marL="109800">
              <a:lnSpc>
                <a:spcPct val="80000"/>
              </a:lnSpc>
              <a:spcBef>
                <a:spcPts val="360"/>
              </a:spcBef>
            </a:pPr>
            <a:endParaRPr b="0" lang="fr-CH" sz="1400" spc="-1" strike="noStrike">
              <a:solidFill>
                <a:srgbClr val="000000"/>
              </a:solidFill>
              <a:latin typeface="Arial"/>
            </a:endParaRPr>
          </a:p>
          <a:p>
            <a:pPr marL="109800">
              <a:lnSpc>
                <a:spcPct val="80000"/>
              </a:lnSpc>
              <a:spcBef>
                <a:spcPts val="360"/>
              </a:spcBef>
            </a:pPr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TextShape 3"/>
          <p:cNvSpPr txBox="1"/>
          <p:nvPr/>
        </p:nvSpPr>
        <p:spPr>
          <a:xfrm>
            <a:off x="2051640" y="1124640"/>
            <a:ext cx="6520320" cy="54003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67920">
              <a:lnSpc>
                <a:spcPct val="90000"/>
              </a:lnSpc>
              <a:buClr>
                <a:srgbClr val="964907"/>
              </a:buClr>
              <a:buFont typeface="Source Sans Pro"/>
              <a:buChar char="▪"/>
            </a:pPr>
            <a:r>
              <a:rPr b="0" lang="fr-CH" sz="18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Les nouvelles normes Incendie (&gt;2015) dynamisent la construction bois. Des constructions toujours plus grandes et audacieuses ont des besoins statiques plus élevées </a:t>
            </a: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67920">
              <a:lnSpc>
                <a:spcPct val="90000"/>
              </a:lnSpc>
              <a:spcBef>
                <a:spcPts val="281"/>
              </a:spcBef>
              <a:buClr>
                <a:srgbClr val="964907"/>
              </a:buClr>
              <a:buFont typeface="Source Sans Pro"/>
              <a:buChar char="▪"/>
            </a:pPr>
            <a:r>
              <a:rPr b="0" lang="fr-CH" sz="18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Les villes cherchent une plus grande densification par des ajouts en hauteur (légers, filigranes, avec des composants à montage rapide afin de raccourcir les chantiers) </a:t>
            </a: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67920">
              <a:lnSpc>
                <a:spcPct val="90000"/>
              </a:lnSpc>
              <a:spcBef>
                <a:spcPts val="281"/>
              </a:spcBef>
              <a:buClr>
                <a:srgbClr val="964907"/>
              </a:buClr>
              <a:buFont typeface="Source Sans Pro"/>
              <a:buChar char="▪"/>
            </a:pPr>
            <a:r>
              <a:rPr b="0" lang="fr-CH" sz="18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Trend vers les Green Buildings, Changement du climat, société aux 2000W maximum, stockage de CO2 ...</a:t>
            </a: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67920">
              <a:lnSpc>
                <a:spcPct val="90000"/>
              </a:lnSpc>
              <a:spcBef>
                <a:spcPts val="281"/>
              </a:spcBef>
              <a:buClr>
                <a:srgbClr val="964907"/>
              </a:buClr>
              <a:buFont typeface="Source Sans Pro"/>
              <a:buChar char="▪"/>
            </a:pPr>
            <a:r>
              <a:rPr b="0" lang="fr-CH" sz="18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Les propriétaires de forêt veulent valoriser leur Ressources pour leur projets de construction. Ex BFH, Patinoire</a:t>
            </a: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67920">
              <a:lnSpc>
                <a:spcPct val="90000"/>
              </a:lnSpc>
              <a:spcBef>
                <a:spcPts val="281"/>
              </a:spcBef>
              <a:buClr>
                <a:srgbClr val="964907"/>
              </a:buClr>
              <a:buFont typeface="Source Sans Pro"/>
              <a:buChar char="▪"/>
            </a:pPr>
            <a:r>
              <a:rPr b="0" lang="fr-CH" sz="18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Tendance de valoriser les produits et services régionaux (voir aussi l’action “R20”) </a:t>
            </a: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67920">
              <a:lnSpc>
                <a:spcPct val="90000"/>
              </a:lnSpc>
              <a:spcBef>
                <a:spcPts val="281"/>
              </a:spcBef>
              <a:buClr>
                <a:srgbClr val="964907"/>
              </a:buClr>
              <a:buFont typeface="Source Sans Pro"/>
              <a:buChar char="▪"/>
            </a:pPr>
            <a:r>
              <a:rPr b="0" lang="fr-CH" sz="18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Woodtech: Les recherches au niveau européen s'intensifient autour des bois feuillus, leur collage et leur assemblage est étudié (en Allemagne il y a une chaire dédié à cela)</a:t>
            </a: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360"/>
              </a:spcBef>
            </a:pP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  <a:p>
            <a:pPr marL="266760" indent="-129240">
              <a:lnSpc>
                <a:spcPct val="90000"/>
              </a:lnSpc>
              <a:spcBef>
                <a:spcPts val="360"/>
              </a:spcBef>
            </a:pP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  <a:p>
            <a:pPr marL="266760" indent="-129240">
              <a:lnSpc>
                <a:spcPct val="90000"/>
              </a:lnSpc>
              <a:spcBef>
                <a:spcPts val="360"/>
              </a:spcBef>
            </a:pP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  <a:p>
            <a:pPr marL="542880" indent="-189360">
              <a:lnSpc>
                <a:spcPct val="80000"/>
              </a:lnSpc>
            </a:pP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</a:pP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9" name="Google Shape;143;p19" descr=""/>
          <p:cNvPicPr/>
          <p:nvPr/>
        </p:nvPicPr>
        <p:blipFill>
          <a:blip r:embed="rId1"/>
          <a:stretch/>
        </p:blipFill>
        <p:spPr>
          <a:xfrm>
            <a:off x="0" y="2853000"/>
            <a:ext cx="1818360" cy="1656000"/>
          </a:xfrm>
          <a:prstGeom prst="rect">
            <a:avLst/>
          </a:prstGeom>
          <a:ln>
            <a:noFill/>
          </a:ln>
        </p:spPr>
      </p:pic>
      <p:pic>
        <p:nvPicPr>
          <p:cNvPr id="110" name="Google Shape;144;p19" descr=""/>
          <p:cNvPicPr/>
          <p:nvPr/>
        </p:nvPicPr>
        <p:blipFill>
          <a:blip r:embed="rId2"/>
          <a:stretch/>
        </p:blipFill>
        <p:spPr>
          <a:xfrm>
            <a:off x="9360" y="4610520"/>
            <a:ext cx="1809360" cy="1554480"/>
          </a:xfrm>
          <a:prstGeom prst="rect">
            <a:avLst/>
          </a:prstGeom>
          <a:ln>
            <a:noFill/>
          </a:ln>
        </p:spPr>
      </p:pic>
      <p:pic>
        <p:nvPicPr>
          <p:cNvPr id="111" name="Google Shape;145;p19" descr=""/>
          <p:cNvPicPr/>
          <p:nvPr/>
        </p:nvPicPr>
        <p:blipFill>
          <a:blip r:embed="rId3"/>
          <a:stretch/>
        </p:blipFill>
        <p:spPr>
          <a:xfrm>
            <a:off x="9360" y="1124640"/>
            <a:ext cx="1809360" cy="1656000"/>
          </a:xfrm>
          <a:prstGeom prst="rect">
            <a:avLst/>
          </a:prstGeom>
          <a:ln>
            <a:noFill/>
          </a:ln>
        </p:spPr>
      </p:pic>
      <p:sp>
        <p:nvSpPr>
          <p:cNvPr id="112" name="TextShape 4"/>
          <p:cNvSpPr txBox="1"/>
          <p:nvPr/>
        </p:nvSpPr>
        <p:spPr>
          <a:xfrm>
            <a:off x="6458040" y="6356520"/>
            <a:ext cx="155160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A97ED988-701B-4320-862E-6288FD257D54}" type="slidenum">
              <a:rPr b="0" lang="fr-CH" sz="1200" spc="-1" strike="noStrike">
                <a:solidFill>
                  <a:srgbClr val="888888"/>
                </a:solidFill>
                <a:latin typeface="Source Sans Pro"/>
                <a:ea typeface="Source Sans Pro"/>
              </a:rPr>
              <a:t>1</a:t>
            </a:fld>
            <a:endParaRPr b="0" lang="fr-CH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511200" y="902520"/>
            <a:ext cx="7722000" cy="10170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66760" indent="-266400">
              <a:lnSpc>
                <a:spcPct val="90000"/>
              </a:lnSpc>
              <a:buClr>
                <a:srgbClr val="964907"/>
              </a:buClr>
              <a:buFont typeface="Source Sans Pro"/>
              <a:buChar char="▪"/>
            </a:pPr>
            <a:r>
              <a:rPr b="0" lang="fr-CH" sz="18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Des constructions toujours plus grandes et audacieuses ont des besoins statiques plus élevées </a:t>
            </a: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  <a:p>
            <a:pPr marL="266760" indent="-243360">
              <a:lnSpc>
                <a:spcPct val="90000"/>
              </a:lnSpc>
              <a:buClr>
                <a:srgbClr val="964907"/>
              </a:buClr>
              <a:buFont typeface="Source Sans Pro"/>
              <a:buChar char="▪"/>
            </a:pPr>
            <a:r>
              <a:rPr b="0" lang="fr-CH" sz="18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Trend d’utiliser ces propres ressources (BFH)</a:t>
            </a: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</a:pP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  <a:p>
            <a:pPr marL="542880" indent="-189360">
              <a:lnSpc>
                <a:spcPct val="80000"/>
              </a:lnSpc>
            </a:pP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</a:pP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4" name="Google Shape;152;p20" descr=""/>
          <p:cNvPicPr/>
          <p:nvPr/>
        </p:nvPicPr>
        <p:blipFill>
          <a:blip r:embed="rId1"/>
          <a:stretch/>
        </p:blipFill>
        <p:spPr>
          <a:xfrm>
            <a:off x="511200" y="2028600"/>
            <a:ext cx="3087000" cy="2271960"/>
          </a:xfrm>
          <a:prstGeom prst="rect">
            <a:avLst/>
          </a:prstGeom>
          <a:ln>
            <a:noFill/>
          </a:ln>
        </p:spPr>
      </p:pic>
      <p:sp>
        <p:nvSpPr>
          <p:cNvPr id="115" name="CustomShape 2"/>
          <p:cNvSpPr/>
          <p:nvPr/>
        </p:nvSpPr>
        <p:spPr>
          <a:xfrm>
            <a:off x="568440" y="3577680"/>
            <a:ext cx="2364840" cy="2764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</a:pPr>
            <a:r>
              <a:rPr b="0" lang="fr-CH" sz="1200" spc="-1" strike="noStrike">
                <a:solidFill>
                  <a:srgbClr val="292934"/>
                </a:solidFill>
                <a:latin typeface="Calibri"/>
                <a:ea typeface="Calibri"/>
              </a:rPr>
              <a:t>Swatch Konzernzentrale, Biel, 2018</a:t>
            </a:r>
            <a:endParaRPr b="0" lang="fr-CH" sz="1200" spc="-1" strike="noStrike">
              <a:latin typeface="Arial"/>
            </a:endParaRPr>
          </a:p>
        </p:txBody>
      </p:sp>
      <p:pic>
        <p:nvPicPr>
          <p:cNvPr id="116" name="Google Shape;154;p20" descr=""/>
          <p:cNvPicPr/>
          <p:nvPr/>
        </p:nvPicPr>
        <p:blipFill>
          <a:blip r:embed="rId2"/>
          <a:stretch/>
        </p:blipFill>
        <p:spPr>
          <a:xfrm>
            <a:off x="513000" y="4449240"/>
            <a:ext cx="3083400" cy="2216160"/>
          </a:xfrm>
          <a:prstGeom prst="rect">
            <a:avLst/>
          </a:prstGeom>
          <a:ln>
            <a:noFill/>
          </a:ln>
        </p:spPr>
      </p:pic>
      <p:sp>
        <p:nvSpPr>
          <p:cNvPr id="117" name="CustomShape 3"/>
          <p:cNvSpPr/>
          <p:nvPr/>
        </p:nvSpPr>
        <p:spPr>
          <a:xfrm>
            <a:off x="633240" y="6320880"/>
            <a:ext cx="2000160" cy="2764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</a:pPr>
            <a:r>
              <a:rPr b="0" lang="fr-CH" sz="1200" spc="-1" strike="noStrike">
                <a:solidFill>
                  <a:srgbClr val="292934"/>
                </a:solidFill>
                <a:latin typeface="Calibri"/>
                <a:ea typeface="Calibri"/>
              </a:rPr>
              <a:t>Neubau BBL, Ittigen BE, 2020</a:t>
            </a:r>
            <a:endParaRPr b="0" lang="fr-CH" sz="1200" spc="-1" strike="noStrike">
              <a:latin typeface="Arial"/>
            </a:endParaRPr>
          </a:p>
        </p:txBody>
      </p:sp>
      <p:pic>
        <p:nvPicPr>
          <p:cNvPr id="118" name="Google Shape;156;p20" descr=""/>
          <p:cNvPicPr/>
          <p:nvPr/>
        </p:nvPicPr>
        <p:blipFill>
          <a:blip r:embed="rId3"/>
          <a:stretch/>
        </p:blipFill>
        <p:spPr>
          <a:xfrm>
            <a:off x="3837960" y="4438080"/>
            <a:ext cx="3186360" cy="2238480"/>
          </a:xfrm>
          <a:prstGeom prst="rect">
            <a:avLst/>
          </a:prstGeom>
          <a:ln>
            <a:noFill/>
          </a:ln>
        </p:spPr>
      </p:pic>
      <p:sp>
        <p:nvSpPr>
          <p:cNvPr id="119" name="CustomShape 4"/>
          <p:cNvSpPr/>
          <p:nvPr/>
        </p:nvSpPr>
        <p:spPr>
          <a:xfrm>
            <a:off x="3898080" y="6309720"/>
            <a:ext cx="2149560" cy="2764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</a:pPr>
            <a:r>
              <a:rPr b="0" lang="fr-CH" sz="1200" spc="-1" strike="noStrike">
                <a:solidFill>
                  <a:srgbClr val="292934"/>
                </a:solidFill>
                <a:latin typeface="Calibri"/>
                <a:ea typeface="Calibri"/>
              </a:rPr>
              <a:t>Neubau Campus BFH Biel, 2020</a:t>
            </a:r>
            <a:endParaRPr b="0" lang="fr-CH" sz="1200" spc="-1" strike="noStrike">
              <a:latin typeface="Arial"/>
            </a:endParaRPr>
          </a:p>
        </p:txBody>
      </p:sp>
      <p:pic>
        <p:nvPicPr>
          <p:cNvPr id="120" name="Google Shape;158;p20" descr=""/>
          <p:cNvPicPr/>
          <p:nvPr/>
        </p:nvPicPr>
        <p:blipFill>
          <a:blip r:embed="rId4"/>
          <a:stretch/>
        </p:blipFill>
        <p:spPr>
          <a:xfrm>
            <a:off x="4237200" y="2005920"/>
            <a:ext cx="2220480" cy="2316960"/>
          </a:xfrm>
          <a:prstGeom prst="rect">
            <a:avLst/>
          </a:prstGeom>
          <a:ln>
            <a:noFill/>
          </a:ln>
        </p:spPr>
      </p:pic>
      <p:sp>
        <p:nvSpPr>
          <p:cNvPr id="121" name="TextShape 5"/>
          <p:cNvSpPr txBox="1"/>
          <p:nvPr/>
        </p:nvSpPr>
        <p:spPr>
          <a:xfrm>
            <a:off x="511200" y="136440"/>
            <a:ext cx="7257960" cy="6624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fr-CH" sz="2800" spc="-1" strike="noStrike">
                <a:solidFill>
                  <a:srgbClr val="964907"/>
                </a:solidFill>
                <a:latin typeface="Source Sans Pro"/>
                <a:ea typeface="Source Sans Pro"/>
              </a:rPr>
              <a:t>Trends du marché</a:t>
            </a:r>
            <a:endParaRPr b="0" lang="fr-CH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TextShape 6"/>
          <p:cNvSpPr txBox="1"/>
          <p:nvPr/>
        </p:nvSpPr>
        <p:spPr>
          <a:xfrm>
            <a:off x="6458040" y="6356520"/>
            <a:ext cx="155160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E4A91ECC-A4FA-4F21-973A-5D0C2AD74150}" type="slidenum">
              <a:rPr b="0" lang="fr-CH" sz="1200" spc="-1" strike="noStrike">
                <a:solidFill>
                  <a:srgbClr val="888888"/>
                </a:solidFill>
                <a:latin typeface="Source Sans Pro"/>
                <a:ea typeface="Source Sans Pro"/>
              </a:rPr>
              <a:t>1</a:t>
            </a:fld>
            <a:endParaRPr b="0" lang="fr-CH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690840" y="836640"/>
            <a:ext cx="8136720" cy="8290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66760" indent="-266400">
              <a:lnSpc>
                <a:spcPct val="90000"/>
              </a:lnSpc>
              <a:buClr>
                <a:srgbClr val="964907"/>
              </a:buClr>
              <a:buFont typeface="Source Sans Pro"/>
              <a:buChar char="▪"/>
            </a:pPr>
            <a:r>
              <a:rPr b="0" lang="fr-CH" sz="18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Trend vers les Green Buildings, Changement du climat, société aux 2000W maximum, stockage de CO2 …</a:t>
            </a:r>
            <a:br/>
            <a:r>
              <a:rPr b="0" lang="fr-CH" sz="1800" spc="-1" strike="noStrike">
                <a:solidFill>
                  <a:srgbClr val="000000"/>
                </a:solidFill>
                <a:latin typeface="Source Sans Pro"/>
              </a:rPr>
              <a:t> </a:t>
            </a: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  <a:p>
            <a:pPr marL="542880" indent="-189360">
              <a:lnSpc>
                <a:spcPct val="80000"/>
              </a:lnSpc>
            </a:pP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</a:pP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4" name="Google Shape;166;p21" descr=""/>
          <p:cNvPicPr/>
          <p:nvPr/>
        </p:nvPicPr>
        <p:blipFill>
          <a:blip r:embed="rId1"/>
          <a:stretch/>
        </p:blipFill>
        <p:spPr>
          <a:xfrm>
            <a:off x="3679200" y="4040280"/>
            <a:ext cx="2778120" cy="2314800"/>
          </a:xfrm>
          <a:prstGeom prst="rect">
            <a:avLst/>
          </a:prstGeom>
          <a:ln>
            <a:noFill/>
          </a:ln>
        </p:spPr>
      </p:pic>
      <p:sp>
        <p:nvSpPr>
          <p:cNvPr id="125" name="CustomShape 2"/>
          <p:cNvSpPr/>
          <p:nvPr/>
        </p:nvSpPr>
        <p:spPr>
          <a:xfrm>
            <a:off x="3690720" y="5950080"/>
            <a:ext cx="2479680" cy="2764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</a:pPr>
            <a:r>
              <a:rPr b="0" lang="fr-CH" sz="1200" spc="-1" strike="noStrike">
                <a:solidFill>
                  <a:srgbClr val="292934"/>
                </a:solidFill>
                <a:latin typeface="Calibri"/>
                <a:ea typeface="Calibri"/>
              </a:rPr>
              <a:t>Energieholz-Zentrum, Muttenz, 2016</a:t>
            </a:r>
            <a:endParaRPr b="0" lang="fr-CH" sz="1200" spc="-1" strike="noStrike">
              <a:latin typeface="Arial"/>
            </a:endParaRPr>
          </a:p>
        </p:txBody>
      </p:sp>
      <p:pic>
        <p:nvPicPr>
          <p:cNvPr id="126" name="Google Shape;168;p21" descr=""/>
          <p:cNvPicPr/>
          <p:nvPr/>
        </p:nvPicPr>
        <p:blipFill>
          <a:blip r:embed="rId2"/>
          <a:stretch/>
        </p:blipFill>
        <p:spPr>
          <a:xfrm>
            <a:off x="749160" y="4040280"/>
            <a:ext cx="2754720" cy="2287800"/>
          </a:xfrm>
          <a:prstGeom prst="rect">
            <a:avLst/>
          </a:prstGeom>
          <a:ln>
            <a:noFill/>
          </a:ln>
        </p:spPr>
      </p:pic>
      <p:sp>
        <p:nvSpPr>
          <p:cNvPr id="127" name="CustomShape 3"/>
          <p:cNvSpPr/>
          <p:nvPr/>
        </p:nvSpPr>
        <p:spPr>
          <a:xfrm>
            <a:off x="841320" y="5926320"/>
            <a:ext cx="1953360" cy="2764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</a:pPr>
            <a:r>
              <a:rPr b="0" lang="fr-CH" sz="1200" spc="-1" strike="noStrike">
                <a:solidFill>
                  <a:srgbClr val="292934"/>
                </a:solidFill>
                <a:latin typeface="Calibri"/>
                <a:ea typeface="Calibri"/>
              </a:rPr>
              <a:t>Neubau AUE BS, Basel, 2021</a:t>
            </a:r>
            <a:endParaRPr b="0" lang="fr-CH" sz="1200" spc="-1" strike="noStrike">
              <a:latin typeface="Arial"/>
            </a:endParaRPr>
          </a:p>
        </p:txBody>
      </p:sp>
      <p:pic>
        <p:nvPicPr>
          <p:cNvPr id="128" name="Google Shape;170;p21" descr=""/>
          <p:cNvPicPr/>
          <p:nvPr/>
        </p:nvPicPr>
        <p:blipFill>
          <a:blip r:embed="rId3"/>
          <a:stretch/>
        </p:blipFill>
        <p:spPr>
          <a:xfrm>
            <a:off x="789120" y="1732680"/>
            <a:ext cx="2675520" cy="2240640"/>
          </a:xfrm>
          <a:prstGeom prst="rect">
            <a:avLst/>
          </a:prstGeom>
          <a:ln>
            <a:noFill/>
          </a:ln>
        </p:spPr>
      </p:pic>
      <p:sp>
        <p:nvSpPr>
          <p:cNvPr id="129" name="TextShape 4"/>
          <p:cNvSpPr txBox="1"/>
          <p:nvPr/>
        </p:nvSpPr>
        <p:spPr>
          <a:xfrm>
            <a:off x="511200" y="136440"/>
            <a:ext cx="7257960" cy="6624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fr-CH" sz="2800" spc="-1" strike="noStrike">
                <a:solidFill>
                  <a:srgbClr val="964907"/>
                </a:solidFill>
                <a:latin typeface="Source Sans Pro"/>
                <a:ea typeface="Source Sans Pro"/>
              </a:rPr>
              <a:t>Trends du marché</a:t>
            </a:r>
            <a:endParaRPr b="0" lang="fr-CH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TextShape 5"/>
          <p:cNvSpPr txBox="1"/>
          <p:nvPr/>
        </p:nvSpPr>
        <p:spPr>
          <a:xfrm>
            <a:off x="6458040" y="6356520"/>
            <a:ext cx="155160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FBA74415-170F-42AB-80A3-E5AA2802B4F5}" type="slidenum">
              <a:rPr b="0" lang="fr-CH" sz="1200" spc="-1" strike="noStrike">
                <a:solidFill>
                  <a:srgbClr val="888888"/>
                </a:solidFill>
                <a:latin typeface="Source Sans Pro"/>
                <a:ea typeface="Source Sans Pro"/>
              </a:rPr>
              <a:t>1</a:t>
            </a:fld>
            <a:endParaRPr b="0" lang="fr-CH" sz="1200" spc="-1" strike="noStrike">
              <a:latin typeface="Times New Roman"/>
            </a:endParaRPr>
          </a:p>
        </p:txBody>
      </p:sp>
      <p:sp>
        <p:nvSpPr>
          <p:cNvPr id="131" name="CustomShape 6"/>
          <p:cNvSpPr/>
          <p:nvPr/>
        </p:nvSpPr>
        <p:spPr>
          <a:xfrm>
            <a:off x="790560" y="1724040"/>
            <a:ext cx="2713320" cy="4471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 algn="ctr">
              <a:lnSpc>
                <a:spcPct val="100000"/>
              </a:lnSpc>
            </a:pPr>
            <a:r>
              <a:rPr b="1" lang="fr-CH" sz="1100" spc="-1" strike="noStrike">
                <a:solidFill>
                  <a:srgbClr val="669900"/>
                </a:solidFill>
                <a:latin typeface="Arial"/>
                <a:ea typeface="Arial"/>
              </a:rPr>
              <a:t>Le Footprint carbone</a:t>
            </a:r>
            <a:endParaRPr b="0" lang="fr-CH" sz="11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CH" sz="1100" spc="-1" strike="noStrike">
                <a:solidFill>
                  <a:srgbClr val="000000"/>
                </a:solidFill>
                <a:latin typeface="Arial"/>
                <a:ea typeface="Arial"/>
              </a:rPr>
              <a:t>1m3 de bois stocke 1 tonne de CO</a:t>
            </a:r>
            <a:r>
              <a:rPr b="1" lang="fr-CH" sz="1100" spc="-1" strike="noStrike" baseline="-25000">
                <a:solidFill>
                  <a:srgbClr val="000000"/>
                </a:solidFill>
                <a:latin typeface="Arial"/>
                <a:ea typeface="Arial"/>
              </a:rPr>
              <a:t>2</a:t>
            </a:r>
            <a:endParaRPr b="0" lang="fr-CH" sz="11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2590920" y="1051560"/>
            <a:ext cx="5829120" cy="52250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66760" indent="-266400">
              <a:lnSpc>
                <a:spcPct val="80000"/>
              </a:lnSpc>
              <a:buClr>
                <a:srgbClr val="964907"/>
              </a:buClr>
              <a:buFont typeface="Source Sans Pro"/>
              <a:buChar char="▪"/>
            </a:pPr>
            <a:r>
              <a:rPr b="0" lang="fr-CH" sz="20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Bois dur / feuillu de haute performance statique provenant de la forêt Suisse pour les constructions hautes à plusieurs étages en bois, acier et béton</a:t>
            </a:r>
            <a:endParaRPr b="0" lang="fr-CH" sz="2000" spc="-1" strike="noStrike">
              <a:solidFill>
                <a:srgbClr val="000000"/>
              </a:solidFill>
              <a:latin typeface="Arial"/>
            </a:endParaRPr>
          </a:p>
          <a:p>
            <a:pPr marL="266760" indent="-180000">
              <a:lnSpc>
                <a:spcPct val="80000"/>
              </a:lnSpc>
            </a:pPr>
            <a:endParaRPr b="0" lang="fr-CH" sz="2000" spc="-1" strike="noStrike">
              <a:solidFill>
                <a:srgbClr val="000000"/>
              </a:solidFill>
              <a:latin typeface="Arial"/>
            </a:endParaRPr>
          </a:p>
          <a:p>
            <a:pPr lvl="1" marL="542880" indent="-275760">
              <a:lnSpc>
                <a:spcPct val="90000"/>
              </a:lnSpc>
              <a:buClr>
                <a:srgbClr val="964907"/>
              </a:buClr>
              <a:buFont typeface="Source Sans Pro"/>
              <a:buChar char="▪"/>
            </a:pPr>
            <a:r>
              <a:rPr b="0" lang="fr-CH" sz="16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Matériau de construction de haute performance avec une empreinte carbone neutre, solidité comparable à l’acier et au béton</a:t>
            </a:r>
            <a:endParaRPr b="0" lang="fr-CH" sz="1600" spc="-1" strike="noStrike">
              <a:solidFill>
                <a:srgbClr val="000000"/>
              </a:solidFill>
              <a:latin typeface="Arial"/>
            </a:endParaRPr>
          </a:p>
          <a:p>
            <a:pPr lvl="1" marL="542880" indent="-275760">
              <a:lnSpc>
                <a:spcPct val="90000"/>
              </a:lnSpc>
              <a:spcBef>
                <a:spcPts val="499"/>
              </a:spcBef>
              <a:buClr>
                <a:srgbClr val="964907"/>
              </a:buClr>
              <a:buFont typeface="Source Sans Pro"/>
              <a:buChar char="▪"/>
            </a:pPr>
            <a:r>
              <a:rPr b="0" lang="fr-CH" sz="16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Livrable toute l’année avec des courts délais de livraison (comme les résineux)</a:t>
            </a:r>
            <a:endParaRPr b="0" lang="fr-CH" sz="1600" spc="-1" strike="noStrike">
              <a:solidFill>
                <a:srgbClr val="000000"/>
              </a:solidFill>
              <a:latin typeface="Arial"/>
            </a:endParaRPr>
          </a:p>
          <a:p>
            <a:pPr lvl="1" marL="542880" indent="-275760">
              <a:lnSpc>
                <a:spcPct val="90000"/>
              </a:lnSpc>
              <a:spcBef>
                <a:spcPts val="499"/>
              </a:spcBef>
              <a:buClr>
                <a:srgbClr val="964907"/>
              </a:buClr>
              <a:buFont typeface="Source Sans Pro"/>
              <a:buChar char="▪"/>
            </a:pPr>
            <a:r>
              <a:rPr b="0" lang="fr-CH" sz="16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Prix réduit en comparaison avec le BLC Hêtre standard (30-50%) </a:t>
            </a:r>
            <a:endParaRPr b="0" lang="fr-CH" sz="1600" spc="-1" strike="noStrike">
              <a:solidFill>
                <a:srgbClr val="000000"/>
              </a:solidFill>
              <a:latin typeface="Arial"/>
            </a:endParaRPr>
          </a:p>
          <a:p>
            <a:pPr lvl="1" marL="542880" indent="-275760">
              <a:lnSpc>
                <a:spcPct val="90000"/>
              </a:lnSpc>
              <a:spcBef>
                <a:spcPts val="499"/>
              </a:spcBef>
              <a:buClr>
                <a:srgbClr val="964907"/>
              </a:buClr>
              <a:buFont typeface="Source Sans Pro"/>
              <a:buChar char="▪"/>
            </a:pPr>
            <a:r>
              <a:rPr b="0" lang="fr-CH" sz="16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Sections filigranes permettant une meilleure utilisation de l’espace habitable</a:t>
            </a:r>
            <a:endParaRPr b="0" lang="fr-CH" sz="1600" spc="-1" strike="noStrike">
              <a:solidFill>
                <a:srgbClr val="000000"/>
              </a:solidFill>
              <a:latin typeface="Arial"/>
            </a:endParaRPr>
          </a:p>
          <a:p>
            <a:pPr lvl="1" marL="542880" indent="-275760">
              <a:lnSpc>
                <a:spcPct val="90000"/>
              </a:lnSpc>
              <a:spcBef>
                <a:spcPts val="499"/>
              </a:spcBef>
              <a:buClr>
                <a:srgbClr val="964907"/>
              </a:buClr>
              <a:buFont typeface="Source Sans Pro"/>
              <a:buChar char="▪"/>
            </a:pPr>
            <a:r>
              <a:rPr b="0" lang="fr-CH" sz="16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Esthétique luxueuse, comme un meuble permettant une différenciation architecturale </a:t>
            </a:r>
            <a:endParaRPr b="0" lang="fr-CH" sz="1600" spc="-1" strike="noStrike">
              <a:solidFill>
                <a:srgbClr val="000000"/>
              </a:solidFill>
              <a:latin typeface="Arial"/>
            </a:endParaRPr>
          </a:p>
          <a:p>
            <a:pPr lvl="1" marL="542880" indent="-275760">
              <a:lnSpc>
                <a:spcPct val="90000"/>
              </a:lnSpc>
              <a:spcBef>
                <a:spcPts val="499"/>
              </a:spcBef>
              <a:buClr>
                <a:srgbClr val="964907"/>
              </a:buClr>
              <a:buFont typeface="Source Sans Pro"/>
              <a:buChar char="▪"/>
            </a:pPr>
            <a:r>
              <a:rPr b="0" lang="fr-CH" sz="16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Swissness, bois Suisse regional. Permet de créer une chaîne de valeur ajouté (facteur 20 par rapport à l'export)</a:t>
            </a:r>
            <a:endParaRPr b="0" lang="fr-CH" sz="1600" spc="-1" strike="noStrike">
              <a:solidFill>
                <a:srgbClr val="000000"/>
              </a:solidFill>
              <a:latin typeface="Arial"/>
            </a:endParaRPr>
          </a:p>
          <a:p>
            <a:pPr lvl="1" marL="542880" indent="-275760">
              <a:lnSpc>
                <a:spcPct val="90000"/>
              </a:lnSpc>
              <a:spcBef>
                <a:spcPts val="499"/>
              </a:spcBef>
              <a:buClr>
                <a:srgbClr val="964907"/>
              </a:buClr>
              <a:buFont typeface="Noto Sans Symbols"/>
              <a:buChar char="▪"/>
            </a:pPr>
            <a:r>
              <a:rPr b="0" lang="fr-CH" sz="16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Apport important pour le soin et l’exploitation de nos forêts mixtes. </a:t>
            </a:r>
            <a:endParaRPr b="0" lang="fr-CH" sz="1600" spc="-1" strike="noStrike">
              <a:solidFill>
                <a:srgbClr val="000000"/>
              </a:solidFill>
              <a:latin typeface="Arial"/>
            </a:endParaRPr>
          </a:p>
          <a:p>
            <a:pPr marL="542880" indent="-189360">
              <a:lnSpc>
                <a:spcPct val="80000"/>
              </a:lnSpc>
              <a:spcBef>
                <a:spcPts val="499"/>
              </a:spcBef>
            </a:pPr>
            <a:endParaRPr b="0" lang="fr-CH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</a:pPr>
            <a:endParaRPr b="0" lang="fr-CH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3" name="Google Shape;179;p22" descr=""/>
          <p:cNvPicPr/>
          <p:nvPr/>
        </p:nvPicPr>
        <p:blipFill>
          <a:blip r:embed="rId1"/>
          <a:stretch/>
        </p:blipFill>
        <p:spPr>
          <a:xfrm>
            <a:off x="200160" y="1051560"/>
            <a:ext cx="2114280" cy="1600560"/>
          </a:xfrm>
          <a:prstGeom prst="rect">
            <a:avLst/>
          </a:prstGeom>
          <a:ln>
            <a:noFill/>
          </a:ln>
        </p:spPr>
      </p:pic>
      <p:pic>
        <p:nvPicPr>
          <p:cNvPr id="134" name="Google Shape;180;p22" descr=""/>
          <p:cNvPicPr/>
          <p:nvPr/>
        </p:nvPicPr>
        <p:blipFill>
          <a:blip r:embed="rId2"/>
          <a:stretch/>
        </p:blipFill>
        <p:spPr>
          <a:xfrm>
            <a:off x="209520" y="4579920"/>
            <a:ext cx="2114280" cy="1492920"/>
          </a:xfrm>
          <a:prstGeom prst="rect">
            <a:avLst/>
          </a:prstGeom>
          <a:ln>
            <a:noFill/>
          </a:ln>
        </p:spPr>
      </p:pic>
      <p:pic>
        <p:nvPicPr>
          <p:cNvPr id="135" name="Google Shape;181;p22" descr=""/>
          <p:cNvPicPr/>
          <p:nvPr/>
        </p:nvPicPr>
        <p:blipFill>
          <a:blip r:embed="rId3"/>
          <a:stretch/>
        </p:blipFill>
        <p:spPr>
          <a:xfrm>
            <a:off x="201240" y="2923560"/>
            <a:ext cx="2114280" cy="1433880"/>
          </a:xfrm>
          <a:prstGeom prst="rect">
            <a:avLst/>
          </a:prstGeom>
          <a:ln>
            <a:noFill/>
          </a:ln>
        </p:spPr>
      </p:pic>
      <p:sp>
        <p:nvSpPr>
          <p:cNvPr id="136" name="TextShape 2"/>
          <p:cNvSpPr txBox="1"/>
          <p:nvPr/>
        </p:nvSpPr>
        <p:spPr>
          <a:xfrm>
            <a:off x="609120" y="148320"/>
            <a:ext cx="6630120" cy="6624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fr-CH" sz="2800" spc="-1" strike="noStrike">
                <a:solidFill>
                  <a:srgbClr val="964907"/>
                </a:solidFill>
                <a:latin typeface="Source Sans Pro"/>
                <a:ea typeface="Source Sans Pro"/>
              </a:rPr>
              <a:t>Besoins du Marché</a:t>
            </a:r>
            <a:endParaRPr b="0" lang="fr-CH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TextShape 3"/>
          <p:cNvSpPr txBox="1"/>
          <p:nvPr/>
        </p:nvSpPr>
        <p:spPr>
          <a:xfrm>
            <a:off x="6458040" y="6356520"/>
            <a:ext cx="155160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CD1E3E62-5ADF-4931-AF42-C8831B8553AB}" type="slidenum">
              <a:rPr b="0" lang="fr-CH" sz="1200" spc="-1" strike="noStrike">
                <a:solidFill>
                  <a:srgbClr val="888888"/>
                </a:solidFill>
                <a:latin typeface="Source Sans Pro"/>
                <a:ea typeface="Source Sans Pro"/>
              </a:rPr>
              <a:t>1</a:t>
            </a:fld>
            <a:endParaRPr b="0" lang="fr-CH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88;p23" descr=""/>
          <p:cNvPicPr/>
          <p:nvPr/>
        </p:nvPicPr>
        <p:blipFill>
          <a:blip r:embed="rId1"/>
          <a:stretch/>
        </p:blipFill>
        <p:spPr>
          <a:xfrm>
            <a:off x="878040" y="4662720"/>
            <a:ext cx="2775240" cy="1963800"/>
          </a:xfrm>
          <a:prstGeom prst="rect">
            <a:avLst/>
          </a:prstGeom>
          <a:ln>
            <a:noFill/>
          </a:ln>
        </p:spPr>
      </p:pic>
      <p:pic>
        <p:nvPicPr>
          <p:cNvPr id="139" name="Google Shape;189;p23" descr=""/>
          <p:cNvPicPr/>
          <p:nvPr/>
        </p:nvPicPr>
        <p:blipFill>
          <a:blip r:embed="rId2"/>
          <a:stretch/>
        </p:blipFill>
        <p:spPr>
          <a:xfrm>
            <a:off x="4277880" y="4662720"/>
            <a:ext cx="3086280" cy="1963800"/>
          </a:xfrm>
          <a:prstGeom prst="rect">
            <a:avLst/>
          </a:prstGeom>
          <a:ln>
            <a:noFill/>
          </a:ln>
        </p:spPr>
      </p:pic>
      <p:pic>
        <p:nvPicPr>
          <p:cNvPr id="140" name="Google Shape;190;p23" descr=""/>
          <p:cNvPicPr/>
          <p:nvPr/>
        </p:nvPicPr>
        <p:blipFill>
          <a:blip r:embed="rId3"/>
          <a:stretch/>
        </p:blipFill>
        <p:spPr>
          <a:xfrm>
            <a:off x="4277880" y="2467440"/>
            <a:ext cx="3086280" cy="2032560"/>
          </a:xfrm>
          <a:prstGeom prst="rect">
            <a:avLst/>
          </a:prstGeom>
          <a:ln>
            <a:noFill/>
          </a:ln>
        </p:spPr>
      </p:pic>
      <p:pic>
        <p:nvPicPr>
          <p:cNvPr id="141" name="Google Shape;191;p23" descr=""/>
          <p:cNvPicPr/>
          <p:nvPr/>
        </p:nvPicPr>
        <p:blipFill>
          <a:blip r:embed="rId4"/>
          <a:stretch/>
        </p:blipFill>
        <p:spPr>
          <a:xfrm>
            <a:off x="869040" y="2583360"/>
            <a:ext cx="2536560" cy="1966680"/>
          </a:xfrm>
          <a:prstGeom prst="rect">
            <a:avLst/>
          </a:prstGeom>
          <a:ln>
            <a:noFill/>
          </a:ln>
        </p:spPr>
      </p:pic>
      <p:sp>
        <p:nvSpPr>
          <p:cNvPr id="142" name="TextShape 1"/>
          <p:cNvSpPr txBox="1"/>
          <p:nvPr/>
        </p:nvSpPr>
        <p:spPr>
          <a:xfrm>
            <a:off x="511200" y="136440"/>
            <a:ext cx="7257960" cy="6624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fr-CH" sz="2800" spc="-1" strike="noStrike">
                <a:solidFill>
                  <a:srgbClr val="964907"/>
                </a:solidFill>
                <a:latin typeface="Source Sans Pro"/>
                <a:ea typeface="Source Sans Pro"/>
              </a:rPr>
              <a:t>Challenge de Fagus</a:t>
            </a:r>
            <a:endParaRPr b="0" lang="fr-CH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TextShape 2"/>
          <p:cNvSpPr txBox="1"/>
          <p:nvPr/>
        </p:nvSpPr>
        <p:spPr>
          <a:xfrm>
            <a:off x="6458040" y="6356520"/>
            <a:ext cx="155160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870EDBAC-D3AC-4AE7-830D-33C99B8EC4FE}" type="slidenum">
              <a:rPr b="0" lang="fr-CH" sz="1200" spc="-1" strike="noStrike">
                <a:solidFill>
                  <a:srgbClr val="888888"/>
                </a:solidFill>
                <a:latin typeface="Source Sans Pro"/>
                <a:ea typeface="Source Sans Pro"/>
              </a:rPr>
              <a:t>1</a:t>
            </a:fld>
            <a:endParaRPr b="0" lang="fr-CH" sz="1200" spc="-1" strike="noStrike">
              <a:latin typeface="Times New Roman"/>
            </a:endParaRPr>
          </a:p>
        </p:txBody>
      </p:sp>
      <p:sp>
        <p:nvSpPr>
          <p:cNvPr id="144" name="TextShape 3"/>
          <p:cNvSpPr txBox="1"/>
          <p:nvPr/>
        </p:nvSpPr>
        <p:spPr>
          <a:xfrm>
            <a:off x="603000" y="922320"/>
            <a:ext cx="7937280" cy="14209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66760" indent="-279000">
              <a:lnSpc>
                <a:spcPct val="80000"/>
              </a:lnSpc>
              <a:buClr>
                <a:srgbClr val="964907"/>
              </a:buClr>
              <a:buFont typeface="Source Sans Pro"/>
              <a:buChar char="▪"/>
            </a:pPr>
            <a:r>
              <a:rPr b="0" lang="fr-CH" sz="18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Produire économiquement à partir du hêtre (sauvage) des matériaux  de construction neutre C0</a:t>
            </a:r>
            <a:r>
              <a:rPr b="0" lang="fr-CH" sz="1800" spc="-1" strike="noStrike" baseline="-25000">
                <a:solidFill>
                  <a:srgbClr val="000000"/>
                </a:solidFill>
                <a:latin typeface="Source Sans Pro"/>
                <a:ea typeface="Source Sans Pro"/>
              </a:rPr>
              <a:t>2</a:t>
            </a:r>
            <a:r>
              <a:rPr b="0" lang="fr-CH" sz="18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 , de haute performance, sans déformations et d’une belle esthétique pour  un marché de construction basé sur le béton et des bois résineux faute d'alternatives. </a:t>
            </a:r>
            <a:r>
              <a:rPr b="0" lang="fr-CH" sz="20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 </a:t>
            </a:r>
            <a:endParaRPr b="0" lang="fr-CH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CustomShape 4"/>
          <p:cNvSpPr/>
          <p:nvPr/>
        </p:nvSpPr>
        <p:spPr>
          <a:xfrm>
            <a:off x="777240" y="2312280"/>
            <a:ext cx="2628720" cy="237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>
              <a:lnSpc>
                <a:spcPct val="100000"/>
              </a:lnSpc>
            </a:pPr>
            <a:r>
              <a:rPr b="0" lang="fr-CH" sz="1200" spc="-1" strike="noStrike">
                <a:solidFill>
                  <a:srgbClr val="4ab5c4"/>
                </a:solidFill>
                <a:latin typeface="Source Sans Pro"/>
                <a:ea typeface="Source Sans Pro"/>
              </a:rPr>
              <a:t>Challenges avec le bois feuillu</a:t>
            </a:r>
            <a:endParaRPr b="0" lang="fr-CH" sz="1200" spc="-1" strike="noStrike">
              <a:latin typeface="Arial"/>
            </a:endParaRPr>
          </a:p>
        </p:txBody>
      </p:sp>
      <p:sp>
        <p:nvSpPr>
          <p:cNvPr id="146" name="CustomShape 5"/>
          <p:cNvSpPr/>
          <p:nvPr/>
        </p:nvSpPr>
        <p:spPr>
          <a:xfrm rot="5400000">
            <a:off x="2570760" y="3421440"/>
            <a:ext cx="2064600" cy="29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>
              <a:lnSpc>
                <a:spcPct val="100000"/>
              </a:lnSpc>
            </a:pPr>
            <a:r>
              <a:rPr b="0" lang="fr-CH" sz="1000" spc="-1" strike="noStrike">
                <a:solidFill>
                  <a:srgbClr val="4ab5c4"/>
                </a:solidFill>
                <a:latin typeface="Source Sans Pro"/>
                <a:ea typeface="Source Sans Pro"/>
              </a:rPr>
              <a:t>Fissures et torsions dues  aux</a:t>
            </a:r>
            <a:br/>
            <a:r>
              <a:rPr b="0" lang="fr-CH" sz="1000" spc="-1" strike="noStrike">
                <a:solidFill>
                  <a:srgbClr val="4ab5c4"/>
                </a:solidFill>
                <a:latin typeface="Source Sans Pro"/>
                <a:ea typeface="Source Sans Pro"/>
              </a:rPr>
              <a:t>  tensions internes</a:t>
            </a:r>
            <a:endParaRPr b="0" lang="fr-CH" sz="1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Shape 1"/>
          <p:cNvSpPr txBox="1"/>
          <p:nvPr/>
        </p:nvSpPr>
        <p:spPr>
          <a:xfrm>
            <a:off x="511200" y="136440"/>
            <a:ext cx="7257960" cy="6624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fr-CH" sz="2800" spc="-1" strike="noStrike">
                <a:solidFill>
                  <a:srgbClr val="964907"/>
                </a:solidFill>
                <a:latin typeface="Source Sans Pro"/>
                <a:ea typeface="Source Sans Pro"/>
              </a:rPr>
              <a:t>Innovation Fagus</a:t>
            </a:r>
            <a:endParaRPr b="0" lang="fr-CH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TextShape 2"/>
          <p:cNvSpPr txBox="1"/>
          <p:nvPr/>
        </p:nvSpPr>
        <p:spPr>
          <a:xfrm>
            <a:off x="511200" y="798840"/>
            <a:ext cx="7722000" cy="28296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457200" indent="-361440">
              <a:lnSpc>
                <a:spcPct val="90000"/>
              </a:lnSpc>
              <a:spcBef>
                <a:spcPts val="1001"/>
              </a:spcBef>
              <a:buClr>
                <a:srgbClr val="964907"/>
              </a:buClr>
              <a:buFont typeface="Noto Sans Symbols"/>
              <a:buChar char="▪"/>
            </a:pPr>
            <a:r>
              <a:rPr b="0" lang="fr-CH" sz="21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Utilisation de tasseaux standardisés </a:t>
            </a:r>
            <a:endParaRPr b="0" lang="fr-CH" sz="2100" spc="-1" strike="noStrike">
              <a:solidFill>
                <a:srgbClr val="000000"/>
              </a:solidFill>
              <a:latin typeface="Arial"/>
            </a:endParaRPr>
          </a:p>
          <a:p>
            <a:pPr lvl="1" marL="914400" indent="-336240">
              <a:lnSpc>
                <a:spcPct val="90000"/>
              </a:lnSpc>
              <a:buClr>
                <a:srgbClr val="964907"/>
              </a:buClr>
              <a:buFont typeface="Noto Sans Symbols"/>
              <a:buChar char="▪"/>
            </a:pPr>
            <a:r>
              <a:rPr b="0" lang="fr-CH" sz="17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Permet d’utiliser la même matière première pour tous les produits</a:t>
            </a:r>
            <a:endParaRPr b="0" lang="fr-CH" sz="1700" spc="-1" strike="noStrike">
              <a:solidFill>
                <a:srgbClr val="000000"/>
              </a:solidFill>
              <a:latin typeface="Arial"/>
            </a:endParaRPr>
          </a:p>
          <a:p>
            <a:pPr lvl="2" marL="1371600" indent="-310680">
              <a:lnSpc>
                <a:spcPct val="90000"/>
              </a:lnSpc>
              <a:buClr>
                <a:srgbClr val="964907"/>
              </a:buClr>
              <a:buFont typeface="Noto Sans Symbols"/>
              <a:buChar char="▪"/>
            </a:pPr>
            <a:r>
              <a:rPr b="0" lang="fr-CH" sz="13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Lamelles et Panneaux </a:t>
            </a:r>
            <a:endParaRPr b="0" lang="fr-CH" sz="1300" spc="-1" strike="noStrike">
              <a:solidFill>
                <a:srgbClr val="000000"/>
              </a:solidFill>
              <a:latin typeface="Arial"/>
            </a:endParaRPr>
          </a:p>
          <a:p>
            <a:pPr lvl="2" marL="1371600" indent="-310680">
              <a:lnSpc>
                <a:spcPct val="90000"/>
              </a:lnSpc>
              <a:buClr>
                <a:srgbClr val="964907"/>
              </a:buClr>
              <a:buFont typeface="Noto Sans Symbols"/>
              <a:buChar char="▪"/>
            </a:pPr>
            <a:r>
              <a:rPr b="0" lang="fr-CH" sz="13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Tasseaux collés (BTC) </a:t>
            </a:r>
            <a:endParaRPr b="0" lang="fr-CH" sz="1300" spc="-1" strike="noStrike">
              <a:solidFill>
                <a:srgbClr val="000000"/>
              </a:solidFill>
              <a:latin typeface="Arial"/>
            </a:endParaRPr>
          </a:p>
          <a:p>
            <a:pPr marL="457200" indent="-361440">
              <a:lnSpc>
                <a:spcPct val="90000"/>
              </a:lnSpc>
              <a:buClr>
                <a:srgbClr val="964907"/>
              </a:buClr>
              <a:buFont typeface="Noto Sans Symbols"/>
              <a:buChar char="▪"/>
            </a:pPr>
            <a:r>
              <a:rPr b="0" lang="fr-CH" sz="21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Solidité Produit Fini &gt; GL48</a:t>
            </a:r>
            <a:endParaRPr b="0" lang="fr-CH" sz="2100" spc="-1" strike="noStrike">
              <a:solidFill>
                <a:srgbClr val="000000"/>
              </a:solidFill>
              <a:latin typeface="Arial"/>
            </a:endParaRPr>
          </a:p>
          <a:p>
            <a:pPr lvl="1" marL="914400" indent="-336240">
              <a:lnSpc>
                <a:spcPct val="90000"/>
              </a:lnSpc>
              <a:buClr>
                <a:srgbClr val="964907"/>
              </a:buClr>
              <a:buFont typeface="Noto Sans Symbols"/>
              <a:buChar char="▪"/>
            </a:pPr>
            <a:r>
              <a:rPr b="0" lang="fr-CH" sz="17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Dépasser la limite de la solidité des aboutages de lamelles actuelle (GL48 max)</a:t>
            </a:r>
            <a:endParaRPr b="0" lang="fr-CH" sz="17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1" lang="fr-CH" sz="2100" spc="-1" strike="noStrike">
                <a:solidFill>
                  <a:srgbClr val="964907"/>
                </a:solidFill>
                <a:latin typeface="Source Sans Pro"/>
                <a:ea typeface="Source Sans Pro"/>
              </a:rPr>
              <a:t>Cela nécessite de la recherche et du développement au niveau des collages, du tri des matières premières etc.</a:t>
            </a:r>
            <a:endParaRPr b="0" lang="fr-CH" sz="2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TextShape 3"/>
          <p:cNvSpPr txBox="1"/>
          <p:nvPr/>
        </p:nvSpPr>
        <p:spPr>
          <a:xfrm>
            <a:off x="6458040" y="6356520"/>
            <a:ext cx="155160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C0CE60E2-A854-42F7-9CED-37451C17BC44}" type="slidenum">
              <a:rPr b="0" lang="fr-CH" sz="1200" spc="-1" strike="noStrike">
                <a:solidFill>
                  <a:srgbClr val="888888"/>
                </a:solidFill>
                <a:latin typeface="Source Sans Pro"/>
                <a:ea typeface="Source Sans Pro"/>
              </a:rPr>
              <a:t>1</a:t>
            </a:fld>
            <a:endParaRPr b="0" lang="fr-CH" sz="1200" spc="-1" strike="noStrike">
              <a:latin typeface="Times New Roman"/>
            </a:endParaRPr>
          </a:p>
        </p:txBody>
      </p:sp>
      <p:pic>
        <p:nvPicPr>
          <p:cNvPr id="150" name="Google Shape;205;p24" descr=""/>
          <p:cNvPicPr/>
          <p:nvPr/>
        </p:nvPicPr>
        <p:blipFill>
          <a:blip r:embed="rId1"/>
          <a:stretch/>
        </p:blipFill>
        <p:spPr>
          <a:xfrm>
            <a:off x="991440" y="3880800"/>
            <a:ext cx="6120360" cy="2646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Application>LibreOffice/6.1.2.1$Windows_X86_64 LibreOffice_project/65905a128db06ba48db947242809d14d3f9a93fe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fr-CH</dc:language>
  <cp:lastModifiedBy/>
  <dcterms:modified xsi:type="dcterms:W3CDTF">2019-01-16T07:29:08Z</dcterms:modified>
  <cp:revision>2</cp:revision>
  <dc:subject/>
  <dc:title/>
</cp:coreProperties>
</file>