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20"/>
  </p:notesMasterIdLst>
  <p:handoutMasterIdLst>
    <p:handoutMasterId r:id="rId21"/>
  </p:handoutMasterIdLst>
  <p:sldIdLst>
    <p:sldId id="453" r:id="rId2"/>
    <p:sldId id="454" r:id="rId3"/>
    <p:sldId id="455" r:id="rId4"/>
    <p:sldId id="456" r:id="rId5"/>
    <p:sldId id="461" r:id="rId6"/>
    <p:sldId id="458" r:id="rId7"/>
    <p:sldId id="457" r:id="rId8"/>
    <p:sldId id="462" r:id="rId9"/>
    <p:sldId id="459" r:id="rId10"/>
    <p:sldId id="463" r:id="rId11"/>
    <p:sldId id="292" r:id="rId12"/>
    <p:sldId id="293" r:id="rId13"/>
    <p:sldId id="485" r:id="rId14"/>
    <p:sldId id="486" r:id="rId15"/>
    <p:sldId id="487" r:id="rId16"/>
    <p:sldId id="488" r:id="rId17"/>
    <p:sldId id="489" r:id="rId18"/>
    <p:sldId id="296" r:id="rId19"/>
  </p:sldIdLst>
  <p:sldSz cx="9144000" cy="6858000" type="screen4x3"/>
  <p:notesSz cx="6805613" cy="9939338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_FR" id="{5A92EC57-4163-1249-8DE3-DF9FE3C74EE8}">
          <p14:sldIdLst>
            <p14:sldId id="453"/>
            <p14:sldId id="454"/>
            <p14:sldId id="455"/>
            <p14:sldId id="456"/>
            <p14:sldId id="461"/>
            <p14:sldId id="458"/>
            <p14:sldId id="457"/>
            <p14:sldId id="462"/>
            <p14:sldId id="459"/>
            <p14:sldId id="463"/>
            <p14:sldId id="292"/>
            <p14:sldId id="293"/>
            <p14:sldId id="485"/>
            <p14:sldId id="486"/>
            <p14:sldId id="487"/>
            <p14:sldId id="488"/>
            <p14:sldId id="489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89">
          <p15:clr>
            <a:srgbClr val="A4A3A4"/>
          </p15:clr>
        </p15:guide>
        <p15:guide id="2" orient="horz" pos="1888">
          <p15:clr>
            <a:srgbClr val="A4A3A4"/>
          </p15:clr>
        </p15:guide>
        <p15:guide id="3" orient="horz" pos="618">
          <p15:clr>
            <a:srgbClr val="A4A3A4"/>
          </p15:clr>
        </p15:guide>
        <p15:guide id="4" orient="horz" pos="3748">
          <p15:clr>
            <a:srgbClr val="A4A3A4"/>
          </p15:clr>
        </p15:guide>
        <p15:guide id="5" orient="horz" pos="1480">
          <p15:clr>
            <a:srgbClr val="A4A3A4"/>
          </p15:clr>
        </p15:guide>
        <p15:guide id="6" orient="horz" pos="1026">
          <p15:clr>
            <a:srgbClr val="A4A3A4"/>
          </p15:clr>
        </p15:guide>
        <p15:guide id="7" orient="horz" pos="3521">
          <p15:clr>
            <a:srgbClr val="A4A3A4"/>
          </p15:clr>
        </p15:guide>
        <p15:guide id="8" pos="3243">
          <p15:clr>
            <a:srgbClr val="A4A3A4"/>
          </p15:clr>
        </p15:guide>
        <p15:guide id="9" pos="1066">
          <p15:clr>
            <a:srgbClr val="A4A3A4"/>
          </p15:clr>
        </p15:guide>
        <p15:guide id="10" pos="1519">
          <p15:clr>
            <a:srgbClr val="A4A3A4"/>
          </p15:clr>
        </p15:guide>
        <p15:guide id="11" pos="1655">
          <p15:clr>
            <a:srgbClr val="A4A3A4"/>
          </p15:clr>
        </p15:guide>
        <p15:guide id="12" pos="4195">
          <p15:clr>
            <a:srgbClr val="A4A3A4"/>
          </p15:clr>
        </p15:guide>
        <p15:guide id="13" pos="29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E4D"/>
    <a:srgbClr val="7F7979"/>
    <a:srgbClr val="A09889"/>
    <a:srgbClr val="D883FF"/>
    <a:srgbClr val="FF0000"/>
    <a:srgbClr val="74756E"/>
    <a:srgbClr val="595B54"/>
    <a:srgbClr val="9C9B95"/>
    <a:srgbClr val="D1C6B3"/>
    <a:srgbClr val="BAAA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55" autoAdjust="0"/>
    <p:restoredTop sz="93750" autoAdjust="0"/>
  </p:normalViewPr>
  <p:slideViewPr>
    <p:cSldViewPr snapToGrid="0">
      <p:cViewPr varScale="1">
        <p:scale>
          <a:sx n="64" d="100"/>
          <a:sy n="64" d="100"/>
        </p:scale>
        <p:origin x="1650" y="72"/>
      </p:cViewPr>
      <p:guideLst>
        <p:guide orient="horz" pos="1389"/>
        <p:guide orient="horz" pos="1888"/>
        <p:guide orient="horz" pos="618"/>
        <p:guide orient="horz" pos="3748"/>
        <p:guide orient="horz" pos="1480"/>
        <p:guide orient="horz" pos="1026"/>
        <p:guide orient="horz" pos="3521"/>
        <p:guide pos="3243"/>
        <p:guide pos="1066"/>
        <p:guide pos="1519"/>
        <p:guide pos="1655"/>
        <p:guide pos="4195"/>
        <p:guide pos="29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-4440" y="-1408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69" tIns="45834" rIns="91669" bIns="45834" numCol="1" anchor="t" anchorCtr="0" compatLnSpc="1">
            <a:prstTxWarp prst="textNoShape">
              <a:avLst/>
            </a:prstTxWarp>
          </a:bodyPr>
          <a:lstStyle>
            <a:lvl1pPr defTabSz="917087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de-CH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183" y="0"/>
            <a:ext cx="2949841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69" tIns="45834" rIns="91669" bIns="45834" numCol="1" anchor="t" anchorCtr="0" compatLnSpc="1">
            <a:prstTxWarp prst="textNoShape">
              <a:avLst/>
            </a:prstTxWarp>
          </a:bodyPr>
          <a:lstStyle>
            <a:lvl1pPr algn="r" defTabSz="917087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de-CH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226"/>
            <a:ext cx="2949841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69" tIns="45834" rIns="91669" bIns="45834" numCol="1" anchor="b" anchorCtr="0" compatLnSpc="1">
            <a:prstTxWarp prst="textNoShape">
              <a:avLst/>
            </a:prstTxWarp>
          </a:bodyPr>
          <a:lstStyle>
            <a:lvl1pPr defTabSz="917087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de-CH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183" y="9440226"/>
            <a:ext cx="2949841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69" tIns="45834" rIns="91669" bIns="45834" numCol="1" anchor="b" anchorCtr="0" compatLnSpc="1">
            <a:prstTxWarp prst="textNoShape">
              <a:avLst/>
            </a:prstTxWarp>
          </a:bodyPr>
          <a:lstStyle>
            <a:lvl1pPr algn="r" defTabSz="917087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33EA2A8B-50DE-43C2-9F9C-0AD96A25FA60}" type="slidenum">
              <a:rPr lang="de-CH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93184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2" tIns="45765" rIns="91532" bIns="45765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de-CH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183" y="0"/>
            <a:ext cx="2949841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2" tIns="45765" rIns="91532" bIns="45765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de-CH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70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4" y="4720908"/>
            <a:ext cx="5445126" cy="447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2" tIns="45765" rIns="91532" bIns="45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Textmasterformate durch Klicken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226"/>
            <a:ext cx="2949841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2" tIns="45765" rIns="91532" bIns="45765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de-CH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183" y="9440226"/>
            <a:ext cx="2949841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2" tIns="45765" rIns="91532" bIns="45765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B8BA118C-75B2-4FEE-A142-705831465988}" type="slidenum">
              <a:rPr lang="de-CH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44442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sym typeface="Wingdings" pitchFamily="2" charset="2"/>
              </a:rPr>
              <a:t> S-WIN sollte weg von der Grundlagenforschung und sich auf das Ermöglichen von Innovation (Umsetzung im Markt) konzentrieren.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749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281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Artenschutz für Biomassenkraftwerke</a:t>
            </a:r>
          </a:p>
          <a:p>
            <a:r>
              <a:rPr lang="de-CH"/>
              <a:t>‘Modulierbare’ Holzheizungen führen zu höheren Emissionen -&gt; Speicher ist die Lösung</a:t>
            </a:r>
          </a:p>
          <a:p>
            <a:r>
              <a:rPr lang="de-CH"/>
              <a:t>Power to Gas ist akutell okay bei Gratisstrom (z.B. Überproduktion Solarzellen) </a:t>
            </a:r>
            <a:r>
              <a:rPr lang="de-CH">
                <a:sym typeface="Wingdings" pitchFamily="2" charset="2"/>
              </a:rPr>
              <a:t> in 100 a wird’s durch die Entwicklung aber auch sonst gut sein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65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Artenschutz für Biomassenkraftwerke</a:t>
            </a:r>
          </a:p>
          <a:p>
            <a:r>
              <a:rPr lang="de-CH"/>
              <a:t>‘Modulierbare’ Holzheizungen führen zu höheren Emissionen -&gt; Speicher ist die Lösung</a:t>
            </a:r>
          </a:p>
          <a:p>
            <a:r>
              <a:rPr lang="de-CH"/>
              <a:t>Power to Gas ist akutell okay bei Gratisstrom (z.B. Überproduktion Solarzellen) </a:t>
            </a:r>
            <a:r>
              <a:rPr lang="de-CH">
                <a:sym typeface="Wingdings" pitchFamily="2" charset="2"/>
              </a:rPr>
              <a:t> in 100 a wird’s durch die Entwicklung aber auch sonst gut sein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1649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6053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26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6804249" y="5373216"/>
            <a:ext cx="2339751" cy="1483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/>
          <p:cNvSpPr/>
          <p:nvPr userDrawn="1"/>
        </p:nvSpPr>
        <p:spPr>
          <a:xfrm>
            <a:off x="2411761" y="5373216"/>
            <a:ext cx="4392488" cy="148478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449387"/>
            <a:ext cx="1580400" cy="67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KTI 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4581128"/>
            <a:ext cx="1988840" cy="1988840"/>
          </a:xfrm>
          <a:prstGeom prst="rect">
            <a:avLst/>
          </a:prstGeom>
        </p:spPr>
      </p:pic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6419056" cy="1143000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6419056" cy="1143000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5536" y="1556792"/>
            <a:ext cx="6419056" cy="4525963"/>
          </a:xfrm>
        </p:spPr>
        <p:txBody>
          <a:bodyPr anchor="t"/>
          <a:lstStyle>
            <a:lvl1pPr marL="0" indent="0">
              <a:buClr>
                <a:srgbClr val="92D050"/>
              </a:buClr>
              <a:buSzPct val="110000"/>
              <a:buFont typeface="Wingdings" pitchFamily="2" charset="2"/>
              <a:buNone/>
              <a:defRPr/>
            </a:lvl1pPr>
            <a:lvl2pPr marL="800100" indent="-342900"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/>
            </a:lvl2pPr>
            <a:lvl3pPr marL="1257300" indent="-342900"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/>
            </a:lvl3pPr>
            <a:lvl4pPr marL="1714500" indent="-342900"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/>
            </a:lvl4pPr>
            <a:lvl5pPr marL="2171700" indent="-342900"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432" y="6453336"/>
            <a:ext cx="576064" cy="36004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/>
          <a:lstStyle>
            <a:lvl1pPr algn="r">
              <a:lnSpc>
                <a:spcPct val="100000"/>
              </a:lnSpc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/>
                <a:cs typeface="Museo Sans 500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fld id="{7D11BC52-2EB2-429D-AEA3-6E08E42B983F}" type="slidenum">
              <a:rPr lang="de-CH" smtClean="0"/>
              <a:pPr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t>‹#›</a:t>
            </a:fld>
            <a:endParaRPr lang="de-CH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267744" y="6453336"/>
            <a:ext cx="4320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CH" sz="1400" smtClean="0">
                <a:latin typeface="Museo Sans 500"/>
              </a:defRPr>
            </a:lvl1pPr>
          </a:lstStyle>
          <a:p>
            <a:pPr>
              <a:buFontTx/>
              <a:buNone/>
            </a:pPr>
            <a:r>
              <a:rPr lang="de-CH"/>
              <a:t>Top Programm Holz, neue Holzbau AG, 05.11.2014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6419056" cy="1143000"/>
          </a:xfrm>
        </p:spPr>
        <p:txBody>
          <a:bodyPr anchor="t"/>
          <a:lstStyle>
            <a:lvl1pPr>
              <a:defRPr>
                <a:solidFill>
                  <a:srgbClr val="806E4D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95536" y="1556792"/>
            <a:ext cx="3096344" cy="4525963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nu</a:t>
            </a:r>
          </a:p>
          <a:p>
            <a:pPr lvl="2"/>
            <a:r>
              <a:rPr lang="de-DE" dirty="0"/>
              <a:t>Dritte </a:t>
            </a:r>
            <a:r>
              <a:rPr lang="de-DE" dirty="0" err="1"/>
              <a:t>Ebe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707904" y="1556792"/>
            <a:ext cx="3096344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432" y="6453336"/>
            <a:ext cx="576064" cy="36004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/>
          <a:lstStyle>
            <a:lvl1pPr algn="r">
              <a:lnSpc>
                <a:spcPct val="100000"/>
              </a:lnSpc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/>
                <a:cs typeface="Museo Sans 500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fld id="{7D11BC52-2EB2-429D-AEA3-6E08E42B983F}" type="slidenum">
              <a:rPr lang="de-CH" smtClean="0"/>
              <a:pPr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t>‹#›</a:t>
            </a:fld>
            <a:endParaRPr lang="de-CH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267744" y="6453336"/>
            <a:ext cx="4320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CH" sz="1400" smtClean="0">
                <a:latin typeface="Museo Sans 500"/>
              </a:defRPr>
            </a:lvl1pPr>
          </a:lstStyle>
          <a:p>
            <a:pPr>
              <a:buFontTx/>
              <a:buNone/>
            </a:pPr>
            <a:r>
              <a:rPr lang="de-CH"/>
              <a:t>Top Programm Holz, neue Holzbau AG, 05.11.2014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6419056" cy="1143000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395536" y="1556792"/>
            <a:ext cx="6419056" cy="4525963"/>
          </a:xfrm>
        </p:spPr>
        <p:txBody>
          <a:bodyPr anchor="t"/>
          <a:lstStyle>
            <a:lvl1pPr marL="0" indent="0">
              <a:buClr>
                <a:srgbClr val="92D050"/>
              </a:buClr>
              <a:buSzPct val="110000"/>
              <a:buFont typeface="Wingdings" pitchFamily="2" charset="2"/>
              <a:buNone/>
              <a:defRPr/>
            </a:lvl1pPr>
            <a:lvl2pPr marL="800100" indent="-342900"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/>
            </a:lvl2pPr>
            <a:lvl3pPr marL="1257300" indent="-342900"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/>
            </a:lvl3pPr>
            <a:lvl4pPr marL="1714500" indent="-342900"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/>
            </a:lvl4pPr>
            <a:lvl5pPr marL="2171700" indent="-342900"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432" y="6453336"/>
            <a:ext cx="576064" cy="36004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/>
          <a:lstStyle>
            <a:lvl1pPr algn="r">
              <a:lnSpc>
                <a:spcPct val="100000"/>
              </a:lnSpc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/>
                <a:cs typeface="Museo Sans 500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fld id="{7D11BC52-2EB2-429D-AEA3-6E08E42B983F}" type="slidenum">
              <a:rPr lang="de-CH" smtClean="0"/>
              <a:pPr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t>‹#›</a:t>
            </a:fld>
            <a:endParaRPr lang="de-CH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267744" y="6453336"/>
            <a:ext cx="4320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CH" sz="1400" smtClean="0">
                <a:latin typeface="Museo Sans 500"/>
              </a:defRPr>
            </a:lvl1pPr>
          </a:lstStyle>
          <a:p>
            <a:pPr>
              <a:buFontTx/>
              <a:buNone/>
            </a:pPr>
            <a:r>
              <a:rPr lang="de-CH"/>
              <a:t>Top Programm Holz, neue Holzbau AG, 05.11.2014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6419056" cy="1143000"/>
          </a:xfrm>
        </p:spPr>
        <p:txBody>
          <a:bodyPr anchor="t"/>
          <a:lstStyle>
            <a:lvl1pPr>
              <a:defRPr>
                <a:solidFill>
                  <a:srgbClr val="806E4D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432" y="6453336"/>
            <a:ext cx="576064" cy="36004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/>
          <a:lstStyle>
            <a:lvl1pPr algn="r">
              <a:lnSpc>
                <a:spcPct val="100000"/>
              </a:lnSpc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/>
                <a:cs typeface="Museo Sans 500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fld id="{7D11BC52-2EB2-429D-AEA3-6E08E42B983F}" type="slidenum">
              <a:rPr lang="de-CH" smtClean="0"/>
              <a:pPr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t>‹#›</a:t>
            </a:fld>
            <a:endParaRPr lang="de-CH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267744" y="6453336"/>
            <a:ext cx="4320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CH" sz="1400" smtClean="0">
                <a:latin typeface="Museo Sans 500"/>
              </a:defRPr>
            </a:lvl1pPr>
          </a:lstStyle>
          <a:p>
            <a:pPr>
              <a:buFontTx/>
              <a:buNone/>
            </a:pPr>
            <a:r>
              <a:rPr lang="de-CH"/>
              <a:t>Top Programm Holz, neue Holzbau AG, 05.11.2014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323850" y="667431"/>
            <a:ext cx="8496300" cy="93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140400" tIns="0" rIns="144000" bIns="0" rtlCol="0" anchor="b" anchorCtr="0">
            <a:noAutofit/>
          </a:bodyPr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3850" y="2030412"/>
            <a:ext cx="8496300" cy="4219576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183351" y="6308726"/>
            <a:ext cx="16383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serge.biollaz@psi.ch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17.04.2015</a:t>
            </a: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641905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5536" y="1556792"/>
            <a:ext cx="64190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2080" y="332656"/>
            <a:ext cx="1580400" cy="67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432" y="6453336"/>
            <a:ext cx="576064" cy="36004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/>
          <a:lstStyle>
            <a:lvl1pPr algn="r">
              <a:lnSpc>
                <a:spcPct val="100000"/>
              </a:lnSpc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/>
                <a:cs typeface="Museo Sans 500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fld id="{7D11BC52-2EB2-429D-AEA3-6E08E42B983F}" type="slidenum">
              <a:rPr lang="de-CH" smtClean="0"/>
              <a:pPr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t>‹#›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267744" y="6453336"/>
            <a:ext cx="4320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CH" sz="1400" smtClean="0">
                <a:latin typeface="Museo Sans 500"/>
              </a:defRPr>
            </a:lvl1pPr>
          </a:lstStyle>
          <a:p>
            <a:pPr>
              <a:buFontTx/>
              <a:buNone/>
            </a:pPr>
            <a:r>
              <a:rPr lang="de-CH"/>
              <a:t>Top Programm Holz, neue Holzbau AG, 05.11.2014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6" r:id="rId3"/>
    <p:sldLayoutId id="2147483670" r:id="rId4"/>
    <p:sldLayoutId id="2147483677" r:id="rId5"/>
    <p:sldLayoutId id="2147483678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Museo Sans 500"/>
          <a:ea typeface="+mj-ea"/>
          <a:cs typeface="Museo Sans 50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chemeClr val="tx1">
            <a:lumMod val="65000"/>
            <a:lumOff val="35000"/>
          </a:schemeClr>
        </a:buClr>
        <a:buSzPct val="120000"/>
        <a:buFont typeface="Arial"/>
        <a:buNone/>
        <a:defRPr sz="3300" kern="1200">
          <a:solidFill>
            <a:schemeClr val="tx1"/>
          </a:solidFill>
          <a:latin typeface="Museo Sans 500"/>
          <a:ea typeface="+mn-ea"/>
          <a:cs typeface="Museo Sans 500"/>
        </a:defRPr>
      </a:lvl1pPr>
      <a:lvl2pPr marL="36000" indent="-285750" algn="l" defTabSz="914400" rtl="0" eaLnBrk="1" latinLnBrk="0" hangingPunct="1">
        <a:spcBef>
          <a:spcPts val="600"/>
        </a:spcBef>
        <a:buClr>
          <a:schemeClr val="tx1">
            <a:lumMod val="65000"/>
            <a:lumOff val="35000"/>
          </a:schemeClr>
        </a:buClr>
        <a:buSzPct val="120000"/>
        <a:buFont typeface="Arial"/>
        <a:buChar char="•"/>
        <a:defRPr sz="2200" kern="1200">
          <a:solidFill>
            <a:schemeClr val="tx1"/>
          </a:solidFill>
          <a:latin typeface="Museo Sans 500"/>
          <a:ea typeface="+mn-ea"/>
          <a:cs typeface="Museo Sans 500"/>
        </a:defRPr>
      </a:lvl2pPr>
      <a:lvl3pPr marL="36000" indent="-228600" algn="l" defTabSz="914400" rtl="0" eaLnBrk="1" latinLnBrk="0" hangingPunct="1">
        <a:spcBef>
          <a:spcPts val="600"/>
        </a:spcBef>
        <a:buClr>
          <a:schemeClr val="tx1">
            <a:lumMod val="65000"/>
            <a:lumOff val="35000"/>
          </a:schemeClr>
        </a:buClr>
        <a:buSzPct val="120000"/>
        <a:buFont typeface="Arial"/>
        <a:buChar char="•"/>
        <a:defRPr sz="2200" kern="1200">
          <a:solidFill>
            <a:schemeClr val="tx1"/>
          </a:solidFill>
          <a:latin typeface="Museo Sans 500"/>
          <a:ea typeface="+mn-ea"/>
          <a:cs typeface="Museo Sans 500"/>
        </a:defRPr>
      </a:lvl3pPr>
      <a:lvl4pPr marL="36000" indent="-228600" algn="l" defTabSz="914400" rtl="0" eaLnBrk="1" latinLnBrk="0" hangingPunct="1">
        <a:spcBef>
          <a:spcPts val="600"/>
        </a:spcBef>
        <a:buClr>
          <a:schemeClr val="tx1">
            <a:lumMod val="65000"/>
            <a:lumOff val="35000"/>
          </a:schemeClr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Museo Sans 500"/>
          <a:ea typeface="+mn-ea"/>
          <a:cs typeface="Museo Sans 500"/>
        </a:defRPr>
      </a:lvl4pPr>
      <a:lvl5pPr marL="36000" indent="-228600" algn="l" defTabSz="914400" rtl="0" eaLnBrk="1" latinLnBrk="0" hangingPunct="1">
        <a:spcBef>
          <a:spcPts val="600"/>
        </a:spcBef>
        <a:buClr>
          <a:schemeClr val="tx1">
            <a:lumMod val="65000"/>
            <a:lumOff val="35000"/>
          </a:schemeClr>
        </a:buClr>
        <a:buSzPct val="120000"/>
        <a:buFont typeface="Arial"/>
        <a:buChar char="•"/>
        <a:defRPr sz="2200" kern="1200">
          <a:solidFill>
            <a:schemeClr val="tx1"/>
          </a:solidFill>
          <a:latin typeface="Museo Sans 500"/>
          <a:ea typeface="+mn-ea"/>
          <a:cs typeface="Museo Sans 50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3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b="1">
                <a:solidFill>
                  <a:srgbClr val="806E4D"/>
                </a:solidFill>
              </a:rPr>
              <a:t>Swiss Wood Innovation Network</a:t>
            </a:r>
            <a:br>
              <a:rPr lang="de-DE" sz="3000" b="1">
                <a:solidFill>
                  <a:srgbClr val="806E4D"/>
                </a:solidFill>
              </a:rPr>
            </a:br>
            <a:r>
              <a:rPr lang="de-DE" sz="1500" b="1">
                <a:solidFill>
                  <a:schemeClr val="bg2"/>
                </a:solidFill>
              </a:rPr>
              <a:t>S-WIN </a:t>
            </a:r>
            <a:r>
              <a:rPr lang="de-DE" sz="1500" b="1">
                <a:solidFill>
                  <a:srgbClr val="806E4D"/>
                </a:solidFill>
              </a:rPr>
              <a:t>– Votre point de contact et accés à l‘innovation avec le bois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95535" y="2492545"/>
            <a:ext cx="7700249" cy="4365455"/>
          </a:xfrm>
        </p:spPr>
        <p:txBody>
          <a:bodyPr>
            <a:noAutofit/>
          </a:bodyPr>
          <a:lstStyle/>
          <a:p>
            <a:r>
              <a:rPr lang="de-DE" b="1">
                <a:solidFill>
                  <a:srgbClr val="806E4D"/>
                </a:solidFill>
              </a:rPr>
              <a:t>La platforme suisse pour la </a:t>
            </a:r>
            <a:r>
              <a:rPr lang="de-DE" b="1">
                <a:solidFill>
                  <a:schemeClr val="bg2"/>
                </a:solidFill>
              </a:rPr>
              <a:t>recherche et l‘innovation </a:t>
            </a:r>
            <a:r>
              <a:rPr lang="de-DE" b="1">
                <a:solidFill>
                  <a:srgbClr val="806E4D"/>
                </a:solidFill>
              </a:rPr>
              <a:t>dans la filière </a:t>
            </a:r>
            <a:r>
              <a:rPr lang="de-DE" b="1">
                <a:solidFill>
                  <a:schemeClr val="bg2"/>
                </a:solidFill>
              </a:rPr>
              <a:t>de la forêt et du bois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1BF937-C36A-8B45-9991-92C25CE8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92280" y="5266200"/>
            <a:ext cx="1894358" cy="142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1225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b="1">
                <a:solidFill>
                  <a:srgbClr val="806E4D"/>
                </a:solidFill>
              </a:rPr>
              <a:t>Innovation Management</a:t>
            </a:r>
            <a:br>
              <a:rPr lang="de-DE" sz="3000" b="1">
                <a:solidFill>
                  <a:srgbClr val="806E4D"/>
                </a:solidFill>
              </a:rPr>
            </a:br>
            <a:r>
              <a:rPr lang="de-DE" sz="1600" b="1">
                <a:solidFill>
                  <a:schemeClr val="bg2"/>
                </a:solidFill>
              </a:rPr>
              <a:t>2018 </a:t>
            </a:r>
            <a:r>
              <a:rPr lang="mr-IN" sz="1600" b="1">
                <a:solidFill>
                  <a:srgbClr val="806E4D"/>
                </a:solidFill>
              </a:rPr>
              <a:t>–</a:t>
            </a:r>
            <a:r>
              <a:rPr lang="de-CH" sz="1600" b="1">
                <a:solidFill>
                  <a:srgbClr val="806E4D"/>
                </a:solidFill>
              </a:rPr>
              <a:t> Récapitulation</a:t>
            </a:r>
            <a:endParaRPr lang="de-DE" sz="1600" b="1">
              <a:solidFill>
                <a:srgbClr val="806E4D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584176" y="1774994"/>
            <a:ext cx="864734" cy="576931"/>
          </a:xfrm>
        </p:spPr>
        <p:txBody>
          <a:bodyPr>
            <a:normAutofit lnSpcReduction="10000"/>
          </a:bodyPr>
          <a:lstStyle/>
          <a:p>
            <a:r>
              <a:rPr lang="de-DE" b="1">
                <a:solidFill>
                  <a:schemeClr val="bg2"/>
                </a:solidFill>
              </a:rPr>
              <a:t>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656184" y="2167821"/>
            <a:ext cx="7487816" cy="210823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180000" tIns="108000" bIns="180000" rtlCol="0" anchor="t" anchorCtr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lphaLcPeriod"/>
            </a:pPr>
            <a:r>
              <a:rPr lang="de-DE" sz="1200" b="1">
                <a:latin typeface="Museo Sans 500" charset="0"/>
                <a:ea typeface="Museo Sans 500" charset="0"/>
                <a:cs typeface="Museo Sans 500" charset="0"/>
              </a:rPr>
              <a:t>+18%</a:t>
            </a:r>
            <a:r>
              <a:rPr lang="de-DE" sz="1200">
                <a:latin typeface="Museo Sans 500" charset="0"/>
                <a:ea typeface="Museo Sans 500" charset="0"/>
                <a:cs typeface="Museo Sans 500" charset="0"/>
              </a:rPr>
              <a:t> membres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eriod"/>
            </a:pPr>
            <a:r>
              <a:rPr lang="de-DE" sz="1200" b="1">
                <a:latin typeface="Museo Sans 500" charset="0"/>
                <a:ea typeface="Museo Sans 500" charset="0"/>
                <a:cs typeface="Museo Sans 500" charset="0"/>
              </a:rPr>
              <a:t>+50</a:t>
            </a:r>
            <a:r>
              <a:rPr lang="de-DE" sz="1200">
                <a:latin typeface="Museo Sans 500" charset="0"/>
                <a:ea typeface="Museo Sans 500" charset="0"/>
                <a:cs typeface="Museo Sans 500" charset="0"/>
              </a:rPr>
              <a:t> visites d‘entreprise de la part S-WIN (sur </a:t>
            </a:r>
            <a:r>
              <a:rPr lang="de-DE" sz="1200" b="1">
                <a:latin typeface="Museo Sans 500" charset="0"/>
                <a:ea typeface="Museo Sans 500" charset="0"/>
                <a:cs typeface="Museo Sans 500" charset="0"/>
              </a:rPr>
              <a:t>ca. 60</a:t>
            </a:r>
            <a:r>
              <a:rPr lang="de-DE" sz="1200">
                <a:latin typeface="Museo Sans 500" charset="0"/>
                <a:ea typeface="Museo Sans 500" charset="0"/>
                <a:cs typeface="Museo Sans 500" charset="0"/>
              </a:rPr>
              <a:t> demandes)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eriod"/>
            </a:pPr>
            <a:r>
              <a:rPr lang="de-DE" sz="1200" b="1">
                <a:latin typeface="Museo Sans 500" charset="0"/>
                <a:ea typeface="Museo Sans 500" charset="0"/>
                <a:cs typeface="Museo Sans 500" charset="0"/>
              </a:rPr>
              <a:t>17</a:t>
            </a:r>
            <a:r>
              <a:rPr lang="de-DE" sz="1200">
                <a:latin typeface="Museo Sans 500" charset="0"/>
                <a:ea typeface="Museo Sans 500" charset="0"/>
                <a:cs typeface="Museo Sans 500" charset="0"/>
              </a:rPr>
              <a:t> plateformes de discussion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eriod"/>
            </a:pPr>
            <a:r>
              <a:rPr lang="de-DE" sz="1200" b="1">
                <a:latin typeface="Museo Sans 500" charset="0"/>
                <a:ea typeface="Museo Sans 500" charset="0"/>
                <a:cs typeface="Museo Sans 500" charset="0"/>
              </a:rPr>
              <a:t>2 </a:t>
            </a:r>
            <a:r>
              <a:rPr lang="de-DE" sz="1200">
                <a:latin typeface="Museo Sans 500" charset="0"/>
                <a:ea typeface="Museo Sans 500" charset="0"/>
                <a:cs typeface="Museo Sans 500" charset="0"/>
              </a:rPr>
              <a:t>outils de communication renouvelés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eriod"/>
            </a:pPr>
            <a:r>
              <a:rPr lang="de-DE" sz="1200" b="1">
                <a:latin typeface="Museo Sans 500" charset="0"/>
                <a:ea typeface="Museo Sans 500" charset="0"/>
                <a:cs typeface="Museo Sans 500" charset="0"/>
              </a:rPr>
              <a:t>4 </a:t>
            </a:r>
            <a:r>
              <a:rPr lang="de-DE" sz="1200">
                <a:latin typeface="Museo Sans 500" charset="0"/>
                <a:ea typeface="Museo Sans 500" charset="0"/>
                <a:cs typeface="Museo Sans 500" charset="0"/>
              </a:rPr>
              <a:t>Initiatives du projet: </a:t>
            </a:r>
            <a:r>
              <a:rPr lang="de-DE" sz="1050">
                <a:solidFill>
                  <a:schemeClr val="accent2">
                    <a:lumMod val="75000"/>
                    <a:lumOff val="25000"/>
                  </a:schemeClr>
                </a:solidFill>
                <a:latin typeface="Museo Sans 500" charset="0"/>
              </a:rPr>
              <a:t>par exemple "Prototype Wooden Cabin" (OFEV) et "Project WIND"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eriod"/>
            </a:pPr>
            <a:endParaRPr lang="de-DE" sz="1200"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1923191" y="1809827"/>
            <a:ext cx="5256584" cy="39135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92D050"/>
              </a:buClr>
              <a:buSzPct val="110000"/>
              <a:buFont typeface="Wingdings" pitchFamily="2" charset="2"/>
              <a:buNone/>
              <a:defRPr sz="33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1pPr>
            <a:lvl2pPr marL="8001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2pPr>
            <a:lvl3pPr marL="12573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3pPr>
            <a:lvl4pPr marL="17145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4pPr>
            <a:lvl5pPr marL="21717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sz="2000" b="1"/>
              <a:t>Fokus – status quo ed quo vadis?</a:t>
            </a:r>
            <a:endParaRPr lang="de-DE" b="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7A831CA-F8AD-C848-BACB-D154DC4FB95C}"/>
              </a:ext>
            </a:extLst>
          </p:cNvPr>
          <p:cNvSpPr txBox="1"/>
          <p:nvPr/>
        </p:nvSpPr>
        <p:spPr>
          <a:xfrm>
            <a:off x="1656184" y="4276054"/>
            <a:ext cx="7487816" cy="11295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180000" tIns="108000" bIns="180000" rtlCol="0" anchor="t" anchorCtr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lphaLcPeriod"/>
            </a:pPr>
            <a:r>
              <a:rPr lang="de-DE" sz="1200" b="1">
                <a:latin typeface="Museo Sans 500" charset="0"/>
                <a:ea typeface="Museo Sans 500" charset="0"/>
                <a:cs typeface="Museo Sans 500" charset="0"/>
              </a:rPr>
              <a:t>Plateformes de discussion </a:t>
            </a:r>
            <a:r>
              <a:rPr lang="de-DE" sz="1200">
                <a:latin typeface="Museo Sans 500" charset="0"/>
                <a:ea typeface="Museo Sans 500" charset="0"/>
                <a:cs typeface="Museo Sans 500" charset="0"/>
              </a:rPr>
              <a:t>(Workshops etc.)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eriod"/>
            </a:pPr>
            <a:r>
              <a:rPr lang="de-DE" sz="1200" b="1">
                <a:latin typeface="Museo Sans 500" charset="0"/>
                <a:ea typeface="Museo Sans 500" charset="0"/>
                <a:cs typeface="Museo Sans 500" charset="0"/>
              </a:rPr>
              <a:t>Rénunir et mettre en contact </a:t>
            </a:r>
            <a:r>
              <a:rPr lang="de-DE" sz="1200">
                <a:latin typeface="Museo Sans 500" charset="0"/>
                <a:ea typeface="Museo Sans 500" charset="0"/>
                <a:cs typeface="Museo Sans 500" charset="0"/>
              </a:rPr>
              <a:t>l'industrie avec les instituts et les instituts avec l'industrie (évaluation de toutes les visites et activités connexes)</a:t>
            </a:r>
          </a:p>
        </p:txBody>
      </p:sp>
    </p:spTree>
    <p:extLst>
      <p:ext uri="{BB962C8B-B14F-4D97-AF65-F5344CB8AC3E}">
        <p14:creationId xmlns:p14="http://schemas.microsoft.com/office/powerpoint/2010/main" val="1267449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6537237" y="5212705"/>
            <a:ext cx="1329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900">
                <a:latin typeface="Museo Sans 500"/>
                <a:ea typeface="+mj-ea"/>
                <a:cs typeface="Museo Sans 500"/>
              </a:rPr>
              <a:t>(… </a:t>
            </a:r>
            <a:r>
              <a:rPr lang="en-US" sz="900" err="1">
                <a:latin typeface="Museo Sans 500"/>
                <a:ea typeface="+mj-ea"/>
                <a:cs typeface="Museo Sans 500"/>
              </a:rPr>
              <a:t>ein</a:t>
            </a:r>
            <a:r>
              <a:rPr lang="en-US" sz="900">
                <a:latin typeface="Museo Sans 500"/>
                <a:ea typeface="+mj-ea"/>
                <a:cs typeface="Museo Sans 500"/>
              </a:rPr>
              <a:t> </a:t>
            </a:r>
            <a:r>
              <a:rPr lang="en-US" sz="900" err="1">
                <a:latin typeface="Museo Sans 500"/>
                <a:ea typeface="+mj-ea"/>
                <a:cs typeface="Museo Sans 500"/>
              </a:rPr>
              <a:t>paar</a:t>
            </a:r>
            <a:r>
              <a:rPr lang="en-US" sz="900">
                <a:latin typeface="Museo Sans 500"/>
                <a:ea typeface="+mj-ea"/>
                <a:cs typeface="Museo Sans 500"/>
              </a:rPr>
              <a:t> </a:t>
            </a:r>
            <a:r>
              <a:rPr lang="en-US" sz="900" err="1">
                <a:latin typeface="Museo Sans 500"/>
                <a:ea typeface="+mj-ea"/>
                <a:cs typeface="Museo Sans 500"/>
              </a:rPr>
              <a:t>Beispiele</a:t>
            </a:r>
            <a:r>
              <a:rPr lang="en-US" sz="900">
                <a:latin typeface="Museo Sans 500"/>
                <a:ea typeface="+mj-ea"/>
                <a:cs typeface="Museo Sans 500"/>
              </a:rPr>
              <a:t> von </a:t>
            </a:r>
            <a:r>
              <a:rPr lang="en-US" sz="900" err="1">
                <a:latin typeface="Museo Sans 500"/>
                <a:ea typeface="+mj-ea"/>
                <a:cs typeface="Museo Sans 500"/>
              </a:rPr>
              <a:t>Mitgliedern</a:t>
            </a:r>
            <a:r>
              <a:rPr lang="en-US" sz="900">
                <a:latin typeface="Museo Sans 500"/>
                <a:ea typeface="+mj-ea"/>
                <a:cs typeface="Museo Sans 500"/>
              </a:rPr>
              <a:t>)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1181518" y="1808821"/>
            <a:ext cx="6772622" cy="3909661"/>
            <a:chOff x="95317" y="1136273"/>
            <a:chExt cx="9030162" cy="5212881"/>
          </a:xfrm>
        </p:grpSpPr>
        <p:pic>
          <p:nvPicPr>
            <p:cNvPr id="3" name="Grafik 2" descr="SJB.Kempter.Fitze AG – planen und bauen – Ingenieurbüro - Google Chrome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384" y="1438380"/>
              <a:ext cx="367549" cy="352124"/>
            </a:xfrm>
            <a:prstGeom prst="rect">
              <a:avLst/>
            </a:prstGeom>
          </p:spPr>
        </p:pic>
        <p:pic>
          <p:nvPicPr>
            <p:cNvPr id="10" name="Grafik 9" descr="LIGNATUR Decken- und Dachelemente ... - Google Chrome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2618" y="5643559"/>
              <a:ext cx="1194187" cy="201032"/>
            </a:xfrm>
            <a:prstGeom prst="rect">
              <a:avLst/>
            </a:prstGeom>
          </p:spPr>
        </p:pic>
        <p:pic>
          <p:nvPicPr>
            <p:cNvPr id="9" name="Grafik 8" descr="http://www.blumer-lehmann.ch/fileadmin/documents/10_Unternehmen/111_Erlenhof-News/Blumer-Lehman - Internet Explorer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2027" y="5840258"/>
              <a:ext cx="1084091" cy="508169"/>
            </a:xfrm>
            <a:prstGeom prst="rect">
              <a:avLst/>
            </a:prstGeom>
          </p:spPr>
        </p:pic>
        <p:pic>
          <p:nvPicPr>
            <p:cNvPr id="8" name="Grafik 7" descr="http://www.collano.com/docs/produkte/Baugewerbe/klebstoffempfehlung_duripanel_de.pdf - Internet Explorer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804" y="2276872"/>
              <a:ext cx="907852" cy="305592"/>
            </a:xfrm>
            <a:prstGeom prst="rect">
              <a:avLst/>
            </a:prstGeom>
          </p:spPr>
        </p:pic>
        <p:pic>
          <p:nvPicPr>
            <p:cNvPr id="4" name="Grafik 3" descr="BFH Intranet - Internet Explorer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3933" y="5251934"/>
              <a:ext cx="861802" cy="376597"/>
            </a:xfrm>
            <a:prstGeom prst="rect">
              <a:avLst/>
            </a:prstGeom>
          </p:spPr>
        </p:pic>
        <p:pic>
          <p:nvPicPr>
            <p:cNvPr id="7" name="Grafik 6" descr="Entreprise - Andre - Internet Explorer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8410" y="3976672"/>
              <a:ext cx="826277" cy="209520"/>
            </a:xfrm>
            <a:prstGeom prst="rect">
              <a:avLst/>
            </a:prstGeom>
          </p:spPr>
        </p:pic>
        <p:pic>
          <p:nvPicPr>
            <p:cNvPr id="5" name="Picture 4" descr="hires_image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41303" y="2554047"/>
              <a:ext cx="1584176" cy="414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7991" y="3727000"/>
              <a:ext cx="947252" cy="42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92480" y="4317962"/>
              <a:ext cx="1039266" cy="39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68888" y="3498819"/>
              <a:ext cx="349552" cy="370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9987" y="1829680"/>
              <a:ext cx="1205263" cy="396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97409" y="1393410"/>
              <a:ext cx="828047" cy="275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5317" y="4134761"/>
              <a:ext cx="1380340" cy="366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24769" y="4770164"/>
              <a:ext cx="884031" cy="41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40697" y="1725043"/>
              <a:ext cx="1002967" cy="425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7" y="1136273"/>
              <a:ext cx="1139053" cy="634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1520" y="4509120"/>
              <a:ext cx="1128298" cy="3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18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46118" y="5933648"/>
              <a:ext cx="1266534" cy="383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21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5550" y="4976306"/>
              <a:ext cx="1614595" cy="275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22"/>
            <p:cNvPicPr>
              <a:picLocks noChangeAspect="1" noChangeArrowheads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3751" y="2720306"/>
              <a:ext cx="935731" cy="36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23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7184" y="5333062"/>
              <a:ext cx="1397211" cy="238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24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865" y="3176391"/>
              <a:ext cx="1250192" cy="422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25"/>
            <p:cNvPicPr>
              <a:picLocks noChangeAspect="1" noChangeArrowheads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83150" y="1346532"/>
              <a:ext cx="925937" cy="386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74830" y="5744075"/>
              <a:ext cx="936104" cy="60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30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40134" y="1245885"/>
              <a:ext cx="576082" cy="56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20"/>
            <p:cNvPicPr>
              <a:picLocks noChangeAspect="1" noChangeArrowheads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40134" y="5635706"/>
              <a:ext cx="1200782" cy="34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31"/>
            <p:cNvPicPr>
              <a:picLocks noChangeAspect="1" noChangeArrowheads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45237" y="3087903"/>
              <a:ext cx="678903" cy="355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32"/>
            <p:cNvPicPr>
              <a:picLocks noChangeAspect="1" noChangeArrowheads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56224" y="2236084"/>
              <a:ext cx="685824" cy="240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16"/>
            <p:cNvPicPr>
              <a:picLocks noChangeAspect="1" noChangeArrowheads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17589" y="1260381"/>
              <a:ext cx="415051" cy="408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Grafik 10" descr="Startseite - Google Chrome"/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9886" y="1539950"/>
              <a:ext cx="1198345" cy="324415"/>
            </a:xfrm>
            <a:prstGeom prst="rect">
              <a:avLst/>
            </a:prstGeom>
          </p:spPr>
        </p:pic>
      </p:grpSp>
      <p:sp>
        <p:nvSpPr>
          <p:cNvPr id="32" name="Rechteck 31"/>
          <p:cNvSpPr/>
          <p:nvPr/>
        </p:nvSpPr>
        <p:spPr>
          <a:xfrm>
            <a:off x="1197212" y="1739671"/>
            <a:ext cx="6792860" cy="3932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500"/>
          </a:p>
        </p:txBody>
      </p:sp>
      <p:sp>
        <p:nvSpPr>
          <p:cNvPr id="33" name="Textfeld 32"/>
          <p:cNvSpPr txBox="1"/>
          <p:nvPr/>
        </p:nvSpPr>
        <p:spPr>
          <a:xfrm>
            <a:off x="2678805" y="2817351"/>
            <a:ext cx="4164946" cy="203045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defTabSz="914400" eaLnBrk="1" latinLnBrk="0" hangingPunct="1">
              <a:spcBef>
                <a:spcPct val="0"/>
              </a:spcBef>
              <a:buNone/>
              <a:defRPr sz="3300" baseline="30000">
                <a:latin typeface="Museo Sans 500"/>
                <a:ea typeface="+mj-ea"/>
                <a:cs typeface="Museo Sans 500"/>
              </a:defRPr>
            </a:lvl1pPr>
          </a:lstStyle>
          <a:p>
            <a:pPr marL="285750" indent="-285750">
              <a:spcAft>
                <a:spcPts val="450"/>
              </a:spcAft>
              <a:buFont typeface="Symbol" pitchFamily="2" charset="2"/>
              <a:buChar char="-"/>
            </a:pPr>
            <a:r>
              <a:rPr lang="fr-CH" sz="1500" baseline="0">
                <a:latin typeface="Museo Sans 500" panose="02000000000000000000" pitchFamily="2" charset="77"/>
                <a:cs typeface="Arial" panose="020B0604020202020204" pitchFamily="34" charset="0"/>
              </a:rPr>
              <a:t>Approvisionnement et utilisation </a:t>
            </a:r>
            <a:br>
              <a:rPr lang="fr-CH" sz="1500" baseline="0">
                <a:latin typeface="Museo Sans 500" panose="02000000000000000000" pitchFamily="2" charset="77"/>
                <a:cs typeface="Arial" panose="020B0604020202020204" pitchFamily="34" charset="0"/>
              </a:rPr>
            </a:br>
            <a:r>
              <a:rPr lang="fr-CH" sz="1500" baseline="0">
                <a:latin typeface="Museo Sans 500" panose="02000000000000000000" pitchFamily="2" charset="77"/>
                <a:cs typeface="Arial" panose="020B0604020202020204" pitchFamily="34" charset="0"/>
              </a:rPr>
              <a:t>durable du bois</a:t>
            </a:r>
          </a:p>
          <a:p>
            <a:pPr marL="285750" indent="-285750">
              <a:spcAft>
                <a:spcPts val="450"/>
              </a:spcAft>
              <a:buFont typeface="Symbol" pitchFamily="2" charset="2"/>
              <a:buChar char="-"/>
            </a:pPr>
            <a:r>
              <a:rPr lang="fr-CH" sz="1500" baseline="0">
                <a:latin typeface="Museo Sans 500" panose="02000000000000000000" pitchFamily="2" charset="77"/>
                <a:cs typeface="Arial" panose="020B0604020202020204" pitchFamily="34" charset="0"/>
              </a:rPr>
              <a:t>Nouveaux matériaux à base de bois</a:t>
            </a:r>
          </a:p>
          <a:p>
            <a:pPr marL="285750" indent="-285750">
              <a:spcAft>
                <a:spcPts val="450"/>
              </a:spcAft>
              <a:buFont typeface="Symbol" pitchFamily="2" charset="2"/>
              <a:buChar char="-"/>
            </a:pPr>
            <a:r>
              <a:rPr lang="fr-CH" sz="1500" baseline="0">
                <a:latin typeface="Museo Sans 500" panose="02000000000000000000" pitchFamily="2" charset="77"/>
                <a:cs typeface="Arial" panose="020B0604020202020204" pitchFamily="34" charset="0"/>
              </a:rPr>
              <a:t>Poursuite du développement dans </a:t>
            </a:r>
            <a:br>
              <a:rPr lang="fr-CH" sz="1500" baseline="0">
                <a:latin typeface="Museo Sans 500" panose="02000000000000000000" pitchFamily="2" charset="77"/>
                <a:cs typeface="Arial" panose="020B0604020202020204" pitchFamily="34" charset="0"/>
              </a:rPr>
            </a:br>
            <a:r>
              <a:rPr lang="fr-CH" sz="1500" baseline="0">
                <a:latin typeface="Museo Sans 500" panose="02000000000000000000" pitchFamily="2" charset="77"/>
                <a:cs typeface="Arial" panose="020B0604020202020204" pitchFamily="34" charset="0"/>
              </a:rPr>
              <a:t>la construction</a:t>
            </a:r>
          </a:p>
          <a:p>
            <a:pPr marL="285750" indent="-285750">
              <a:spcAft>
                <a:spcPts val="450"/>
              </a:spcAft>
              <a:buFont typeface="Symbol" pitchFamily="2" charset="2"/>
              <a:buChar char="-"/>
            </a:pPr>
            <a:r>
              <a:rPr lang="fr-CH" sz="1500" baseline="0">
                <a:latin typeface="Museo Sans 500" panose="02000000000000000000" pitchFamily="2" charset="77"/>
                <a:cs typeface="Arial" panose="020B0604020202020204" pitchFamily="34" charset="0"/>
              </a:rPr>
              <a:t>Nouvelles voies pour le bio-raffinage </a:t>
            </a:r>
            <a:br>
              <a:rPr lang="fr-CH" sz="1500" baseline="0">
                <a:latin typeface="Museo Sans 500" panose="02000000000000000000" pitchFamily="2" charset="77"/>
                <a:cs typeface="Arial" panose="020B0604020202020204" pitchFamily="34" charset="0"/>
              </a:rPr>
            </a:br>
            <a:r>
              <a:rPr lang="fr-CH" sz="1500" baseline="0">
                <a:latin typeface="Museo Sans 500" panose="02000000000000000000" pitchFamily="2" charset="77"/>
                <a:cs typeface="Arial" panose="020B0604020202020204" pitchFamily="34" charset="0"/>
              </a:rPr>
              <a:t>du bois </a:t>
            </a:r>
            <a:r>
              <a:rPr lang="fr-CH" sz="1050" baseline="0">
                <a:latin typeface="Museo Sans 500" panose="02000000000000000000" pitchFamily="2" charset="77"/>
                <a:cs typeface="Arial" panose="020B0604020202020204" pitchFamily="34" charset="0"/>
              </a:rPr>
              <a:t>(chimie et énergie)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C01E6FBD-6FB1-6344-AD3F-771D80630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5" y="341784"/>
            <a:ext cx="6803325" cy="1143000"/>
          </a:xfrm>
        </p:spPr>
        <p:txBody>
          <a:bodyPr>
            <a:noAutofit/>
          </a:bodyPr>
          <a:lstStyle/>
          <a:p>
            <a:r>
              <a:rPr lang="de-DE" sz="3000" b="1"/>
              <a:t>Swiss Wood Innovation Network</a:t>
            </a:r>
            <a:br>
              <a:rPr lang="de-DE" b="1"/>
            </a:br>
            <a:r>
              <a:rPr lang="de-DE" sz="1500" b="1">
                <a:solidFill>
                  <a:schemeClr val="bg2"/>
                </a:solidFill>
              </a:rPr>
              <a:t>S-WIN </a:t>
            </a:r>
            <a:r>
              <a:rPr lang="mr-IN" sz="1500" b="1"/>
              <a:t>–</a:t>
            </a:r>
            <a:r>
              <a:rPr lang="de-CH" sz="1500" b="1"/>
              <a:t> Nous sommes actif dans toute la filière de valorisation de la forêt et du bois avec l’objectif de l’utilisation du bois en cascade.</a:t>
            </a:r>
            <a:br>
              <a:rPr lang="de-DE" sz="1500" b="1"/>
            </a:br>
            <a:endParaRPr lang="de-DE" sz="150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510E5A7-2860-3F48-B59A-F6274FACA0A6}"/>
              </a:ext>
            </a:extLst>
          </p:cNvPr>
          <p:cNvSpPr/>
          <p:nvPr/>
        </p:nvSpPr>
        <p:spPr>
          <a:xfrm>
            <a:off x="6603607" y="5264673"/>
            <a:ext cx="980234" cy="453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0954AA44-708F-0F4B-B3E6-75B6CB86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92280" y="5266200"/>
            <a:ext cx="1894358" cy="142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0907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b="1"/>
              <a:t>Swiss Wood Innovation Network</a:t>
            </a:r>
            <a:br>
              <a:rPr lang="de-DE" sz="2400" b="1"/>
            </a:br>
            <a:r>
              <a:rPr lang="fr-FR" sz="1500" b="1"/>
              <a:t>Profitez, sans engagement, de l’offre </a:t>
            </a:r>
            <a:r>
              <a:rPr lang="fr-FR" sz="1500" b="1" err="1">
                <a:solidFill>
                  <a:schemeClr val="bg2"/>
                </a:solidFill>
              </a:rPr>
              <a:t>S-WIN</a:t>
            </a:r>
            <a:endParaRPr lang="fr-FR" sz="1500" b="1">
              <a:solidFill>
                <a:schemeClr val="bg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95536" y="1808820"/>
            <a:ext cx="8748464" cy="367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25" indent="-1814513">
              <a:buNone/>
            </a:pPr>
            <a:r>
              <a:rPr lang="fr-FR" sz="1600">
                <a:latin typeface="Museo Sans 500" panose="02000000000000000000" pitchFamily="2" charset="77"/>
              </a:rPr>
              <a:t>Proactif:	- </a:t>
            </a:r>
            <a:r>
              <a:rPr lang="fr-FR" sz="1600" err="1">
                <a:latin typeface="Museo Sans 500" panose="02000000000000000000" pitchFamily="2" charset="77"/>
              </a:rPr>
              <a:t>Inno-Checks</a:t>
            </a:r>
            <a:endParaRPr lang="fr-FR" sz="1600">
              <a:latin typeface="Museo Sans 500" panose="02000000000000000000" pitchFamily="2" charset="77"/>
            </a:endParaRPr>
          </a:p>
          <a:p>
            <a:pPr marL="1825625" indent="-1814513">
              <a:buNone/>
            </a:pPr>
            <a:r>
              <a:rPr lang="fr-FR" sz="1600">
                <a:latin typeface="Museo Sans 500" panose="02000000000000000000" pitchFamily="2" charset="77"/>
              </a:rPr>
              <a:t>		- conseils aux entreprises dans l’innovation</a:t>
            </a:r>
          </a:p>
          <a:p>
            <a:pPr marL="1825625" indent="-1814513">
              <a:buNone/>
            </a:pPr>
            <a:r>
              <a:rPr lang="fr-FR" sz="1600">
                <a:latin typeface="Museo Sans 500" panose="02000000000000000000" pitchFamily="2" charset="77"/>
              </a:rPr>
              <a:t>		- lancement de projets nationaux</a:t>
            </a:r>
          </a:p>
          <a:p>
            <a:pPr marL="1825625" indent="-1814513">
              <a:buNone/>
            </a:pPr>
            <a:r>
              <a:rPr lang="fr-FR" sz="1600">
                <a:latin typeface="Museo Sans 500" panose="02000000000000000000" pitchFamily="2" charset="77"/>
              </a:rPr>
              <a:t>		- participation à des projets internationaux </a:t>
            </a:r>
            <a:r>
              <a:rPr lang="fr-FR" sz="1100">
                <a:latin typeface="Museo Sans 500" panose="02000000000000000000" pitchFamily="2" charset="77"/>
              </a:rPr>
              <a:t>(</a:t>
            </a:r>
            <a:r>
              <a:rPr lang="fr-FR" sz="1100" err="1">
                <a:latin typeface="Museo Sans 500" panose="02000000000000000000" pitchFamily="2" charset="77"/>
              </a:rPr>
              <a:t>z.B</a:t>
            </a:r>
            <a:r>
              <a:rPr lang="fr-FR" sz="1100">
                <a:latin typeface="Museo Sans 500" panose="02000000000000000000" pitchFamily="2" charset="77"/>
              </a:rPr>
              <a:t>. </a:t>
            </a:r>
            <a:r>
              <a:rPr lang="fr-FR" sz="1100" err="1">
                <a:latin typeface="Museo Sans 500" panose="02000000000000000000" pitchFamily="2" charset="77"/>
              </a:rPr>
              <a:t>WoodWisdom</a:t>
            </a:r>
            <a:r>
              <a:rPr lang="fr-FR" sz="1100">
                <a:latin typeface="Museo Sans 500" panose="02000000000000000000" pitchFamily="2" charset="77"/>
              </a:rPr>
              <a:t>-Net+)</a:t>
            </a:r>
          </a:p>
          <a:p>
            <a:pPr marL="1825625" indent="-1814513">
              <a:buNone/>
            </a:pPr>
            <a:endParaRPr lang="fr-FR" sz="700">
              <a:latin typeface="Museo Sans 500" panose="02000000000000000000" pitchFamily="2" charset="77"/>
            </a:endParaRPr>
          </a:p>
          <a:p>
            <a:pPr marL="1825625" indent="-1814513">
              <a:buNone/>
            </a:pPr>
            <a:r>
              <a:rPr lang="fr-FR" sz="1600">
                <a:latin typeface="Museo Sans 500" panose="02000000000000000000" pitchFamily="2" charset="77"/>
              </a:rPr>
              <a:t>Transposer:	- </a:t>
            </a:r>
            <a:r>
              <a:rPr lang="fr-FR" sz="1600">
                <a:latin typeface="Museo Sans 500" panose="02000000000000000000" pitchFamily="2" charset="77"/>
                <a:cs typeface="Calibri" pitchFamily="34" charset="0"/>
              </a:rPr>
              <a:t>transfert de connaissance orienté vers la pratique </a:t>
            </a:r>
            <a:r>
              <a:rPr lang="fr-FR" sz="1100">
                <a:latin typeface="Museo Sans 500" panose="02000000000000000000" pitchFamily="2" charset="77"/>
              </a:rPr>
              <a:t>(séminaires)</a:t>
            </a:r>
            <a:endParaRPr lang="fr-FR" sz="700">
              <a:latin typeface="Museo Sans 500" panose="02000000000000000000" pitchFamily="2" charset="77"/>
            </a:endParaRPr>
          </a:p>
          <a:p>
            <a:pPr marL="1825625" indent="-1814513">
              <a:buNone/>
            </a:pPr>
            <a:r>
              <a:rPr lang="fr-FR" sz="700">
                <a:latin typeface="Museo Sans 500" panose="02000000000000000000" pitchFamily="2" charset="77"/>
              </a:rPr>
              <a:t>	</a:t>
            </a:r>
            <a:r>
              <a:rPr lang="fr-FR" sz="1600">
                <a:latin typeface="Museo Sans 500" panose="02000000000000000000" pitchFamily="2" charset="77"/>
              </a:rPr>
              <a:t>- recherche de partenaires compétents</a:t>
            </a:r>
          </a:p>
          <a:p>
            <a:pPr marL="1825625" indent="-1814513">
              <a:buNone/>
            </a:pPr>
            <a:r>
              <a:rPr lang="fr-FR" sz="1600">
                <a:latin typeface="Museo Sans 500" panose="02000000000000000000" pitchFamily="2" charset="77"/>
              </a:rPr>
              <a:t>		- relai pour le transfert de connaissances</a:t>
            </a:r>
          </a:p>
          <a:p>
            <a:pPr marL="1825625" indent="-1814513">
              <a:buNone/>
            </a:pPr>
            <a:endParaRPr lang="fr-FR" sz="700">
              <a:latin typeface="Museo Sans 500" panose="02000000000000000000" pitchFamily="2" charset="77"/>
            </a:endParaRPr>
          </a:p>
          <a:p>
            <a:pPr marL="1825625" indent="-1814513">
              <a:buNone/>
            </a:pPr>
            <a:r>
              <a:rPr lang="fr-FR" sz="1600">
                <a:latin typeface="Museo Sans 500" panose="02000000000000000000" pitchFamily="2" charset="77"/>
              </a:rPr>
              <a:t>Soutenir:	- informations ciblées relatives aux programmes de soutien</a:t>
            </a:r>
          </a:p>
          <a:p>
            <a:pPr marL="1825625" indent="-1814513">
              <a:buNone/>
            </a:pPr>
            <a:r>
              <a:rPr lang="fr-FR" sz="1600">
                <a:latin typeface="Museo Sans 500" panose="02000000000000000000" pitchFamily="2" charset="77"/>
              </a:rPr>
              <a:t>		- recherche de projets associés </a:t>
            </a:r>
            <a:r>
              <a:rPr lang="fr-FR" sz="1100">
                <a:latin typeface="Museo Sans 500" panose="02000000000000000000" pitchFamily="2" charset="77"/>
              </a:rPr>
              <a:t>(éviter les doublons)</a:t>
            </a:r>
            <a:endParaRPr lang="fr-FR" sz="1100">
              <a:solidFill>
                <a:srgbClr val="FF0000"/>
              </a:solidFill>
              <a:latin typeface="Museo Sans 500" panose="02000000000000000000" pitchFamily="2" charset="77"/>
            </a:endParaRPr>
          </a:p>
          <a:p>
            <a:pPr marL="1825625" lvl="1" indent="-1814513">
              <a:buNone/>
            </a:pPr>
            <a:r>
              <a:rPr lang="fr-FR" sz="1600">
                <a:latin typeface="Museo Sans 500" panose="02000000000000000000" pitchFamily="2" charset="77"/>
              </a:rPr>
              <a:t>		- relations avec les activités EU </a:t>
            </a:r>
            <a:r>
              <a:rPr lang="fr-FR" sz="1100">
                <a:latin typeface="Museo Sans 500" panose="02000000000000000000" pitchFamily="2" charset="77"/>
              </a:rPr>
              <a:t>(Forest-</a:t>
            </a:r>
            <a:r>
              <a:rPr lang="fr-FR" sz="1100" err="1">
                <a:latin typeface="Museo Sans 500" panose="02000000000000000000" pitchFamily="2" charset="77"/>
              </a:rPr>
              <a:t>based</a:t>
            </a:r>
            <a:r>
              <a:rPr lang="fr-FR" sz="1100">
                <a:latin typeface="Museo Sans 500" panose="02000000000000000000" pitchFamily="2" charset="77"/>
              </a:rPr>
              <a:t> </a:t>
            </a:r>
            <a:r>
              <a:rPr lang="fr-FR" sz="1100" err="1">
                <a:latin typeface="Museo Sans 500" panose="02000000000000000000" pitchFamily="2" charset="77"/>
              </a:rPr>
              <a:t>sector</a:t>
            </a:r>
            <a:r>
              <a:rPr lang="fr-FR" sz="1100">
                <a:latin typeface="Museo Sans 500" panose="02000000000000000000" pitchFamily="2" charset="77"/>
              </a:rPr>
              <a:t> </a:t>
            </a:r>
            <a:r>
              <a:rPr lang="fr-FR" sz="1100" err="1">
                <a:latin typeface="Museo Sans 500" panose="02000000000000000000" pitchFamily="2" charset="77"/>
              </a:rPr>
              <a:t>Technology</a:t>
            </a:r>
            <a:r>
              <a:rPr lang="fr-FR" sz="1100">
                <a:latin typeface="Museo Sans 500" panose="02000000000000000000" pitchFamily="2" charset="77"/>
              </a:rPr>
              <a:t> Platform)</a:t>
            </a:r>
          </a:p>
          <a:p>
            <a:pPr marL="1825625" lvl="1" indent="-1814513">
              <a:buNone/>
            </a:pPr>
            <a:r>
              <a:rPr lang="fr-FR" sz="1600">
                <a:latin typeface="Museo Sans 500" panose="02000000000000000000" pitchFamily="2" charset="77"/>
              </a:rPr>
              <a:t>		- informations par la plateforme www.s-win.ch</a:t>
            </a:r>
          </a:p>
        </p:txBody>
      </p:sp>
    </p:spTree>
    <p:extLst>
      <p:ext uri="{BB962C8B-B14F-4D97-AF65-F5344CB8AC3E}">
        <p14:creationId xmlns:p14="http://schemas.microsoft.com/office/powerpoint/2010/main" val="96575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b="1"/>
              <a:t>Swiss Wood Innovation Network</a:t>
            </a:r>
            <a:br>
              <a:rPr lang="de-DE" sz="2400" b="1"/>
            </a:br>
            <a:r>
              <a:rPr lang="fr-FR" sz="1500" b="1"/>
              <a:t>Exemple</a:t>
            </a:r>
            <a:endParaRPr lang="fr-FR" sz="1500" b="1">
              <a:solidFill>
                <a:schemeClr val="bg2"/>
              </a:solidFill>
            </a:endParaRP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A9A7B3BC-9208-5448-871B-ECF968503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6096000" cy="3302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9E3A357-10A7-F543-A957-5CE86EE28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83" y="1484784"/>
            <a:ext cx="6604000" cy="3302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580F6315-A20B-DA4F-947D-DCDE1D0E96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0"/>
          <a:stretch/>
        </p:blipFill>
        <p:spPr>
          <a:xfrm>
            <a:off x="0" y="3800189"/>
            <a:ext cx="4559414" cy="3057812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D97B1F9D-A633-AE4B-BF88-2D29CD8249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9248" r="5596" b="12177"/>
          <a:stretch/>
        </p:blipFill>
        <p:spPr>
          <a:xfrm>
            <a:off x="4549698" y="3800189"/>
            <a:ext cx="4590585" cy="305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b="1"/>
              <a:t>Swiss Wood Innovation Network</a:t>
            </a:r>
            <a:br>
              <a:rPr lang="de-DE" sz="2400" b="1"/>
            </a:br>
            <a:r>
              <a:rPr lang="fr-FR" sz="1500" b="1"/>
              <a:t>Exemple</a:t>
            </a:r>
            <a:endParaRPr lang="fr-FR" sz="1500" b="1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441BEBA-DBE1-3A4C-B965-FAA3BA48D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783"/>
            <a:ext cx="9144000" cy="547721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7A738B9-1DD7-E346-9BAA-2445BBA447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24146" b="11084"/>
          <a:stretch/>
        </p:blipFill>
        <p:spPr>
          <a:xfrm>
            <a:off x="395536" y="2112660"/>
            <a:ext cx="4326673" cy="3494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308CAF8-61D4-4C4B-9F01-CC0E54C1D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8716" r="16364" b="5622"/>
          <a:stretch/>
        </p:blipFill>
        <p:spPr>
          <a:xfrm>
            <a:off x="3160345" y="3268142"/>
            <a:ext cx="3914800" cy="2876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1B14BB3-369D-3F43-AA07-9A6970874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346" y="3859850"/>
            <a:ext cx="3083932" cy="2800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57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b="1"/>
              <a:t>Swiss Wood Innovation Network</a:t>
            </a:r>
            <a:br>
              <a:rPr lang="de-DE" sz="2400" b="1"/>
            </a:br>
            <a:r>
              <a:rPr lang="fr-FR" sz="1500" b="1"/>
              <a:t>Exemple</a:t>
            </a:r>
            <a:endParaRPr lang="fr-FR" sz="1500" b="1">
              <a:solidFill>
                <a:schemeClr val="bg2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28A2FC-6B3F-5241-85B4-4DB16EE17E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606" y="2108074"/>
            <a:ext cx="3686415" cy="276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2576E56-190D-8145-A2A1-E3CB74664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0" r="19512"/>
          <a:stretch/>
        </p:blipFill>
        <p:spPr>
          <a:xfrm>
            <a:off x="2553629" y="2752413"/>
            <a:ext cx="3735659" cy="3607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58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b="1"/>
              <a:t>Swiss Wood Innovation Network</a:t>
            </a:r>
            <a:br>
              <a:rPr lang="de-DE" sz="2400" b="1"/>
            </a:br>
            <a:r>
              <a:rPr lang="fr-FR" sz="1500" b="1"/>
              <a:t>Exemple</a:t>
            </a:r>
            <a:endParaRPr lang="fr-FR" sz="1500" b="1">
              <a:solidFill>
                <a:schemeClr val="bg2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83EA02-4304-DC47-A310-E3685ECD29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544"/>
            <a:ext cx="3553352" cy="2664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F840458-2108-5542-BACF-F23C0673A1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80" y="1506544"/>
            <a:ext cx="1997238" cy="2664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A534BC1-5AD5-6845-B366-1253E819F5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7" y="1506544"/>
            <a:ext cx="3553352" cy="2664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B9224F8-2E47-784E-816B-BD50C62828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4000"/>
            <a:ext cx="1998000" cy="2664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EE7D888-968A-2F44-BCC0-1F2CDEEE14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48" y="4194000"/>
            <a:ext cx="3553352" cy="2664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86DC455-14D3-F542-A8B9-5C988AAFD9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7" y="4194000"/>
            <a:ext cx="3553353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b="1"/>
              <a:t>Swiss Wood Innovation Network</a:t>
            </a:r>
            <a:br>
              <a:rPr lang="de-DE" sz="2400" b="1"/>
            </a:br>
            <a:r>
              <a:rPr lang="fr-FR" sz="1500" b="1"/>
              <a:t>Exemple</a:t>
            </a:r>
            <a:endParaRPr lang="fr-FR" sz="1500" b="1">
              <a:solidFill>
                <a:schemeClr val="bg2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FAC3D81-9895-6F4C-B2D2-FD11EF55B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82" y="4194000"/>
            <a:ext cx="3553352" cy="2664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DBC4098-8098-9042-A117-FD3F9FA2F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4000"/>
            <a:ext cx="3553351" cy="2664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564AC4E-9B2D-6D4C-B034-A9728E51D1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507086"/>
            <a:ext cx="3553353" cy="2664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49F9A1C-86F4-3542-813E-BFBBEEB51B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65" y="4194000"/>
            <a:ext cx="1997235" cy="2664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C974F32-DD97-8441-A40B-A8A7598BC5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79" y="1507086"/>
            <a:ext cx="1997239" cy="2664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B8D60FB-EA16-E746-9EE8-FF98B7D746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6" y="1507086"/>
            <a:ext cx="3553354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85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mokey Light">
            <a:extLst>
              <a:ext uri="{FF2B5EF4-FFF2-40B4-BE49-F238E27FC236}">
                <a16:creationId xmlns:a16="http://schemas.microsoft.com/office/drawing/2014/main" id="{AB2F495E-0279-6047-BA53-2EF98689E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837"/>
          <a:stretch/>
        </p:blipFill>
        <p:spPr bwMode="auto">
          <a:xfrm>
            <a:off x="-92597" y="-27384"/>
            <a:ext cx="923659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993458" y="3001525"/>
            <a:ext cx="5292588" cy="507831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fr-FR" sz="2700">
                <a:latin typeface="Museo Sans 500"/>
                <a:cs typeface="Calibri" pitchFamily="34" charset="0"/>
              </a:rPr>
              <a:t>Merci pour votre attention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56B17C6-4835-9946-9A80-AAB40D5E6A1C}"/>
              </a:ext>
            </a:extLst>
          </p:cNvPr>
          <p:cNvSpPr/>
          <p:nvPr/>
        </p:nvSpPr>
        <p:spPr>
          <a:xfrm>
            <a:off x="6858000" y="5018049"/>
            <a:ext cx="2286000" cy="1839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9120794-11C2-B74A-AE90-DDEBC7C4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92280" y="5266200"/>
            <a:ext cx="1894358" cy="142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372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32427B06-3D4C-A54F-A78B-C935F3EAB328}"/>
              </a:ext>
            </a:extLst>
          </p:cNvPr>
          <p:cNvSpPr txBox="1"/>
          <p:nvPr/>
        </p:nvSpPr>
        <p:spPr>
          <a:xfrm rot="16200000">
            <a:off x="3220943" y="3099352"/>
            <a:ext cx="1965964" cy="40974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vert" wrap="square" lIns="180000" tIns="108000" bIns="144000" rtlCol="0" anchor="ctr" anchorCtr="0">
            <a:spAutoFit/>
          </a:bodyPr>
          <a:lstStyle/>
          <a:p>
            <a:pPr marL="457200" indent="-363538">
              <a:lnSpc>
                <a:spcPts val="3080"/>
              </a:lnSpc>
              <a:buFont typeface="+mj-lt"/>
              <a:buAutoNum type="arabicPeriod"/>
            </a:pPr>
            <a:r>
              <a:rPr lang="de-DE" sz="1600">
                <a:latin typeface="Museo Sans 500" charset="0"/>
                <a:ea typeface="Museo Sans 500" charset="0"/>
                <a:cs typeface="Museo Sans 500" charset="0"/>
              </a:rPr>
              <a:t>Approvisionnement en bois</a:t>
            </a:r>
          </a:p>
          <a:p>
            <a:pPr marL="457200" indent="-363538">
              <a:lnSpc>
                <a:spcPts val="3080"/>
              </a:lnSpc>
              <a:buFont typeface="+mj-lt"/>
              <a:buAutoNum type="arabicPeriod"/>
            </a:pPr>
            <a:r>
              <a:rPr lang="de-DE" sz="1600">
                <a:latin typeface="Museo Sans 500" charset="0"/>
                <a:ea typeface="Museo Sans 500" charset="0"/>
                <a:cs typeface="Museo Sans 500" charset="0"/>
              </a:rPr>
              <a:t>Matériaux à base de bois</a:t>
            </a:r>
          </a:p>
          <a:p>
            <a:pPr marL="457200" indent="-363538">
              <a:lnSpc>
                <a:spcPts val="3080"/>
              </a:lnSpc>
              <a:buFont typeface="+mj-lt"/>
              <a:buAutoNum type="arabicPeriod"/>
            </a:pPr>
            <a:r>
              <a:rPr lang="de-DE" sz="1600">
                <a:latin typeface="Museo Sans 500" charset="0"/>
                <a:ea typeface="Museo Sans 500" charset="0"/>
                <a:cs typeface="Museo Sans 500" charset="0"/>
              </a:rPr>
              <a:t>Construction en bois</a:t>
            </a:r>
          </a:p>
          <a:p>
            <a:pPr marL="457200" indent="-363538">
              <a:lnSpc>
                <a:spcPts val="3080"/>
              </a:lnSpc>
              <a:buFont typeface="+mj-lt"/>
              <a:buAutoNum type="arabicPeriod"/>
            </a:pPr>
            <a:r>
              <a:rPr lang="de-DE" sz="1600">
                <a:latin typeface="Museo Sans 500" charset="0"/>
                <a:ea typeface="Museo Sans 500" charset="0"/>
                <a:cs typeface="Museo Sans 500" charset="0"/>
              </a:rPr>
              <a:t>Produits &amp; énergie de la biomasse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6419056" cy="1143000"/>
          </a:xfrm>
        </p:spPr>
        <p:txBody>
          <a:bodyPr>
            <a:normAutofit/>
          </a:bodyPr>
          <a:lstStyle/>
          <a:p>
            <a:r>
              <a:rPr lang="de-DE" sz="3000" b="1">
                <a:solidFill>
                  <a:srgbClr val="806E4D"/>
                </a:solidFill>
              </a:rPr>
              <a:t>S-WIN: qu'est ce que c'est?</a:t>
            </a:r>
            <a:br>
              <a:rPr lang="de-DE" sz="3000" b="1">
                <a:solidFill>
                  <a:srgbClr val="806E4D"/>
                </a:solidFill>
              </a:rPr>
            </a:br>
            <a:r>
              <a:rPr lang="de-DE" sz="1500" b="1">
                <a:solidFill>
                  <a:schemeClr val="bg2"/>
                </a:solidFill>
              </a:rPr>
              <a:t>S-WIN </a:t>
            </a:r>
            <a:r>
              <a:rPr lang="de-DE" sz="1500" b="1">
                <a:solidFill>
                  <a:srgbClr val="806E4D"/>
                </a:solidFill>
              </a:rPr>
              <a:t>- Nous réduisons la complexité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034770" y="1700808"/>
            <a:ext cx="2160240" cy="576931"/>
          </a:xfrm>
        </p:spPr>
        <p:txBody>
          <a:bodyPr>
            <a:normAutofit lnSpcReduction="10000"/>
          </a:bodyPr>
          <a:lstStyle/>
          <a:p>
            <a:r>
              <a:rPr lang="de-DE" b="1">
                <a:solidFill>
                  <a:srgbClr val="806E4D"/>
                </a:solidFill>
              </a:rPr>
              <a:t>3</a:t>
            </a:r>
            <a:endParaRPr lang="de-DE" b="1"/>
          </a:p>
        </p:txBody>
      </p:sp>
      <p:sp>
        <p:nvSpPr>
          <p:cNvPr id="7" name="Textfeld 6"/>
          <p:cNvSpPr txBox="1"/>
          <p:nvPr/>
        </p:nvSpPr>
        <p:spPr>
          <a:xfrm>
            <a:off x="1138307" y="2126863"/>
            <a:ext cx="6723303" cy="17501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180000" tIns="108000" bIns="180000" rtlCol="0" anchor="ctr" anchorCtr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lphaLcPeriod"/>
            </a:pPr>
            <a:r>
              <a:rPr lang="de-DE">
                <a:latin typeface="Museo Sans 500" charset="0"/>
                <a:ea typeface="Museo Sans 500" charset="0"/>
                <a:cs typeface="Museo Sans 500" charset="0"/>
              </a:rPr>
              <a:t>Gestion de l’innovation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eriod"/>
            </a:pPr>
            <a:r>
              <a:rPr lang="de-DE">
                <a:latin typeface="Museo Sans 500" charset="0"/>
                <a:ea typeface="Museo Sans 500" charset="0"/>
                <a:cs typeface="Museo Sans 500" charset="0"/>
              </a:rPr>
              <a:t>Formation continue </a:t>
            </a:r>
            <a:r>
              <a:rPr lang="de-DE" sz="1600">
                <a:latin typeface="Museo Sans 500" charset="0"/>
              </a:rPr>
              <a:t>(transfert de connaissance)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LcPeriod"/>
            </a:pPr>
            <a:r>
              <a:rPr lang="de-DE">
                <a:latin typeface="Museo Sans 500" charset="0"/>
                <a:ea typeface="Museo Sans 500" charset="0"/>
                <a:cs typeface="Museo Sans 500" charset="0"/>
              </a:rPr>
              <a:t>Soutien à la communication</a:t>
            </a:r>
            <a:r>
              <a:rPr lang="de-DE" sz="1600">
                <a:latin typeface="Museo Sans 500" charset="0"/>
                <a:ea typeface="Museo Sans 500" charset="0"/>
                <a:cs typeface="Museo Sans 500" charset="0"/>
              </a:rPr>
              <a:t> (vue d‘ensemble et réseau)</a:t>
            </a:r>
          </a:p>
        </p:txBody>
      </p:sp>
      <p:sp>
        <p:nvSpPr>
          <p:cNvPr id="8" name="Dreieck 7"/>
          <p:cNvSpPr/>
          <p:nvPr/>
        </p:nvSpPr>
        <p:spPr>
          <a:xfrm>
            <a:off x="2207765" y="3911926"/>
            <a:ext cx="3981812" cy="252436"/>
          </a:xfrm>
          <a:prstGeom prst="triangle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5"/>
          <p:cNvSpPr txBox="1">
            <a:spLocks/>
          </p:cNvSpPr>
          <p:nvPr/>
        </p:nvSpPr>
        <p:spPr>
          <a:xfrm>
            <a:off x="5897083" y="4042222"/>
            <a:ext cx="3246917" cy="7549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92D050"/>
              </a:buClr>
              <a:buSzPct val="110000"/>
              <a:buFont typeface="Wingdings" pitchFamily="2" charset="2"/>
              <a:buNone/>
              <a:defRPr sz="33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1pPr>
            <a:lvl2pPr marL="8001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2pPr>
            <a:lvl3pPr marL="12573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3pPr>
            <a:lvl4pPr marL="17145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4pPr>
            <a:lvl5pPr marL="21717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b="1">
                <a:solidFill>
                  <a:schemeClr val="bg2"/>
                </a:solidFill>
              </a:rPr>
              <a:t>4</a:t>
            </a:r>
            <a:r>
              <a:rPr lang="de-DE" b="1">
                <a:solidFill>
                  <a:srgbClr val="806E4D"/>
                </a:solidFill>
              </a:rPr>
              <a:t> </a:t>
            </a:r>
            <a:r>
              <a:rPr lang="de-DE" sz="2000" b="1"/>
              <a:t>domaines spécifiques</a:t>
            </a:r>
            <a:endParaRPr lang="de-DE" b="1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1394810" y="1735641"/>
            <a:ext cx="2376264" cy="39135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92D050"/>
              </a:buClr>
              <a:buSzPct val="110000"/>
              <a:buFont typeface="Wingdings" pitchFamily="2" charset="2"/>
              <a:buNone/>
              <a:defRPr sz="33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1pPr>
            <a:lvl2pPr marL="8001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2pPr>
            <a:lvl3pPr marL="12573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3pPr>
            <a:lvl4pPr marL="17145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4pPr>
            <a:lvl5pPr marL="21717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sz="2000" b="1"/>
              <a:t>champs d’activité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1218220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FDD0493-3C14-9244-BC9B-4B330916D65A}"/>
              </a:ext>
            </a:extLst>
          </p:cNvPr>
          <p:cNvSpPr/>
          <p:nvPr/>
        </p:nvSpPr>
        <p:spPr>
          <a:xfrm>
            <a:off x="760291" y="2425343"/>
            <a:ext cx="6464358" cy="3600000"/>
          </a:xfrm>
          <a:custGeom>
            <a:avLst/>
            <a:gdLst>
              <a:gd name="connsiteX0" fmla="*/ 0 w 6897132"/>
              <a:gd name="connsiteY0" fmla="*/ 0 h 2930400"/>
              <a:gd name="connsiteX1" fmla="*/ 6897132 w 6897132"/>
              <a:gd name="connsiteY1" fmla="*/ 0 h 2930400"/>
              <a:gd name="connsiteX2" fmla="*/ 6897132 w 6897132"/>
              <a:gd name="connsiteY2" fmla="*/ 2930400 h 2930400"/>
              <a:gd name="connsiteX3" fmla="*/ 0 w 6897132"/>
              <a:gd name="connsiteY3" fmla="*/ 2930400 h 2930400"/>
              <a:gd name="connsiteX4" fmla="*/ 0 w 6897132"/>
              <a:gd name="connsiteY4" fmla="*/ 0 h 2930400"/>
              <a:gd name="connsiteX0" fmla="*/ 11151 w 6897132"/>
              <a:gd name="connsiteY0" fmla="*/ 1182029 h 2930400"/>
              <a:gd name="connsiteX1" fmla="*/ 6897132 w 6897132"/>
              <a:gd name="connsiteY1" fmla="*/ 0 h 2930400"/>
              <a:gd name="connsiteX2" fmla="*/ 6897132 w 6897132"/>
              <a:gd name="connsiteY2" fmla="*/ 2930400 h 2930400"/>
              <a:gd name="connsiteX3" fmla="*/ 0 w 6897132"/>
              <a:gd name="connsiteY3" fmla="*/ 2930400 h 2930400"/>
              <a:gd name="connsiteX4" fmla="*/ 11151 w 6897132"/>
              <a:gd name="connsiteY4" fmla="*/ 1182029 h 2930400"/>
              <a:gd name="connsiteX0" fmla="*/ 0 w 6897133"/>
              <a:gd name="connsiteY0" fmla="*/ 1115121 h 2930400"/>
              <a:gd name="connsiteX1" fmla="*/ 6897133 w 6897133"/>
              <a:gd name="connsiteY1" fmla="*/ 0 h 2930400"/>
              <a:gd name="connsiteX2" fmla="*/ 6897133 w 6897133"/>
              <a:gd name="connsiteY2" fmla="*/ 2930400 h 2930400"/>
              <a:gd name="connsiteX3" fmla="*/ 1 w 6897133"/>
              <a:gd name="connsiteY3" fmla="*/ 2930400 h 2930400"/>
              <a:gd name="connsiteX4" fmla="*/ 0 w 6897133"/>
              <a:gd name="connsiteY4" fmla="*/ 1115121 h 2930400"/>
              <a:gd name="connsiteX0" fmla="*/ 0 w 6897133"/>
              <a:gd name="connsiteY0" fmla="*/ 1115121 h 2930400"/>
              <a:gd name="connsiteX1" fmla="*/ 6897133 w 6897133"/>
              <a:gd name="connsiteY1" fmla="*/ 0 h 2930400"/>
              <a:gd name="connsiteX2" fmla="*/ 6897133 w 6897133"/>
              <a:gd name="connsiteY2" fmla="*/ 2930400 h 2930400"/>
              <a:gd name="connsiteX3" fmla="*/ 1 w 6897133"/>
              <a:gd name="connsiteY3" fmla="*/ 1480741 h 2930400"/>
              <a:gd name="connsiteX4" fmla="*/ 0 w 6897133"/>
              <a:gd name="connsiteY4" fmla="*/ 1115121 h 2930400"/>
              <a:gd name="connsiteX0" fmla="*/ 0 w 6897133"/>
              <a:gd name="connsiteY0" fmla="*/ 1115121 h 2930400"/>
              <a:gd name="connsiteX1" fmla="*/ 6897133 w 6897133"/>
              <a:gd name="connsiteY1" fmla="*/ 0 h 2930400"/>
              <a:gd name="connsiteX2" fmla="*/ 6897133 w 6897133"/>
              <a:gd name="connsiteY2" fmla="*/ 2930400 h 2930400"/>
              <a:gd name="connsiteX3" fmla="*/ 345689 w 6897133"/>
              <a:gd name="connsiteY3" fmla="*/ 1681463 h 2930400"/>
              <a:gd name="connsiteX4" fmla="*/ 0 w 6897133"/>
              <a:gd name="connsiteY4" fmla="*/ 1115121 h 2930400"/>
              <a:gd name="connsiteX0" fmla="*/ 0 w 6551445"/>
              <a:gd name="connsiteY0" fmla="*/ 1427355 h 2930400"/>
              <a:gd name="connsiteX1" fmla="*/ 6551445 w 6551445"/>
              <a:gd name="connsiteY1" fmla="*/ 0 h 2930400"/>
              <a:gd name="connsiteX2" fmla="*/ 6551445 w 6551445"/>
              <a:gd name="connsiteY2" fmla="*/ 2930400 h 2930400"/>
              <a:gd name="connsiteX3" fmla="*/ 1 w 6551445"/>
              <a:gd name="connsiteY3" fmla="*/ 1681463 h 2930400"/>
              <a:gd name="connsiteX4" fmla="*/ 0 w 6551445"/>
              <a:gd name="connsiteY4" fmla="*/ 1427355 h 2930400"/>
              <a:gd name="connsiteX0" fmla="*/ 0 w 6551445"/>
              <a:gd name="connsiteY0" fmla="*/ 1427355 h 2930400"/>
              <a:gd name="connsiteX1" fmla="*/ 6551445 w 6551445"/>
              <a:gd name="connsiteY1" fmla="*/ 0 h 2930400"/>
              <a:gd name="connsiteX2" fmla="*/ 6551445 w 6551445"/>
              <a:gd name="connsiteY2" fmla="*/ 2930400 h 2930400"/>
              <a:gd name="connsiteX3" fmla="*/ 1 w 6551445"/>
              <a:gd name="connsiteY3" fmla="*/ 1581102 h 2930400"/>
              <a:gd name="connsiteX4" fmla="*/ 0 w 6551445"/>
              <a:gd name="connsiteY4" fmla="*/ 1427355 h 2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1445" h="2930400">
                <a:moveTo>
                  <a:pt x="0" y="1427355"/>
                </a:moveTo>
                <a:lnTo>
                  <a:pt x="6551445" y="0"/>
                </a:lnTo>
                <a:lnTo>
                  <a:pt x="6551445" y="2930400"/>
                </a:lnTo>
                <a:lnTo>
                  <a:pt x="1" y="1581102"/>
                </a:lnTo>
                <a:cubicBezTo>
                  <a:pt x="1" y="976009"/>
                  <a:pt x="0" y="2032448"/>
                  <a:pt x="0" y="142735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object 2">
            <a:extLst>
              <a:ext uri="{FF2B5EF4-FFF2-40B4-BE49-F238E27FC236}">
                <a16:creationId xmlns:a16="http://schemas.microsoft.com/office/drawing/2014/main" id="{5EA9C57C-9AD2-124C-9ED8-ABA2072A870C}"/>
              </a:ext>
            </a:extLst>
          </p:cNvPr>
          <p:cNvSpPr/>
          <p:nvPr/>
        </p:nvSpPr>
        <p:spPr>
          <a:xfrm>
            <a:off x="3800360" y="3402454"/>
            <a:ext cx="2160000" cy="360000"/>
          </a:xfrm>
          <a:custGeom>
            <a:avLst/>
            <a:gdLst/>
            <a:ahLst/>
            <a:cxnLst/>
            <a:rect l="l" t="t" r="r" b="b"/>
            <a:pathLst>
              <a:path w="2606675" h="480060">
                <a:moveTo>
                  <a:pt x="0" y="0"/>
                </a:moveTo>
                <a:lnTo>
                  <a:pt x="0" y="480060"/>
                </a:lnTo>
                <a:lnTo>
                  <a:pt x="2606344" y="289217"/>
                </a:lnTo>
                <a:lnTo>
                  <a:pt x="2606344" y="1908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ctr"/>
          <a:lstStyle/>
          <a:p>
            <a:pPr>
              <a:buNone/>
            </a:pPr>
            <a:endParaRPr sz="1200">
              <a:latin typeface="Museo Sans 500" panose="02000000000000000000" pitchFamily="2" charset="77"/>
            </a:endParaRPr>
          </a:p>
        </p:txBody>
      </p:sp>
      <p:sp>
        <p:nvSpPr>
          <p:cNvPr id="72" name="object 4">
            <a:extLst>
              <a:ext uri="{FF2B5EF4-FFF2-40B4-BE49-F238E27FC236}">
                <a16:creationId xmlns:a16="http://schemas.microsoft.com/office/drawing/2014/main" id="{FEAD198C-09DC-D741-8681-45F328638531}"/>
              </a:ext>
            </a:extLst>
          </p:cNvPr>
          <p:cNvSpPr/>
          <p:nvPr/>
        </p:nvSpPr>
        <p:spPr>
          <a:xfrm>
            <a:off x="1641725" y="3402454"/>
            <a:ext cx="2160000" cy="360000"/>
          </a:xfrm>
          <a:custGeom>
            <a:avLst/>
            <a:gdLst/>
            <a:ahLst/>
            <a:cxnLst/>
            <a:rect l="l" t="t" r="r" b="b"/>
            <a:pathLst>
              <a:path w="2606675" h="480060">
                <a:moveTo>
                  <a:pt x="2606344" y="0"/>
                </a:moveTo>
                <a:lnTo>
                  <a:pt x="0" y="190855"/>
                </a:lnTo>
                <a:lnTo>
                  <a:pt x="0" y="289217"/>
                </a:lnTo>
                <a:lnTo>
                  <a:pt x="2606344" y="480060"/>
                </a:lnTo>
                <a:lnTo>
                  <a:pt x="2606344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ctr"/>
          <a:lstStyle/>
          <a:p>
            <a:pPr>
              <a:buNone/>
            </a:pPr>
            <a:endParaRPr sz="1200">
              <a:latin typeface="Museo Sans 500" panose="02000000000000000000" pitchFamily="2" charset="77"/>
            </a:endParaRPr>
          </a:p>
        </p:txBody>
      </p:sp>
      <p:sp>
        <p:nvSpPr>
          <p:cNvPr id="143" name="object 52">
            <a:extLst>
              <a:ext uri="{FF2B5EF4-FFF2-40B4-BE49-F238E27FC236}">
                <a16:creationId xmlns:a16="http://schemas.microsoft.com/office/drawing/2014/main" id="{9FD0C8DC-19AE-A74E-A0A0-88D34301AD42}"/>
              </a:ext>
            </a:extLst>
          </p:cNvPr>
          <p:cNvSpPr/>
          <p:nvPr/>
        </p:nvSpPr>
        <p:spPr>
          <a:xfrm flipH="1">
            <a:off x="4638227" y="4303081"/>
            <a:ext cx="1872000" cy="360000"/>
          </a:xfrm>
          <a:custGeom>
            <a:avLst/>
            <a:gdLst/>
            <a:ahLst/>
            <a:cxnLst/>
            <a:rect l="l" t="t" r="r" b="b"/>
            <a:pathLst>
              <a:path w="3919854" h="398145">
                <a:moveTo>
                  <a:pt x="3919232" y="0"/>
                </a:moveTo>
                <a:lnTo>
                  <a:pt x="0" y="158051"/>
                </a:lnTo>
                <a:lnTo>
                  <a:pt x="0" y="239509"/>
                </a:lnTo>
                <a:lnTo>
                  <a:pt x="3919232" y="397548"/>
                </a:lnTo>
                <a:lnTo>
                  <a:pt x="3919232" y="0"/>
                </a:lnTo>
                <a:close/>
              </a:path>
            </a:pathLst>
          </a:custGeom>
          <a:solidFill>
            <a:srgbClr val="595B54"/>
          </a:solidFill>
        </p:spPr>
        <p:txBody>
          <a:bodyPr wrap="square" lIns="0" tIns="0" rIns="0" bIns="0" rtlCol="0" anchor="ctr"/>
          <a:lstStyle/>
          <a:p>
            <a:pPr>
              <a:buNone/>
            </a:pPr>
            <a:endParaRPr sz="1200">
              <a:latin typeface="Museo Sans 500" panose="02000000000000000000" pitchFamily="2" charset="77"/>
            </a:endParaRPr>
          </a:p>
        </p:txBody>
      </p:sp>
      <p:sp>
        <p:nvSpPr>
          <p:cNvPr id="123" name="Eingebuchteter Richtungspfeil 122">
            <a:extLst>
              <a:ext uri="{FF2B5EF4-FFF2-40B4-BE49-F238E27FC236}">
                <a16:creationId xmlns:a16="http://schemas.microsoft.com/office/drawing/2014/main" id="{DEEBC693-88DF-F642-81C3-0CCE92C966B0}"/>
              </a:ext>
            </a:extLst>
          </p:cNvPr>
          <p:cNvSpPr/>
          <p:nvPr/>
        </p:nvSpPr>
        <p:spPr>
          <a:xfrm>
            <a:off x="301978" y="6082800"/>
            <a:ext cx="1584000" cy="495935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4" name="Eingebuchteter Richtungspfeil 123">
            <a:extLst>
              <a:ext uri="{FF2B5EF4-FFF2-40B4-BE49-F238E27FC236}">
                <a16:creationId xmlns:a16="http://schemas.microsoft.com/office/drawing/2014/main" id="{CA51635A-5B82-9C4E-B8F6-EF6263F8F20D}"/>
              </a:ext>
            </a:extLst>
          </p:cNvPr>
          <p:cNvSpPr/>
          <p:nvPr/>
        </p:nvSpPr>
        <p:spPr>
          <a:xfrm>
            <a:off x="1703930" y="6082800"/>
            <a:ext cx="1584000" cy="495935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5" name="Eingebuchteter Richtungspfeil 124">
            <a:extLst>
              <a:ext uri="{FF2B5EF4-FFF2-40B4-BE49-F238E27FC236}">
                <a16:creationId xmlns:a16="http://schemas.microsoft.com/office/drawing/2014/main" id="{4B1A89B0-1DDE-7447-929B-12E91EA73BBC}"/>
              </a:ext>
            </a:extLst>
          </p:cNvPr>
          <p:cNvSpPr/>
          <p:nvPr/>
        </p:nvSpPr>
        <p:spPr>
          <a:xfrm>
            <a:off x="3105882" y="6082800"/>
            <a:ext cx="1584000" cy="495935"/>
          </a:xfrm>
          <a:prstGeom prst="chevron">
            <a:avLst/>
          </a:prstGeom>
          <a:gradFill>
            <a:gsLst>
              <a:gs pos="100000">
                <a:schemeClr val="bg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6" name="Eingebuchteter Richtungspfeil 125">
            <a:extLst>
              <a:ext uri="{FF2B5EF4-FFF2-40B4-BE49-F238E27FC236}">
                <a16:creationId xmlns:a16="http://schemas.microsoft.com/office/drawing/2014/main" id="{D398ED63-F3E9-EF43-9284-0AD4CD80CC01}"/>
              </a:ext>
            </a:extLst>
          </p:cNvPr>
          <p:cNvSpPr/>
          <p:nvPr/>
        </p:nvSpPr>
        <p:spPr>
          <a:xfrm>
            <a:off x="4507834" y="6082800"/>
            <a:ext cx="1584000" cy="495935"/>
          </a:xfrm>
          <a:prstGeom prst="chevron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7" name="Eingebuchteter Richtungspfeil 126">
            <a:extLst>
              <a:ext uri="{FF2B5EF4-FFF2-40B4-BE49-F238E27FC236}">
                <a16:creationId xmlns:a16="http://schemas.microsoft.com/office/drawing/2014/main" id="{5DB5BCE8-4E17-8241-A68B-A896497A5957}"/>
              </a:ext>
            </a:extLst>
          </p:cNvPr>
          <p:cNvSpPr/>
          <p:nvPr/>
        </p:nvSpPr>
        <p:spPr>
          <a:xfrm>
            <a:off x="5909786" y="6082800"/>
            <a:ext cx="1584000" cy="495935"/>
          </a:xfrm>
          <a:prstGeom prst="chevron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rgbClr val="00B0F0">
                  <a:alpha val="50000"/>
                </a:srgbClr>
              </a:gs>
              <a:gs pos="0">
                <a:schemeClr val="bg2">
                  <a:lumMod val="60000"/>
                  <a:lumOff val="40000"/>
                </a:schemeClr>
              </a:gs>
              <a:gs pos="100000">
                <a:srgbClr val="00B0F0">
                  <a:alpha val="5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8" name="Eingebuchteter Richtungspfeil 127">
            <a:extLst>
              <a:ext uri="{FF2B5EF4-FFF2-40B4-BE49-F238E27FC236}">
                <a16:creationId xmlns:a16="http://schemas.microsoft.com/office/drawing/2014/main" id="{DBB77E49-2CE3-264A-A3C8-3A5652E92C61}"/>
              </a:ext>
            </a:extLst>
          </p:cNvPr>
          <p:cNvSpPr/>
          <p:nvPr/>
        </p:nvSpPr>
        <p:spPr>
          <a:xfrm>
            <a:off x="7311736" y="6082800"/>
            <a:ext cx="1584000" cy="495935"/>
          </a:xfrm>
          <a:prstGeom prst="chevron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6916200" cy="1228015"/>
          </a:xfrm>
        </p:spPr>
        <p:txBody>
          <a:bodyPr>
            <a:noAutofit/>
          </a:bodyPr>
          <a:lstStyle/>
          <a:p>
            <a:r>
              <a:rPr lang="de-DE" sz="3000" b="1">
                <a:solidFill>
                  <a:srgbClr val="806E4D"/>
                </a:solidFill>
              </a:rPr>
              <a:t>Nous créons les contacts dans la recherche sur le bois</a:t>
            </a:r>
            <a:br>
              <a:rPr lang="de-DE" sz="3000" b="1">
                <a:solidFill>
                  <a:srgbClr val="806E4D"/>
                </a:solidFill>
              </a:rPr>
            </a:br>
            <a:r>
              <a:rPr lang="de-DE" sz="1500" b="1">
                <a:solidFill>
                  <a:schemeClr val="bg2"/>
                </a:solidFill>
              </a:rPr>
              <a:t>S-WIN </a:t>
            </a:r>
            <a:r>
              <a:rPr lang="de-DE" sz="1500" b="1">
                <a:solidFill>
                  <a:srgbClr val="806E4D"/>
                </a:solidFill>
              </a:rPr>
              <a:t>– Dans quelles phases de la R&amp;D suisse sommes-nous actifs?</a:t>
            </a:r>
          </a:p>
        </p:txBody>
      </p:sp>
      <p:sp>
        <p:nvSpPr>
          <p:cNvPr id="95" name="object 86">
            <a:extLst>
              <a:ext uri="{FF2B5EF4-FFF2-40B4-BE49-F238E27FC236}">
                <a16:creationId xmlns:a16="http://schemas.microsoft.com/office/drawing/2014/main" id="{6C2320AE-C6C3-E74E-A651-8C1C83860D96}"/>
              </a:ext>
            </a:extLst>
          </p:cNvPr>
          <p:cNvSpPr txBox="1"/>
          <p:nvPr/>
        </p:nvSpPr>
        <p:spPr>
          <a:xfrm>
            <a:off x="6156919" y="3146385"/>
            <a:ext cx="282814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None/>
            </a:pPr>
            <a:r>
              <a:rPr lang="de-CH" sz="1000" spc="-5">
                <a:latin typeface="Museo Sans 500" panose="02000000000000000000" pitchFamily="2" charset="77"/>
                <a:cs typeface="Arial"/>
              </a:rPr>
              <a:t>Transfer de connaissances et de technologies efficiace et en partenariat direct</a:t>
            </a:r>
            <a:endParaRPr sz="1000">
              <a:latin typeface="Museo Sans 500" panose="02000000000000000000" pitchFamily="2" charset="77"/>
              <a:cs typeface="Arial"/>
            </a:endParaRPr>
          </a:p>
        </p:txBody>
      </p:sp>
      <p:graphicFrame>
        <p:nvGraphicFramePr>
          <p:cNvPr id="122" name="Tabelle 121">
            <a:extLst>
              <a:ext uri="{FF2B5EF4-FFF2-40B4-BE49-F238E27FC236}">
                <a16:creationId xmlns:a16="http://schemas.microsoft.com/office/drawing/2014/main" id="{258554DB-9B62-7048-8D83-862F3CEAB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064027"/>
              </p:ext>
            </p:extLst>
          </p:nvPr>
        </p:nvGraphicFramePr>
        <p:xfrm>
          <a:off x="411707" y="6073656"/>
          <a:ext cx="8424000" cy="496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1843678750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96385130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867784710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490379937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74931067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6273854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de-DE" sz="1200" b="0">
                          <a:solidFill>
                            <a:schemeClr val="tx1"/>
                          </a:solidFill>
                          <a:latin typeface="Museo Sans 500" panose="02000000000000000000" pitchFamily="2" charset="77"/>
                        </a:rPr>
                        <a:t>Recherche</a:t>
                      </a:r>
                      <a:br>
                        <a:rPr lang="de-DE" sz="1200" b="0">
                          <a:solidFill>
                            <a:schemeClr val="tx1"/>
                          </a:solidFill>
                          <a:latin typeface="Museo Sans 500" panose="02000000000000000000" pitchFamily="2" charset="77"/>
                        </a:rPr>
                      </a:br>
                      <a:r>
                        <a:rPr lang="de-DE" sz="1200" b="0">
                          <a:solidFill>
                            <a:schemeClr val="tx1"/>
                          </a:solidFill>
                          <a:latin typeface="Museo Sans 500" panose="02000000000000000000" pitchFamily="2" charset="77"/>
                        </a:rPr>
                        <a:t>de base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latin typeface="Museo Sans 500" panose="02000000000000000000" pitchFamily="2" charset="77"/>
                        </a:rPr>
                        <a:t>Recherche préconcurrentielle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de-DE" sz="1200" b="0">
                          <a:solidFill>
                            <a:schemeClr val="tx1"/>
                          </a:solidFill>
                          <a:latin typeface="Museo Sans 500" panose="02000000000000000000" pitchFamily="2" charset="77"/>
                        </a:rPr>
                        <a:t>Recherche appliquée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de-DE" sz="1200" b="0">
                          <a:solidFill>
                            <a:schemeClr val="tx1"/>
                          </a:solidFill>
                          <a:latin typeface="Museo Sans 500" panose="02000000000000000000" pitchFamily="2" charset="77"/>
                        </a:rPr>
                        <a:t>Analyse de faisabilité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de-DE" sz="1200" b="0">
                          <a:solidFill>
                            <a:schemeClr val="tx1"/>
                          </a:solidFill>
                          <a:latin typeface="Museo Sans 500" panose="02000000000000000000" pitchFamily="2" charset="77"/>
                        </a:rPr>
                        <a:t>Développement </a:t>
                      </a:r>
                      <a:br>
                        <a:rPr lang="de-DE" sz="1200" b="0">
                          <a:solidFill>
                            <a:schemeClr val="tx1"/>
                          </a:solidFill>
                          <a:latin typeface="Museo Sans 500" panose="02000000000000000000" pitchFamily="2" charset="77"/>
                        </a:rPr>
                      </a:br>
                      <a:r>
                        <a:rPr lang="de-DE" sz="1200" b="0">
                          <a:solidFill>
                            <a:schemeClr val="tx1"/>
                          </a:solidFill>
                          <a:latin typeface="Museo Sans 500" panose="02000000000000000000" pitchFamily="2" charset="77"/>
                        </a:rPr>
                        <a:t>&amp; services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de-DE" sz="1200" b="0">
                          <a:solidFill>
                            <a:schemeClr val="tx1"/>
                          </a:solidFill>
                          <a:latin typeface="Museo Sans 500" panose="02000000000000000000" pitchFamily="2" charset="77"/>
                        </a:rPr>
                        <a:t>Production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263278"/>
                  </a:ext>
                </a:extLst>
              </a:tr>
            </a:tbl>
          </a:graphicData>
        </a:graphic>
      </p:graphicFrame>
      <p:sp>
        <p:nvSpPr>
          <p:cNvPr id="129" name="object 86">
            <a:extLst>
              <a:ext uri="{FF2B5EF4-FFF2-40B4-BE49-F238E27FC236}">
                <a16:creationId xmlns:a16="http://schemas.microsoft.com/office/drawing/2014/main" id="{52233E73-5BB4-9446-8A6C-023D086DF40A}"/>
              </a:ext>
            </a:extLst>
          </p:cNvPr>
          <p:cNvSpPr txBox="1"/>
          <p:nvPr/>
        </p:nvSpPr>
        <p:spPr>
          <a:xfrm>
            <a:off x="291596" y="6593604"/>
            <a:ext cx="742121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None/>
            </a:pPr>
            <a:r>
              <a:rPr lang="de-CH" sz="1200" spc="-5">
                <a:solidFill>
                  <a:srgbClr val="806E4D"/>
                </a:solidFill>
                <a:latin typeface="Museo Sans 500" panose="02000000000000000000" pitchFamily="2" charset="77"/>
                <a:cs typeface="Arial"/>
              </a:rPr>
              <a:t>Activité</a:t>
            </a:r>
            <a:endParaRPr sz="1000">
              <a:solidFill>
                <a:srgbClr val="806E4D"/>
              </a:solidFill>
              <a:latin typeface="Museo Sans 500" panose="02000000000000000000" pitchFamily="2" charset="77"/>
              <a:cs typeface="Arial"/>
            </a:endParaRPr>
          </a:p>
        </p:txBody>
      </p:sp>
      <p:sp>
        <p:nvSpPr>
          <p:cNvPr id="130" name="Eingebuchteter Richtungspfeil 129">
            <a:extLst>
              <a:ext uri="{FF2B5EF4-FFF2-40B4-BE49-F238E27FC236}">
                <a16:creationId xmlns:a16="http://schemas.microsoft.com/office/drawing/2014/main" id="{8A784295-D38E-FC45-AAD2-8702A2414F0E}"/>
              </a:ext>
            </a:extLst>
          </p:cNvPr>
          <p:cNvSpPr/>
          <p:nvPr/>
        </p:nvSpPr>
        <p:spPr>
          <a:xfrm>
            <a:off x="318833" y="1873653"/>
            <a:ext cx="2988000" cy="495935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2" name="Eingebuchteter Richtungspfeil 131">
            <a:extLst>
              <a:ext uri="{FF2B5EF4-FFF2-40B4-BE49-F238E27FC236}">
                <a16:creationId xmlns:a16="http://schemas.microsoft.com/office/drawing/2014/main" id="{040E2230-B475-F44A-8FF9-35CA47035E1B}"/>
              </a:ext>
            </a:extLst>
          </p:cNvPr>
          <p:cNvSpPr/>
          <p:nvPr/>
        </p:nvSpPr>
        <p:spPr>
          <a:xfrm>
            <a:off x="3122737" y="1873653"/>
            <a:ext cx="2988000" cy="495935"/>
          </a:xfrm>
          <a:prstGeom prst="chevron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4" name="Eingebuchteter Richtungspfeil 133">
            <a:extLst>
              <a:ext uri="{FF2B5EF4-FFF2-40B4-BE49-F238E27FC236}">
                <a16:creationId xmlns:a16="http://schemas.microsoft.com/office/drawing/2014/main" id="{3228EFC1-B980-AA47-B5C8-61725A936444}"/>
              </a:ext>
            </a:extLst>
          </p:cNvPr>
          <p:cNvSpPr/>
          <p:nvPr/>
        </p:nvSpPr>
        <p:spPr>
          <a:xfrm>
            <a:off x="5926641" y="1873653"/>
            <a:ext cx="2988000" cy="495935"/>
          </a:xfrm>
          <a:prstGeom prst="chevron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graphicFrame>
        <p:nvGraphicFramePr>
          <p:cNvPr id="136" name="Tabelle 135">
            <a:extLst>
              <a:ext uri="{FF2B5EF4-FFF2-40B4-BE49-F238E27FC236}">
                <a16:creationId xmlns:a16="http://schemas.microsoft.com/office/drawing/2014/main" id="{399908BE-33DC-184C-85C8-248ABF4020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833024"/>
              </p:ext>
            </p:extLst>
          </p:nvPr>
        </p:nvGraphicFramePr>
        <p:xfrm>
          <a:off x="428562" y="1939694"/>
          <a:ext cx="853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000">
                  <a:extLst>
                    <a:ext uri="{9D8B030D-6E8A-4147-A177-3AD203B41FA5}">
                      <a16:colId xmlns:a16="http://schemas.microsoft.com/office/drawing/2014/main" val="1843678750"/>
                    </a:ext>
                  </a:extLst>
                </a:gridCol>
                <a:gridCol w="2844000">
                  <a:extLst>
                    <a:ext uri="{9D8B030D-6E8A-4147-A177-3AD203B41FA5}">
                      <a16:colId xmlns:a16="http://schemas.microsoft.com/office/drawing/2014/main" val="96385130"/>
                    </a:ext>
                  </a:extLst>
                </a:gridCol>
                <a:gridCol w="2844000">
                  <a:extLst>
                    <a:ext uri="{9D8B030D-6E8A-4147-A177-3AD203B41FA5}">
                      <a16:colId xmlns:a16="http://schemas.microsoft.com/office/drawing/2014/main" val="3867784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de-DE" sz="1200" b="0">
                          <a:solidFill>
                            <a:schemeClr val="tx1"/>
                          </a:solidFill>
                          <a:latin typeface="Museo Sans 500" panose="02000000000000000000" pitchFamily="2" charset="77"/>
                        </a:rPr>
                        <a:t>Découverte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de-DE" sz="1200" b="0">
                          <a:solidFill>
                            <a:schemeClr val="tx1"/>
                          </a:solidFill>
                          <a:latin typeface="Museo Sans 500" panose="02000000000000000000" pitchFamily="2" charset="77"/>
                        </a:rPr>
                        <a:t>Développement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de-DE" sz="1200" b="0">
                          <a:solidFill>
                            <a:schemeClr val="tx1"/>
                          </a:solidFill>
                          <a:latin typeface="Museo Sans 500" panose="02000000000000000000" pitchFamily="2" charset="77"/>
                        </a:rPr>
                        <a:t>Mise en œuvre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263278"/>
                  </a:ext>
                </a:extLst>
              </a:tr>
            </a:tbl>
          </a:graphicData>
        </a:graphic>
      </p:graphicFrame>
      <p:sp>
        <p:nvSpPr>
          <p:cNvPr id="137" name="object 86">
            <a:extLst>
              <a:ext uri="{FF2B5EF4-FFF2-40B4-BE49-F238E27FC236}">
                <a16:creationId xmlns:a16="http://schemas.microsoft.com/office/drawing/2014/main" id="{F7ABB50A-5E8C-B44D-9291-4E889359236E}"/>
              </a:ext>
            </a:extLst>
          </p:cNvPr>
          <p:cNvSpPr txBox="1"/>
          <p:nvPr/>
        </p:nvSpPr>
        <p:spPr>
          <a:xfrm>
            <a:off x="308451" y="1659629"/>
            <a:ext cx="742121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None/>
            </a:pPr>
            <a:r>
              <a:rPr lang="de-CH" sz="1200" spc="-5">
                <a:solidFill>
                  <a:srgbClr val="806E4D"/>
                </a:solidFill>
                <a:latin typeface="Museo Sans 500" panose="02000000000000000000" pitchFamily="2" charset="77"/>
                <a:cs typeface="Arial"/>
              </a:rPr>
              <a:t>Phase</a:t>
            </a:r>
            <a:endParaRPr sz="1200">
              <a:solidFill>
                <a:srgbClr val="806E4D"/>
              </a:solidFill>
              <a:latin typeface="Museo Sans 500" panose="02000000000000000000" pitchFamily="2" charset="77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76D1E045-549C-5448-A3F4-426FB26CE87F}"/>
              </a:ext>
            </a:extLst>
          </p:cNvPr>
          <p:cNvSpPr/>
          <p:nvPr/>
        </p:nvSpPr>
        <p:spPr>
          <a:xfrm>
            <a:off x="2588600" y="3767142"/>
            <a:ext cx="1836000" cy="360000"/>
          </a:xfrm>
          <a:custGeom>
            <a:avLst/>
            <a:gdLst/>
            <a:ahLst/>
            <a:cxnLst/>
            <a:rect l="l" t="t" r="r" b="b"/>
            <a:pathLst>
              <a:path w="2606675" h="480060">
                <a:moveTo>
                  <a:pt x="0" y="0"/>
                </a:moveTo>
                <a:lnTo>
                  <a:pt x="0" y="480060"/>
                </a:lnTo>
                <a:lnTo>
                  <a:pt x="2606344" y="289217"/>
                </a:lnTo>
                <a:lnTo>
                  <a:pt x="2606344" y="190855"/>
                </a:lnTo>
                <a:lnTo>
                  <a:pt x="0" y="0"/>
                </a:lnTo>
                <a:close/>
              </a:path>
            </a:pathLst>
          </a:custGeom>
          <a:solidFill>
            <a:srgbClr val="7F7979"/>
          </a:solidFill>
        </p:spPr>
        <p:txBody>
          <a:bodyPr wrap="square" lIns="0" tIns="0" rIns="0" bIns="0" rtlCol="0" anchor="ctr"/>
          <a:lstStyle/>
          <a:p>
            <a:pPr>
              <a:buNone/>
            </a:pPr>
            <a:endParaRPr sz="1200">
              <a:latin typeface="Museo Sans 500" panose="02000000000000000000" pitchFamily="2" charset="77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C02D9BBC-5541-9648-846C-EFC92AFB9980}"/>
              </a:ext>
            </a:extLst>
          </p:cNvPr>
          <p:cNvSpPr/>
          <p:nvPr/>
        </p:nvSpPr>
        <p:spPr>
          <a:xfrm>
            <a:off x="760628" y="3767142"/>
            <a:ext cx="1836000" cy="360000"/>
          </a:xfrm>
          <a:custGeom>
            <a:avLst/>
            <a:gdLst/>
            <a:ahLst/>
            <a:cxnLst/>
            <a:rect l="l" t="t" r="r" b="b"/>
            <a:pathLst>
              <a:path w="2606675" h="480060">
                <a:moveTo>
                  <a:pt x="2606344" y="0"/>
                </a:moveTo>
                <a:lnTo>
                  <a:pt x="0" y="190855"/>
                </a:lnTo>
                <a:lnTo>
                  <a:pt x="0" y="289217"/>
                </a:lnTo>
                <a:lnTo>
                  <a:pt x="2606344" y="480060"/>
                </a:lnTo>
                <a:lnTo>
                  <a:pt x="2606344" y="0"/>
                </a:lnTo>
                <a:close/>
              </a:path>
            </a:pathLst>
          </a:custGeom>
          <a:solidFill>
            <a:srgbClr val="7F7979"/>
          </a:solidFill>
        </p:spPr>
        <p:txBody>
          <a:bodyPr wrap="square" lIns="0" tIns="0" rIns="0" bIns="0" rtlCol="0" anchor="ctr"/>
          <a:lstStyle/>
          <a:p>
            <a:pPr>
              <a:buNone/>
            </a:pPr>
            <a:endParaRPr sz="1200">
              <a:latin typeface="Museo Sans 500" panose="02000000000000000000" pitchFamily="2" charset="77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8BBE775A-EB5F-EF43-98B3-AC0882762A41}"/>
              </a:ext>
            </a:extLst>
          </p:cNvPr>
          <p:cNvSpPr txBox="1"/>
          <p:nvPr/>
        </p:nvSpPr>
        <p:spPr>
          <a:xfrm>
            <a:off x="2517479" y="3848568"/>
            <a:ext cx="226717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None/>
            </a:pPr>
            <a:r>
              <a:rPr sz="1000">
                <a:latin typeface="Museo Sans 500" panose="02000000000000000000" pitchFamily="2" charset="77"/>
                <a:cs typeface="Arial"/>
              </a:rPr>
              <a:t>PSI</a:t>
            </a:r>
          </a:p>
        </p:txBody>
      </p:sp>
      <p:sp>
        <p:nvSpPr>
          <p:cNvPr id="44" name="object 35">
            <a:extLst>
              <a:ext uri="{FF2B5EF4-FFF2-40B4-BE49-F238E27FC236}">
                <a16:creationId xmlns:a16="http://schemas.microsoft.com/office/drawing/2014/main" id="{4E39921D-D7B3-9849-BED6-B7C24985BB12}"/>
              </a:ext>
            </a:extLst>
          </p:cNvPr>
          <p:cNvSpPr/>
          <p:nvPr/>
        </p:nvSpPr>
        <p:spPr>
          <a:xfrm>
            <a:off x="414604" y="2618890"/>
            <a:ext cx="4273839" cy="360000"/>
          </a:xfrm>
          <a:custGeom>
            <a:avLst/>
            <a:gdLst/>
            <a:ahLst/>
            <a:cxnLst/>
            <a:rect l="l" t="t" r="r" b="b"/>
            <a:pathLst>
              <a:path w="6667500" h="446405">
                <a:moveTo>
                  <a:pt x="0" y="0"/>
                </a:moveTo>
                <a:lnTo>
                  <a:pt x="0" y="446163"/>
                </a:lnTo>
                <a:lnTo>
                  <a:pt x="6667106" y="268795"/>
                </a:lnTo>
                <a:lnTo>
                  <a:pt x="6667106" y="1773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ctr"/>
          <a:lstStyle/>
          <a:p>
            <a:pPr>
              <a:buNone/>
            </a:pPr>
            <a:endParaRPr sz="1200">
              <a:latin typeface="Museo Sans 500" panose="02000000000000000000" pitchFamily="2" charset="77"/>
            </a:endParaRPr>
          </a:p>
        </p:txBody>
      </p:sp>
      <p:sp>
        <p:nvSpPr>
          <p:cNvPr id="48" name="object 39">
            <a:extLst>
              <a:ext uri="{FF2B5EF4-FFF2-40B4-BE49-F238E27FC236}">
                <a16:creationId xmlns:a16="http://schemas.microsoft.com/office/drawing/2014/main" id="{7D6D6971-77FC-B241-A37C-6BBB55C4FB57}"/>
              </a:ext>
            </a:extLst>
          </p:cNvPr>
          <p:cNvSpPr txBox="1"/>
          <p:nvPr/>
        </p:nvSpPr>
        <p:spPr>
          <a:xfrm>
            <a:off x="488620" y="2719121"/>
            <a:ext cx="718005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None/>
            </a:pPr>
            <a:r>
              <a:rPr sz="1000" spc="-5">
                <a:latin typeface="Museo Sans 500" panose="02000000000000000000" pitchFamily="2" charset="77"/>
                <a:cs typeface="Arial"/>
              </a:rPr>
              <a:t>ETHZ/EPFL</a:t>
            </a:r>
            <a:endParaRPr sz="1000">
              <a:latin typeface="Museo Sans 500" panose="02000000000000000000" pitchFamily="2" charset="77"/>
              <a:cs typeface="Arial"/>
            </a:endParaRPr>
          </a:p>
        </p:txBody>
      </p:sp>
      <p:sp>
        <p:nvSpPr>
          <p:cNvPr id="49" name="object 40">
            <a:extLst>
              <a:ext uri="{FF2B5EF4-FFF2-40B4-BE49-F238E27FC236}">
                <a16:creationId xmlns:a16="http://schemas.microsoft.com/office/drawing/2014/main" id="{3497B66F-8A74-7640-A475-62C2EE079B50}"/>
              </a:ext>
            </a:extLst>
          </p:cNvPr>
          <p:cNvSpPr/>
          <p:nvPr/>
        </p:nvSpPr>
        <p:spPr>
          <a:xfrm>
            <a:off x="3798198" y="2962632"/>
            <a:ext cx="2182507" cy="360000"/>
          </a:xfrm>
          <a:custGeom>
            <a:avLst/>
            <a:gdLst/>
            <a:ahLst/>
            <a:cxnLst/>
            <a:rect l="l" t="t" r="r" b="b"/>
            <a:pathLst>
              <a:path w="3404870" h="280035">
                <a:moveTo>
                  <a:pt x="0" y="0"/>
                </a:moveTo>
                <a:lnTo>
                  <a:pt x="0" y="280009"/>
                </a:lnTo>
                <a:lnTo>
                  <a:pt x="3404539" y="168694"/>
                </a:lnTo>
                <a:lnTo>
                  <a:pt x="3404539" y="1113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5000"/>
              <a:lumOff val="75000"/>
            </a:schemeClr>
          </a:solidFill>
        </p:spPr>
        <p:txBody>
          <a:bodyPr wrap="square" lIns="0" tIns="0" rIns="0" bIns="0" rtlCol="0" anchor="ctr"/>
          <a:lstStyle/>
          <a:p>
            <a:pPr>
              <a:buNone/>
            </a:pPr>
            <a:endParaRPr sz="1200">
              <a:latin typeface="Museo Sans 500" panose="02000000000000000000" pitchFamily="2" charset="77"/>
            </a:endParaRPr>
          </a:p>
        </p:txBody>
      </p:sp>
      <p:sp>
        <p:nvSpPr>
          <p:cNvPr id="51" name="object 42">
            <a:extLst>
              <a:ext uri="{FF2B5EF4-FFF2-40B4-BE49-F238E27FC236}">
                <a16:creationId xmlns:a16="http://schemas.microsoft.com/office/drawing/2014/main" id="{3B061E5D-F13D-BE43-BEC2-05AEA02EBE9B}"/>
              </a:ext>
            </a:extLst>
          </p:cNvPr>
          <p:cNvSpPr/>
          <p:nvPr/>
        </p:nvSpPr>
        <p:spPr>
          <a:xfrm>
            <a:off x="1616631" y="2962632"/>
            <a:ext cx="2182507" cy="360000"/>
          </a:xfrm>
          <a:custGeom>
            <a:avLst/>
            <a:gdLst/>
            <a:ahLst/>
            <a:cxnLst/>
            <a:rect l="l" t="t" r="r" b="b"/>
            <a:pathLst>
              <a:path w="3404870" h="280035">
                <a:moveTo>
                  <a:pt x="3404539" y="0"/>
                </a:moveTo>
                <a:lnTo>
                  <a:pt x="0" y="111315"/>
                </a:lnTo>
                <a:lnTo>
                  <a:pt x="0" y="168694"/>
                </a:lnTo>
                <a:lnTo>
                  <a:pt x="3404539" y="280009"/>
                </a:lnTo>
                <a:lnTo>
                  <a:pt x="3404539" y="0"/>
                </a:lnTo>
                <a:close/>
              </a:path>
            </a:pathLst>
          </a:custGeom>
          <a:solidFill>
            <a:schemeClr val="accent2">
              <a:lumMod val="25000"/>
              <a:lumOff val="75000"/>
            </a:schemeClr>
          </a:solidFill>
          <a:ln w="19050">
            <a:noFill/>
          </a:ln>
        </p:spPr>
        <p:txBody>
          <a:bodyPr wrap="square" lIns="0" tIns="0" rIns="0" bIns="0" rtlCol="0" anchor="ctr"/>
          <a:lstStyle/>
          <a:p>
            <a:pPr>
              <a:buNone/>
            </a:pPr>
            <a:endParaRPr sz="1200">
              <a:latin typeface="Museo Sans 500" panose="02000000000000000000" pitchFamily="2" charset="77"/>
            </a:endParaRPr>
          </a:p>
        </p:txBody>
      </p:sp>
      <p:sp>
        <p:nvSpPr>
          <p:cNvPr id="55" name="object 46">
            <a:extLst>
              <a:ext uri="{FF2B5EF4-FFF2-40B4-BE49-F238E27FC236}">
                <a16:creationId xmlns:a16="http://schemas.microsoft.com/office/drawing/2014/main" id="{FC4FCEB2-BB21-914A-B497-6CB728BB804D}"/>
              </a:ext>
            </a:extLst>
          </p:cNvPr>
          <p:cNvSpPr txBox="1"/>
          <p:nvPr/>
        </p:nvSpPr>
        <p:spPr>
          <a:xfrm>
            <a:off x="3625286" y="3060742"/>
            <a:ext cx="356153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None/>
            </a:pPr>
            <a:r>
              <a:rPr sz="1000" spc="-5">
                <a:latin typeface="Museo Sans 500" panose="02000000000000000000" pitchFamily="2" charset="77"/>
                <a:cs typeface="Arial"/>
              </a:rPr>
              <a:t>Empa</a:t>
            </a:r>
            <a:endParaRPr sz="1000">
              <a:latin typeface="Museo Sans 500" panose="02000000000000000000" pitchFamily="2" charset="77"/>
              <a:cs typeface="Arial"/>
            </a:endParaRPr>
          </a:p>
        </p:txBody>
      </p:sp>
      <p:sp>
        <p:nvSpPr>
          <p:cNvPr id="56" name="object 47">
            <a:extLst>
              <a:ext uri="{FF2B5EF4-FFF2-40B4-BE49-F238E27FC236}">
                <a16:creationId xmlns:a16="http://schemas.microsoft.com/office/drawing/2014/main" id="{1D5A3C9B-AC7D-1041-9E7F-0F5DC40CAAB4}"/>
              </a:ext>
            </a:extLst>
          </p:cNvPr>
          <p:cNvSpPr/>
          <p:nvPr/>
        </p:nvSpPr>
        <p:spPr>
          <a:xfrm>
            <a:off x="414604" y="4108939"/>
            <a:ext cx="2628000" cy="360000"/>
          </a:xfrm>
          <a:custGeom>
            <a:avLst/>
            <a:gdLst/>
            <a:ahLst/>
            <a:cxnLst/>
            <a:rect l="l" t="t" r="r" b="b"/>
            <a:pathLst>
              <a:path w="2869565" h="432435">
                <a:moveTo>
                  <a:pt x="0" y="0"/>
                </a:moveTo>
                <a:lnTo>
                  <a:pt x="0" y="432015"/>
                </a:lnTo>
                <a:lnTo>
                  <a:pt x="2868980" y="260273"/>
                </a:lnTo>
                <a:lnTo>
                  <a:pt x="2868980" y="171754"/>
                </a:lnTo>
                <a:lnTo>
                  <a:pt x="0" y="0"/>
                </a:lnTo>
                <a:close/>
              </a:path>
            </a:pathLst>
          </a:custGeom>
          <a:solidFill>
            <a:srgbClr val="74756E"/>
          </a:solidFill>
          <a:ln>
            <a:noFill/>
          </a:ln>
        </p:spPr>
        <p:txBody>
          <a:bodyPr wrap="square" lIns="0" tIns="0" rIns="0" bIns="0" rtlCol="0" anchor="ctr"/>
          <a:lstStyle/>
          <a:p>
            <a:pPr>
              <a:buNone/>
            </a:pPr>
            <a:endParaRPr sz="1200">
              <a:latin typeface="Museo Sans 500" panose="02000000000000000000" pitchFamily="2" charset="77"/>
            </a:endParaRPr>
          </a:p>
        </p:txBody>
      </p:sp>
      <p:sp>
        <p:nvSpPr>
          <p:cNvPr id="60" name="object 51">
            <a:extLst>
              <a:ext uri="{FF2B5EF4-FFF2-40B4-BE49-F238E27FC236}">
                <a16:creationId xmlns:a16="http://schemas.microsoft.com/office/drawing/2014/main" id="{0BB4A9B9-3360-6242-8925-469042D42B13}"/>
              </a:ext>
            </a:extLst>
          </p:cNvPr>
          <p:cNvSpPr txBox="1"/>
          <p:nvPr/>
        </p:nvSpPr>
        <p:spPr>
          <a:xfrm>
            <a:off x="488620" y="4197915"/>
            <a:ext cx="1129322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None/>
            </a:pPr>
            <a:r>
              <a:rPr lang="de-CH" sz="1000" spc="-5">
                <a:solidFill>
                  <a:srgbClr val="FFFFFF"/>
                </a:solidFill>
                <a:latin typeface="Museo Sans 500" panose="02000000000000000000" pitchFamily="2" charset="77"/>
                <a:cs typeface="Arial"/>
              </a:rPr>
              <a:t>Universités</a:t>
            </a:r>
            <a:endParaRPr sz="1000">
              <a:latin typeface="Museo Sans 500" panose="02000000000000000000" pitchFamily="2" charset="77"/>
              <a:cs typeface="Arial"/>
            </a:endParaRPr>
          </a:p>
        </p:txBody>
      </p:sp>
      <p:sp>
        <p:nvSpPr>
          <p:cNvPr id="61" name="object 52">
            <a:extLst>
              <a:ext uri="{FF2B5EF4-FFF2-40B4-BE49-F238E27FC236}">
                <a16:creationId xmlns:a16="http://schemas.microsoft.com/office/drawing/2014/main" id="{061BF624-AFB5-2948-8B91-F64D503BAF70}"/>
              </a:ext>
            </a:extLst>
          </p:cNvPr>
          <p:cNvSpPr/>
          <p:nvPr/>
        </p:nvSpPr>
        <p:spPr>
          <a:xfrm>
            <a:off x="2773294" y="4303081"/>
            <a:ext cx="1872000" cy="360000"/>
          </a:xfrm>
          <a:custGeom>
            <a:avLst/>
            <a:gdLst/>
            <a:ahLst/>
            <a:cxnLst/>
            <a:rect l="l" t="t" r="r" b="b"/>
            <a:pathLst>
              <a:path w="3919854" h="398145">
                <a:moveTo>
                  <a:pt x="3919232" y="0"/>
                </a:moveTo>
                <a:lnTo>
                  <a:pt x="0" y="158051"/>
                </a:lnTo>
                <a:lnTo>
                  <a:pt x="0" y="239509"/>
                </a:lnTo>
                <a:lnTo>
                  <a:pt x="3919232" y="397548"/>
                </a:lnTo>
                <a:lnTo>
                  <a:pt x="3919232" y="0"/>
                </a:lnTo>
                <a:close/>
              </a:path>
            </a:pathLst>
          </a:custGeom>
          <a:solidFill>
            <a:srgbClr val="595B54"/>
          </a:solidFill>
        </p:spPr>
        <p:txBody>
          <a:bodyPr wrap="square" lIns="0" tIns="0" rIns="0" bIns="0" rtlCol="0" anchor="ctr"/>
          <a:lstStyle/>
          <a:p>
            <a:pPr>
              <a:buNone/>
            </a:pPr>
            <a:endParaRPr sz="1200">
              <a:latin typeface="Museo Sans 500" panose="02000000000000000000" pitchFamily="2" charset="77"/>
            </a:endParaRPr>
          </a:p>
        </p:txBody>
      </p:sp>
      <p:sp>
        <p:nvSpPr>
          <p:cNvPr id="71" name="object 62">
            <a:extLst>
              <a:ext uri="{FF2B5EF4-FFF2-40B4-BE49-F238E27FC236}">
                <a16:creationId xmlns:a16="http://schemas.microsoft.com/office/drawing/2014/main" id="{1F2F70E5-33AC-5F4A-83B4-FD6455F46589}"/>
              </a:ext>
            </a:extLst>
          </p:cNvPr>
          <p:cNvSpPr/>
          <p:nvPr/>
        </p:nvSpPr>
        <p:spPr>
          <a:xfrm>
            <a:off x="1969350" y="4662753"/>
            <a:ext cx="6840476" cy="360000"/>
          </a:xfrm>
          <a:custGeom>
            <a:avLst/>
            <a:gdLst/>
            <a:ahLst/>
            <a:cxnLst/>
            <a:rect l="l" t="t" r="r" b="b"/>
            <a:pathLst>
              <a:path w="8200390" h="453389">
                <a:moveTo>
                  <a:pt x="8199856" y="0"/>
                </a:moveTo>
                <a:lnTo>
                  <a:pt x="0" y="180022"/>
                </a:lnTo>
                <a:lnTo>
                  <a:pt x="0" y="272808"/>
                </a:lnTo>
                <a:lnTo>
                  <a:pt x="8199856" y="452831"/>
                </a:lnTo>
                <a:lnTo>
                  <a:pt x="8199856" y="0"/>
                </a:lnTo>
                <a:close/>
              </a:path>
            </a:pathLst>
          </a:custGeom>
          <a:solidFill>
            <a:srgbClr val="D1C6B3"/>
          </a:solidFill>
        </p:spPr>
        <p:txBody>
          <a:bodyPr wrap="square" lIns="0" tIns="0" rIns="0" bIns="0" rtlCol="0" anchor="ctr"/>
          <a:lstStyle/>
          <a:p>
            <a:pPr>
              <a:buNone/>
            </a:pPr>
            <a:endParaRPr sz="1200">
              <a:latin typeface="Museo Sans 500" panose="02000000000000000000" pitchFamily="2" charset="77"/>
            </a:endParaRPr>
          </a:p>
        </p:txBody>
      </p:sp>
      <p:sp>
        <p:nvSpPr>
          <p:cNvPr id="74" name="object 65">
            <a:extLst>
              <a:ext uri="{FF2B5EF4-FFF2-40B4-BE49-F238E27FC236}">
                <a16:creationId xmlns:a16="http://schemas.microsoft.com/office/drawing/2014/main" id="{4D0B5980-EED5-3546-9167-71BAFD44BA3E}"/>
              </a:ext>
            </a:extLst>
          </p:cNvPr>
          <p:cNvSpPr txBox="1"/>
          <p:nvPr/>
        </p:nvSpPr>
        <p:spPr>
          <a:xfrm>
            <a:off x="6646604" y="4760825"/>
            <a:ext cx="2049119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  <a:buNone/>
            </a:pPr>
            <a:r>
              <a:rPr sz="1000" spc="-5">
                <a:latin typeface="Museo Sans 500" panose="02000000000000000000" pitchFamily="2" charset="77"/>
                <a:cs typeface="Arial"/>
              </a:rPr>
              <a:t>Multi National</a:t>
            </a:r>
            <a:r>
              <a:rPr sz="1000" spc="-45">
                <a:latin typeface="Museo Sans 500" panose="02000000000000000000" pitchFamily="2" charset="77"/>
                <a:cs typeface="Arial"/>
              </a:rPr>
              <a:t> </a:t>
            </a:r>
            <a:r>
              <a:rPr sz="1000" spc="-5">
                <a:latin typeface="Museo Sans 500" panose="02000000000000000000" pitchFamily="2" charset="77"/>
                <a:cs typeface="Arial"/>
              </a:rPr>
              <a:t>Enterprises</a:t>
            </a:r>
            <a:endParaRPr sz="1000">
              <a:latin typeface="Museo Sans 500" panose="02000000000000000000" pitchFamily="2" charset="77"/>
              <a:cs typeface="Arial"/>
            </a:endParaRPr>
          </a:p>
        </p:txBody>
      </p:sp>
      <p:sp>
        <p:nvSpPr>
          <p:cNvPr id="76" name="object 67">
            <a:extLst>
              <a:ext uri="{FF2B5EF4-FFF2-40B4-BE49-F238E27FC236}">
                <a16:creationId xmlns:a16="http://schemas.microsoft.com/office/drawing/2014/main" id="{6751D3AE-74F1-024A-AA77-D1A9BB1DE9BE}"/>
              </a:ext>
            </a:extLst>
          </p:cNvPr>
          <p:cNvSpPr/>
          <p:nvPr/>
        </p:nvSpPr>
        <p:spPr>
          <a:xfrm>
            <a:off x="4332931" y="5078511"/>
            <a:ext cx="4476895" cy="360000"/>
          </a:xfrm>
          <a:custGeom>
            <a:avLst/>
            <a:gdLst/>
            <a:ahLst/>
            <a:cxnLst/>
            <a:rect l="l" t="t" r="r" b="b"/>
            <a:pathLst>
              <a:path w="4512945" h="400685">
                <a:moveTo>
                  <a:pt x="4512500" y="0"/>
                </a:moveTo>
                <a:lnTo>
                  <a:pt x="0" y="159270"/>
                </a:lnTo>
                <a:lnTo>
                  <a:pt x="0" y="241363"/>
                </a:lnTo>
                <a:lnTo>
                  <a:pt x="4512500" y="400634"/>
                </a:lnTo>
                <a:lnTo>
                  <a:pt x="451250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 anchor="ctr"/>
          <a:lstStyle/>
          <a:p>
            <a:pPr>
              <a:buNone/>
            </a:pPr>
            <a:endParaRPr sz="1200">
              <a:latin typeface="Museo Sans 500" panose="02000000000000000000" pitchFamily="2" charset="77"/>
            </a:endParaRPr>
          </a:p>
        </p:txBody>
      </p:sp>
      <p:sp>
        <p:nvSpPr>
          <p:cNvPr id="80" name="object 71">
            <a:extLst>
              <a:ext uri="{FF2B5EF4-FFF2-40B4-BE49-F238E27FC236}">
                <a16:creationId xmlns:a16="http://schemas.microsoft.com/office/drawing/2014/main" id="{5E723B39-92BC-634D-830B-99DE5853B077}"/>
              </a:ext>
            </a:extLst>
          </p:cNvPr>
          <p:cNvSpPr txBox="1"/>
          <p:nvPr/>
        </p:nvSpPr>
        <p:spPr>
          <a:xfrm>
            <a:off x="8390042" y="5152730"/>
            <a:ext cx="305681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  <a:buNone/>
            </a:pPr>
            <a:r>
              <a:rPr lang="de-CH" sz="1000" spc="-5">
                <a:latin typeface="Museo Sans 500" panose="02000000000000000000" pitchFamily="2" charset="77"/>
                <a:cs typeface="Arial"/>
              </a:rPr>
              <a:t>PME</a:t>
            </a:r>
            <a:endParaRPr sz="1000">
              <a:latin typeface="Museo Sans 500" panose="02000000000000000000" pitchFamily="2" charset="77"/>
              <a:cs typeface="Arial"/>
            </a:endParaRPr>
          </a:p>
        </p:txBody>
      </p:sp>
      <p:sp>
        <p:nvSpPr>
          <p:cNvPr id="81" name="object 72">
            <a:extLst>
              <a:ext uri="{FF2B5EF4-FFF2-40B4-BE49-F238E27FC236}">
                <a16:creationId xmlns:a16="http://schemas.microsoft.com/office/drawing/2014/main" id="{E444DAD8-CC42-AB4D-A73D-D46DCEC1C18A}"/>
              </a:ext>
            </a:extLst>
          </p:cNvPr>
          <p:cNvSpPr/>
          <p:nvPr/>
        </p:nvSpPr>
        <p:spPr>
          <a:xfrm>
            <a:off x="1969351" y="5494230"/>
            <a:ext cx="6840476" cy="360000"/>
          </a:xfrm>
          <a:custGeom>
            <a:avLst/>
            <a:gdLst/>
            <a:ahLst/>
            <a:cxnLst/>
            <a:rect l="l" t="t" r="r" b="b"/>
            <a:pathLst>
              <a:path w="7984490" h="434975">
                <a:moveTo>
                  <a:pt x="7984451" y="0"/>
                </a:moveTo>
                <a:lnTo>
                  <a:pt x="0" y="172758"/>
                </a:lnTo>
                <a:lnTo>
                  <a:pt x="0" y="261797"/>
                </a:lnTo>
                <a:lnTo>
                  <a:pt x="7984451" y="434555"/>
                </a:lnTo>
                <a:lnTo>
                  <a:pt x="7984451" y="0"/>
                </a:lnTo>
                <a:close/>
              </a:path>
            </a:pathLst>
          </a:custGeom>
          <a:solidFill>
            <a:srgbClr val="A09889"/>
          </a:solidFill>
        </p:spPr>
        <p:txBody>
          <a:bodyPr wrap="square" lIns="0" tIns="0" rIns="0" bIns="0" rtlCol="0" anchor="ctr"/>
          <a:lstStyle/>
          <a:p>
            <a:pPr>
              <a:buNone/>
            </a:pPr>
            <a:endParaRPr sz="1200">
              <a:latin typeface="Museo Sans 500" panose="02000000000000000000" pitchFamily="2" charset="77"/>
            </a:endParaRPr>
          </a:p>
        </p:txBody>
      </p:sp>
      <p:sp>
        <p:nvSpPr>
          <p:cNvPr id="86" name="object 77">
            <a:extLst>
              <a:ext uri="{FF2B5EF4-FFF2-40B4-BE49-F238E27FC236}">
                <a16:creationId xmlns:a16="http://schemas.microsoft.com/office/drawing/2014/main" id="{606951AD-E132-774E-A019-6B12DBE651EA}"/>
              </a:ext>
            </a:extLst>
          </p:cNvPr>
          <p:cNvSpPr txBox="1"/>
          <p:nvPr/>
        </p:nvSpPr>
        <p:spPr>
          <a:xfrm>
            <a:off x="8072475" y="5565549"/>
            <a:ext cx="623248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  <a:buNone/>
            </a:pPr>
            <a:r>
              <a:rPr sz="1000" spc="-5">
                <a:latin typeface="Museo Sans 500" panose="02000000000000000000" pitchFamily="2" charset="77"/>
                <a:cs typeface="Arial"/>
              </a:rPr>
              <a:t>Start-Ups</a:t>
            </a:r>
            <a:endParaRPr sz="1000">
              <a:latin typeface="Museo Sans 500" panose="02000000000000000000" pitchFamily="2" charset="77"/>
              <a:cs typeface="Arial"/>
            </a:endParaRPr>
          </a:p>
        </p:txBody>
      </p:sp>
      <p:sp>
        <p:nvSpPr>
          <p:cNvPr id="145" name="Textfeld 144">
            <a:extLst>
              <a:ext uri="{FF2B5EF4-FFF2-40B4-BE49-F238E27FC236}">
                <a16:creationId xmlns:a16="http://schemas.microsoft.com/office/drawing/2014/main" id="{715C1649-9F1E-5746-9BC8-97B8D19E5987}"/>
              </a:ext>
            </a:extLst>
          </p:cNvPr>
          <p:cNvSpPr txBox="1"/>
          <p:nvPr/>
        </p:nvSpPr>
        <p:spPr>
          <a:xfrm>
            <a:off x="6179156" y="2808693"/>
            <a:ext cx="910963" cy="3100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>
              <a:buNone/>
            </a:pPr>
            <a:endParaRPr lang="de-CH" sz="1100" kern="0">
              <a:ln w="0" cap="rnd">
                <a:noFill/>
                <a:prstDash val="solid"/>
              </a:ln>
              <a:noFill/>
              <a:latin typeface="Museo Sans 500" panose="02000000000000000000" pitchFamily="2" charset="77"/>
              <a:cs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D3336E-40A4-C54B-8F2D-EB6461B63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113"/>
          <a:stretch/>
        </p:blipFill>
        <p:spPr>
          <a:xfrm>
            <a:off x="6144773" y="2797225"/>
            <a:ext cx="986793" cy="356746"/>
          </a:xfrm>
          <a:prstGeom prst="rect">
            <a:avLst/>
          </a:prstGeom>
        </p:spPr>
      </p:pic>
      <p:sp>
        <p:nvSpPr>
          <p:cNvPr id="65" name="object 56">
            <a:extLst>
              <a:ext uri="{FF2B5EF4-FFF2-40B4-BE49-F238E27FC236}">
                <a16:creationId xmlns:a16="http://schemas.microsoft.com/office/drawing/2014/main" id="{C7143D14-D2C1-1B40-A85E-B7D04BB37F43}"/>
              </a:ext>
            </a:extLst>
          </p:cNvPr>
          <p:cNvSpPr txBox="1"/>
          <p:nvPr/>
        </p:nvSpPr>
        <p:spPr>
          <a:xfrm>
            <a:off x="4469488" y="4391195"/>
            <a:ext cx="34332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  <a:buNone/>
            </a:pPr>
            <a:r>
              <a:rPr lang="de-CH" sz="1000" spc="-5">
                <a:solidFill>
                  <a:srgbClr val="FFFFFF"/>
                </a:solidFill>
                <a:latin typeface="Museo Sans 500" panose="02000000000000000000" pitchFamily="2" charset="77"/>
                <a:cs typeface="Arial"/>
              </a:rPr>
              <a:t>HES</a:t>
            </a:r>
            <a:endParaRPr sz="1000">
              <a:latin typeface="Museo Sans 500" panose="02000000000000000000" pitchFamily="2" charset="77"/>
              <a:cs typeface="Arial"/>
            </a:endParaRPr>
          </a:p>
        </p:txBody>
      </p:sp>
      <p:sp>
        <p:nvSpPr>
          <p:cNvPr id="75" name="object 46">
            <a:extLst>
              <a:ext uri="{FF2B5EF4-FFF2-40B4-BE49-F238E27FC236}">
                <a16:creationId xmlns:a16="http://schemas.microsoft.com/office/drawing/2014/main" id="{D730C109-ABAB-7C44-86FB-0D480C77F81C}"/>
              </a:ext>
            </a:extLst>
          </p:cNvPr>
          <p:cNvSpPr txBox="1"/>
          <p:nvPr/>
        </p:nvSpPr>
        <p:spPr>
          <a:xfrm>
            <a:off x="3676257" y="3487971"/>
            <a:ext cx="356153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None/>
            </a:pPr>
            <a:r>
              <a:rPr lang="de-CH" sz="1000" spc="-5">
                <a:latin typeface="Museo Sans 500" panose="02000000000000000000" pitchFamily="2" charset="77"/>
                <a:cs typeface="Arial"/>
              </a:rPr>
              <a:t>WSL</a:t>
            </a:r>
            <a:endParaRPr sz="1000">
              <a:latin typeface="Museo Sans 500" panose="02000000000000000000" pitchFamily="2" charset="77"/>
              <a:cs typeface="Arial"/>
            </a:endParaRP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6F56D68B-9323-874D-A81D-7DD988141178}"/>
              </a:ext>
            </a:extLst>
          </p:cNvPr>
          <p:cNvGrpSpPr/>
          <p:nvPr/>
        </p:nvGrpSpPr>
        <p:grpSpPr>
          <a:xfrm>
            <a:off x="1652326" y="2817418"/>
            <a:ext cx="3883944" cy="2843642"/>
            <a:chOff x="1652326" y="2651716"/>
            <a:chExt cx="3883944" cy="284364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4B111CA-2D9E-134A-A45E-D1E037A6BC75}"/>
                </a:ext>
              </a:extLst>
            </p:cNvPr>
            <p:cNvSpPr/>
            <p:nvPr/>
          </p:nvSpPr>
          <p:spPr>
            <a:xfrm>
              <a:off x="1652326" y="2651716"/>
              <a:ext cx="3883944" cy="2843642"/>
            </a:xfrm>
            <a:prstGeom prst="ellipse">
              <a:avLst/>
            </a:prstGeom>
            <a:noFill/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0" name="Gerade Verbindung 9">
              <a:extLst>
                <a:ext uri="{FF2B5EF4-FFF2-40B4-BE49-F238E27FC236}">
                  <a16:creationId xmlns:a16="http://schemas.microsoft.com/office/drawing/2014/main" id="{493C690D-4EDD-0C46-95BA-307B4E9D0F69}"/>
                </a:ext>
              </a:extLst>
            </p:cNvPr>
            <p:cNvCxnSpPr>
              <a:cxnSpLocks/>
              <a:stCxn id="43" idx="3"/>
              <a:endCxn id="50" idx="0"/>
            </p:cNvCxnSpPr>
            <p:nvPr/>
          </p:nvCxnSpPr>
          <p:spPr>
            <a:xfrm flipH="1">
              <a:off x="3576419" y="3014500"/>
              <a:ext cx="1206600" cy="2438462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>
              <a:extLst>
                <a:ext uri="{FF2B5EF4-FFF2-40B4-BE49-F238E27FC236}">
                  <a16:creationId xmlns:a16="http://schemas.microsoft.com/office/drawing/2014/main" id="{611C0989-AF4F-434C-A926-B4F227F3A787}"/>
                </a:ext>
              </a:extLst>
            </p:cNvPr>
            <p:cNvCxnSpPr>
              <a:cxnSpLocks/>
              <a:stCxn id="45" idx="2"/>
              <a:endCxn id="50" idx="7"/>
            </p:cNvCxnSpPr>
            <p:nvPr/>
          </p:nvCxnSpPr>
          <p:spPr>
            <a:xfrm flipH="1">
              <a:off x="3614603" y="4311276"/>
              <a:ext cx="1840742" cy="1157502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>
              <a:extLst>
                <a:ext uri="{FF2B5EF4-FFF2-40B4-BE49-F238E27FC236}">
                  <a16:creationId xmlns:a16="http://schemas.microsoft.com/office/drawing/2014/main" id="{2BAD7BEF-C567-224B-B99F-8DC0A9C9AD2D}"/>
                </a:ext>
              </a:extLst>
            </p:cNvPr>
            <p:cNvCxnSpPr>
              <a:cxnSpLocks/>
              <a:stCxn id="46" idx="2"/>
              <a:endCxn id="50" idx="7"/>
            </p:cNvCxnSpPr>
            <p:nvPr/>
          </p:nvCxnSpPr>
          <p:spPr>
            <a:xfrm flipH="1">
              <a:off x="3614603" y="4673715"/>
              <a:ext cx="1691997" cy="795063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>
              <a:extLst>
                <a:ext uri="{FF2B5EF4-FFF2-40B4-BE49-F238E27FC236}">
                  <a16:creationId xmlns:a16="http://schemas.microsoft.com/office/drawing/2014/main" id="{50515DE1-ADB8-4544-8938-3A443ECAA202}"/>
                </a:ext>
              </a:extLst>
            </p:cNvPr>
            <p:cNvCxnSpPr>
              <a:cxnSpLocks/>
              <a:stCxn id="8" idx="4"/>
              <a:endCxn id="50" idx="0"/>
            </p:cNvCxnSpPr>
            <p:nvPr/>
          </p:nvCxnSpPr>
          <p:spPr>
            <a:xfrm flipH="1">
              <a:off x="3576419" y="2692041"/>
              <a:ext cx="1370" cy="2760921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>
              <a:extLst>
                <a:ext uri="{FF2B5EF4-FFF2-40B4-BE49-F238E27FC236}">
                  <a16:creationId xmlns:a16="http://schemas.microsoft.com/office/drawing/2014/main" id="{31F972CF-7DF5-F848-8D36-FF13FB05B01B}"/>
                </a:ext>
              </a:extLst>
            </p:cNvPr>
            <p:cNvCxnSpPr>
              <a:cxnSpLocks/>
              <a:stCxn id="52" idx="5"/>
              <a:endCxn id="50" idx="1"/>
            </p:cNvCxnSpPr>
            <p:nvPr/>
          </p:nvCxnSpPr>
          <p:spPr>
            <a:xfrm>
              <a:off x="1928528" y="3451559"/>
              <a:ext cx="1609707" cy="2017219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>
              <a:extLst>
                <a:ext uri="{FF2B5EF4-FFF2-40B4-BE49-F238E27FC236}">
                  <a16:creationId xmlns:a16="http://schemas.microsoft.com/office/drawing/2014/main" id="{E7148FB6-3104-6140-90F5-90A6963888F5}"/>
                </a:ext>
              </a:extLst>
            </p:cNvPr>
            <p:cNvCxnSpPr>
              <a:cxnSpLocks/>
              <a:stCxn id="8" idx="3"/>
              <a:endCxn id="53" idx="7"/>
            </p:cNvCxnSpPr>
            <p:nvPr/>
          </p:nvCxnSpPr>
          <p:spPr>
            <a:xfrm flipH="1">
              <a:off x="1742860" y="2676225"/>
              <a:ext cx="1796745" cy="1069519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>
              <a:extLst>
                <a:ext uri="{FF2B5EF4-FFF2-40B4-BE49-F238E27FC236}">
                  <a16:creationId xmlns:a16="http://schemas.microsoft.com/office/drawing/2014/main" id="{53C70285-F956-7645-8A36-5C3D5068B471}"/>
                </a:ext>
              </a:extLst>
            </p:cNvPr>
            <p:cNvCxnSpPr>
              <a:cxnSpLocks/>
              <a:stCxn id="8" idx="4"/>
              <a:endCxn id="47" idx="1"/>
            </p:cNvCxnSpPr>
            <p:nvPr/>
          </p:nvCxnSpPr>
          <p:spPr>
            <a:xfrm>
              <a:off x="3577789" y="2692041"/>
              <a:ext cx="1339491" cy="2355437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>
              <a:extLst>
                <a:ext uri="{FF2B5EF4-FFF2-40B4-BE49-F238E27FC236}">
                  <a16:creationId xmlns:a16="http://schemas.microsoft.com/office/drawing/2014/main" id="{237A8632-24E8-FC40-8A6F-64C0F6A63E22}"/>
                </a:ext>
              </a:extLst>
            </p:cNvPr>
            <p:cNvCxnSpPr>
              <a:cxnSpLocks/>
              <a:stCxn id="8" idx="5"/>
              <a:endCxn id="46" idx="1"/>
            </p:cNvCxnSpPr>
            <p:nvPr/>
          </p:nvCxnSpPr>
          <p:spPr>
            <a:xfrm>
              <a:off x="3615973" y="2676225"/>
              <a:ext cx="1706443" cy="1959306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>
              <a:extLst>
                <a:ext uri="{FF2B5EF4-FFF2-40B4-BE49-F238E27FC236}">
                  <a16:creationId xmlns:a16="http://schemas.microsoft.com/office/drawing/2014/main" id="{5EC85DF2-B96B-FE4E-A443-B298C7C0C774}"/>
                </a:ext>
              </a:extLst>
            </p:cNvPr>
            <p:cNvCxnSpPr>
              <a:cxnSpLocks/>
              <a:stCxn id="45" idx="1"/>
              <a:endCxn id="8" idx="5"/>
            </p:cNvCxnSpPr>
            <p:nvPr/>
          </p:nvCxnSpPr>
          <p:spPr>
            <a:xfrm flipH="1" flipV="1">
              <a:off x="3615973" y="2676225"/>
              <a:ext cx="1855188" cy="1596867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627B4B80-A653-5D4A-92AA-41EAADF9BC4B}"/>
                </a:ext>
              </a:extLst>
            </p:cNvPr>
            <p:cNvCxnSpPr>
              <a:cxnSpLocks/>
              <a:stCxn id="43" idx="5"/>
              <a:endCxn id="46" idx="0"/>
            </p:cNvCxnSpPr>
            <p:nvPr/>
          </p:nvCxnSpPr>
          <p:spPr>
            <a:xfrm>
              <a:off x="4859387" y="3014500"/>
              <a:ext cx="501213" cy="1605215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>
              <a:extLst>
                <a:ext uri="{FF2B5EF4-FFF2-40B4-BE49-F238E27FC236}">
                  <a16:creationId xmlns:a16="http://schemas.microsoft.com/office/drawing/2014/main" id="{2467F802-48E8-7F46-8385-F44B5E6E9DF3}"/>
                </a:ext>
              </a:extLst>
            </p:cNvPr>
            <p:cNvCxnSpPr>
              <a:cxnSpLocks/>
              <a:stCxn id="43" idx="4"/>
              <a:endCxn id="47" idx="0"/>
            </p:cNvCxnSpPr>
            <p:nvPr/>
          </p:nvCxnSpPr>
          <p:spPr>
            <a:xfrm>
              <a:off x="4821203" y="3030316"/>
              <a:ext cx="134261" cy="2001346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7">
              <a:extLst>
                <a:ext uri="{FF2B5EF4-FFF2-40B4-BE49-F238E27FC236}">
                  <a16:creationId xmlns:a16="http://schemas.microsoft.com/office/drawing/2014/main" id="{17678ACB-0B53-AA48-A783-F2DF23341932}"/>
                </a:ext>
              </a:extLst>
            </p:cNvPr>
            <p:cNvCxnSpPr>
              <a:cxnSpLocks/>
              <a:stCxn id="43" idx="3"/>
              <a:endCxn id="53" idx="6"/>
            </p:cNvCxnSpPr>
            <p:nvPr/>
          </p:nvCxnSpPr>
          <p:spPr>
            <a:xfrm flipH="1">
              <a:off x="1758676" y="3014500"/>
              <a:ext cx="3024343" cy="769428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012CACBD-ECFD-464A-A00D-E6B89BD06388}"/>
                </a:ext>
              </a:extLst>
            </p:cNvPr>
            <p:cNvCxnSpPr>
              <a:cxnSpLocks/>
              <a:stCxn id="43" idx="2"/>
              <a:endCxn id="52" idx="6"/>
            </p:cNvCxnSpPr>
            <p:nvPr/>
          </p:nvCxnSpPr>
          <p:spPr>
            <a:xfrm flipH="1">
              <a:off x="1944344" y="2976316"/>
              <a:ext cx="2822859" cy="437059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93">
              <a:extLst>
                <a:ext uri="{FF2B5EF4-FFF2-40B4-BE49-F238E27FC236}">
                  <a16:creationId xmlns:a16="http://schemas.microsoft.com/office/drawing/2014/main" id="{32D4080E-C248-8049-92F6-6557AB69524B}"/>
                </a:ext>
              </a:extLst>
            </p:cNvPr>
            <p:cNvCxnSpPr>
              <a:cxnSpLocks/>
              <a:stCxn id="52" idx="5"/>
              <a:endCxn id="45" idx="2"/>
            </p:cNvCxnSpPr>
            <p:nvPr/>
          </p:nvCxnSpPr>
          <p:spPr>
            <a:xfrm>
              <a:off x="1928528" y="3451559"/>
              <a:ext cx="3526817" cy="859717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96">
              <a:extLst>
                <a:ext uri="{FF2B5EF4-FFF2-40B4-BE49-F238E27FC236}">
                  <a16:creationId xmlns:a16="http://schemas.microsoft.com/office/drawing/2014/main" id="{BC010427-9AFA-D648-BFE0-3C31FA1D3CD8}"/>
                </a:ext>
              </a:extLst>
            </p:cNvPr>
            <p:cNvCxnSpPr>
              <a:cxnSpLocks/>
              <a:stCxn id="52" idx="5"/>
              <a:endCxn id="46" idx="2"/>
            </p:cNvCxnSpPr>
            <p:nvPr/>
          </p:nvCxnSpPr>
          <p:spPr>
            <a:xfrm>
              <a:off x="1928528" y="3451559"/>
              <a:ext cx="3378072" cy="1222156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24DCCAE4-9356-CF4E-8452-5BDFB7D535B2}"/>
                </a:ext>
              </a:extLst>
            </p:cNvPr>
            <p:cNvCxnSpPr>
              <a:cxnSpLocks/>
              <a:stCxn id="47" idx="1"/>
              <a:endCxn id="52" idx="5"/>
            </p:cNvCxnSpPr>
            <p:nvPr/>
          </p:nvCxnSpPr>
          <p:spPr>
            <a:xfrm flipH="1" flipV="1">
              <a:off x="1928528" y="3451559"/>
              <a:ext cx="2988752" cy="1595919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EA350D55-BC87-DA4E-B8FF-9A39E9BB1B5F}"/>
                </a:ext>
              </a:extLst>
            </p:cNvPr>
            <p:cNvCxnSpPr>
              <a:cxnSpLocks/>
              <a:stCxn id="45" idx="2"/>
              <a:endCxn id="53" idx="6"/>
            </p:cNvCxnSpPr>
            <p:nvPr/>
          </p:nvCxnSpPr>
          <p:spPr>
            <a:xfrm flipH="1" flipV="1">
              <a:off x="1758676" y="3783928"/>
              <a:ext cx="3696669" cy="527348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64D1A4A9-4AB7-2343-BBD3-FDEE089ECB5D}"/>
                </a:ext>
              </a:extLst>
            </p:cNvPr>
            <p:cNvCxnSpPr>
              <a:cxnSpLocks/>
              <a:stCxn id="53" idx="5"/>
              <a:endCxn id="46" idx="2"/>
            </p:cNvCxnSpPr>
            <p:nvPr/>
          </p:nvCxnSpPr>
          <p:spPr>
            <a:xfrm>
              <a:off x="1742860" y="3822112"/>
              <a:ext cx="3563740" cy="851603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3B66DAD5-5B31-A349-A87A-D0DEAA3B1ED7}"/>
                </a:ext>
              </a:extLst>
            </p:cNvPr>
            <p:cNvCxnSpPr>
              <a:cxnSpLocks/>
              <a:endCxn id="78" idx="6"/>
            </p:cNvCxnSpPr>
            <p:nvPr/>
          </p:nvCxnSpPr>
          <p:spPr>
            <a:xfrm flipH="1" flipV="1">
              <a:off x="1704088" y="4120749"/>
              <a:ext cx="3197376" cy="964914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CC2AE7C4-DC06-EF43-9570-FE46B9277A43}"/>
                </a:ext>
              </a:extLst>
            </p:cNvPr>
            <p:cNvCxnSpPr>
              <a:cxnSpLocks/>
              <a:stCxn id="52" idx="4"/>
              <a:endCxn id="78" idx="7"/>
            </p:cNvCxnSpPr>
            <p:nvPr/>
          </p:nvCxnSpPr>
          <p:spPr>
            <a:xfrm flipH="1">
              <a:off x="1688272" y="3467375"/>
              <a:ext cx="202072" cy="615190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>
              <a:extLst>
                <a:ext uri="{FF2B5EF4-FFF2-40B4-BE49-F238E27FC236}">
                  <a16:creationId xmlns:a16="http://schemas.microsoft.com/office/drawing/2014/main" id="{EE8F0035-CE1E-4749-A20D-77E26D244C82}"/>
                </a:ext>
              </a:extLst>
            </p:cNvPr>
            <p:cNvCxnSpPr>
              <a:cxnSpLocks/>
              <a:stCxn id="8" idx="3"/>
              <a:endCxn id="78" idx="7"/>
            </p:cNvCxnSpPr>
            <p:nvPr/>
          </p:nvCxnSpPr>
          <p:spPr>
            <a:xfrm flipH="1">
              <a:off x="1688272" y="2676225"/>
              <a:ext cx="1851333" cy="1406340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7E9123D5-C596-CA48-A2D1-D387AFC82F55}"/>
                </a:ext>
              </a:extLst>
            </p:cNvPr>
            <p:cNvCxnSpPr>
              <a:cxnSpLocks/>
              <a:stCxn id="43" idx="3"/>
              <a:endCxn id="78" idx="6"/>
            </p:cNvCxnSpPr>
            <p:nvPr/>
          </p:nvCxnSpPr>
          <p:spPr>
            <a:xfrm flipH="1">
              <a:off x="1704088" y="3014500"/>
              <a:ext cx="3078931" cy="1106249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4FFA2F4C-A77B-7E41-A16D-D61BE973817F}"/>
                </a:ext>
              </a:extLst>
            </p:cNvPr>
            <p:cNvCxnSpPr>
              <a:cxnSpLocks/>
              <a:stCxn id="45" idx="2"/>
              <a:endCxn id="78" idx="6"/>
            </p:cNvCxnSpPr>
            <p:nvPr/>
          </p:nvCxnSpPr>
          <p:spPr>
            <a:xfrm flipH="1" flipV="1">
              <a:off x="1704088" y="4120749"/>
              <a:ext cx="3751257" cy="190527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95">
              <a:extLst>
                <a:ext uri="{FF2B5EF4-FFF2-40B4-BE49-F238E27FC236}">
                  <a16:creationId xmlns:a16="http://schemas.microsoft.com/office/drawing/2014/main" id="{2C4110D4-B050-EF44-8FC0-BB8EB84AA203}"/>
                </a:ext>
              </a:extLst>
            </p:cNvPr>
            <p:cNvCxnSpPr>
              <a:cxnSpLocks/>
              <a:endCxn id="78" idx="6"/>
            </p:cNvCxnSpPr>
            <p:nvPr/>
          </p:nvCxnSpPr>
          <p:spPr>
            <a:xfrm flipH="1" flipV="1">
              <a:off x="1704088" y="4120749"/>
              <a:ext cx="3602512" cy="552966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97">
              <a:extLst>
                <a:ext uri="{FF2B5EF4-FFF2-40B4-BE49-F238E27FC236}">
                  <a16:creationId xmlns:a16="http://schemas.microsoft.com/office/drawing/2014/main" id="{34FFF49F-675D-BB46-AFE3-8605DD5B608A}"/>
                </a:ext>
              </a:extLst>
            </p:cNvPr>
            <p:cNvCxnSpPr>
              <a:cxnSpLocks/>
              <a:stCxn id="47" idx="2"/>
              <a:endCxn id="78" idx="6"/>
            </p:cNvCxnSpPr>
            <p:nvPr/>
          </p:nvCxnSpPr>
          <p:spPr>
            <a:xfrm flipH="1" flipV="1">
              <a:off x="1704088" y="4120749"/>
              <a:ext cx="3197376" cy="964913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9D461EE6-1EA6-E344-AAC5-57BEA7B91E35}"/>
                </a:ext>
              </a:extLst>
            </p:cNvPr>
            <p:cNvCxnSpPr>
              <a:cxnSpLocks/>
              <a:stCxn id="50" idx="1"/>
              <a:endCxn id="78" idx="5"/>
            </p:cNvCxnSpPr>
            <p:nvPr/>
          </p:nvCxnSpPr>
          <p:spPr>
            <a:xfrm flipH="1" flipV="1">
              <a:off x="1688272" y="4158933"/>
              <a:ext cx="1849963" cy="1309845"/>
            </a:xfrm>
            <a:prstGeom prst="line">
              <a:avLst/>
            </a:prstGeom>
            <a:ln w="1905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7E6C2B24-CDAB-4F40-B881-5597D6CA077C}"/>
              </a:ext>
            </a:extLst>
          </p:cNvPr>
          <p:cNvGrpSpPr/>
          <p:nvPr/>
        </p:nvGrpSpPr>
        <p:grpSpPr>
          <a:xfrm>
            <a:off x="1596088" y="2749743"/>
            <a:ext cx="3967257" cy="2976921"/>
            <a:chOff x="1596088" y="2584041"/>
            <a:chExt cx="3967257" cy="297692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8C27D2-2EF2-124C-AEBB-7378EA826B6D}"/>
                </a:ext>
              </a:extLst>
            </p:cNvPr>
            <p:cNvSpPr/>
            <p:nvPr/>
          </p:nvSpPr>
          <p:spPr>
            <a:xfrm>
              <a:off x="3523789" y="2584041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26DFAA4-5123-9D4A-B95E-BFD7255A2E1B}"/>
                </a:ext>
              </a:extLst>
            </p:cNvPr>
            <p:cNvSpPr/>
            <p:nvPr/>
          </p:nvSpPr>
          <p:spPr>
            <a:xfrm>
              <a:off x="4767203" y="2922316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323F3B8-E65F-4C48-ABCD-938848D68F9B}"/>
                </a:ext>
              </a:extLst>
            </p:cNvPr>
            <p:cNvSpPr/>
            <p:nvPr/>
          </p:nvSpPr>
          <p:spPr>
            <a:xfrm>
              <a:off x="5455345" y="4257276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C7F94D0-FBC2-FC42-9C49-14A999D0196A}"/>
                </a:ext>
              </a:extLst>
            </p:cNvPr>
            <p:cNvSpPr/>
            <p:nvPr/>
          </p:nvSpPr>
          <p:spPr>
            <a:xfrm>
              <a:off x="5306600" y="4619715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DA8CC34-DE0E-C849-B807-3D154EB4DBB2}"/>
                </a:ext>
              </a:extLst>
            </p:cNvPr>
            <p:cNvSpPr/>
            <p:nvPr/>
          </p:nvSpPr>
          <p:spPr>
            <a:xfrm>
              <a:off x="4901464" y="5031662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B953695-AEFA-6F48-A59D-7C0738B7A74F}"/>
                </a:ext>
              </a:extLst>
            </p:cNvPr>
            <p:cNvSpPr/>
            <p:nvPr/>
          </p:nvSpPr>
          <p:spPr>
            <a:xfrm>
              <a:off x="3522419" y="5452962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D408F4B-4A32-CC44-A914-3519B2BC80D4}"/>
                </a:ext>
              </a:extLst>
            </p:cNvPr>
            <p:cNvSpPr/>
            <p:nvPr/>
          </p:nvSpPr>
          <p:spPr>
            <a:xfrm>
              <a:off x="1836344" y="3359375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DC4E956-A49B-5A40-A9A5-CF801B239360}"/>
                </a:ext>
              </a:extLst>
            </p:cNvPr>
            <p:cNvSpPr/>
            <p:nvPr/>
          </p:nvSpPr>
          <p:spPr>
            <a:xfrm>
              <a:off x="1650676" y="3729928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72A3321-7AE6-7E45-9FA3-E235B776BF0E}"/>
                </a:ext>
              </a:extLst>
            </p:cNvPr>
            <p:cNvSpPr/>
            <p:nvPr/>
          </p:nvSpPr>
          <p:spPr>
            <a:xfrm>
              <a:off x="1596088" y="4066749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61633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E8A0587-9BE3-1640-B9A4-AACD23DB5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5"/>
          <a:stretch/>
        </p:blipFill>
        <p:spPr>
          <a:xfrm>
            <a:off x="0" y="1261241"/>
            <a:ext cx="9144248" cy="5596760"/>
          </a:xfr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E47F0C5-E994-D043-808C-2E5CCAA3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41784"/>
            <a:ext cx="6419056" cy="1143000"/>
          </a:xfrm>
        </p:spPr>
        <p:txBody>
          <a:bodyPr>
            <a:normAutofit/>
          </a:bodyPr>
          <a:lstStyle/>
          <a:p>
            <a:r>
              <a:rPr lang="de-DE" sz="3000" b="1">
                <a:solidFill>
                  <a:srgbClr val="806E4D"/>
                </a:solidFill>
              </a:rPr>
              <a:t>Plateformes de discussion (DP)</a:t>
            </a:r>
            <a:br>
              <a:rPr lang="de-DE" sz="3000" b="1">
                <a:solidFill>
                  <a:srgbClr val="806E4D"/>
                </a:solidFill>
              </a:rPr>
            </a:br>
            <a:r>
              <a:rPr lang="de-DE" sz="1500" b="1">
                <a:solidFill>
                  <a:schemeClr val="bg2"/>
                </a:solidFill>
              </a:rPr>
              <a:t>S-WIN </a:t>
            </a:r>
            <a:r>
              <a:rPr lang="de-DE" sz="1500" b="1">
                <a:solidFill>
                  <a:srgbClr val="806E4D"/>
                </a:solidFill>
              </a:rPr>
              <a:t>– Votre point de contact et accés à l‘innovation avec le bois</a:t>
            </a:r>
          </a:p>
        </p:txBody>
      </p:sp>
    </p:spTree>
    <p:extLst>
      <p:ext uri="{BB962C8B-B14F-4D97-AF65-F5344CB8AC3E}">
        <p14:creationId xmlns:p14="http://schemas.microsoft.com/office/powerpoint/2010/main" val="1050376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000" b="1"/>
              <a:t>DP </a:t>
            </a:r>
            <a:r>
              <a:rPr lang="de-DE" sz="3000" b="1">
                <a:latin typeface="Museo Sans 500" charset="0"/>
                <a:ea typeface="Museo Sans 500" charset="0"/>
                <a:cs typeface="Museo Sans 500" charset="0"/>
              </a:rPr>
              <a:t>Approvisionnement en bois</a:t>
            </a:r>
            <a:r>
              <a:rPr lang="de-CH" sz="3000" b="1"/>
              <a:t> </a:t>
            </a:r>
            <a:br>
              <a:rPr lang="de-CH" sz="3000"/>
            </a:br>
            <a:r>
              <a:rPr lang="de-CH" sz="1600" b="1">
                <a:solidFill>
                  <a:schemeClr val="bg2"/>
                </a:solidFill>
              </a:rPr>
              <a:t>S-WIN</a:t>
            </a:r>
            <a:r>
              <a:rPr lang="de-CH" sz="1600" b="1"/>
              <a:t> avec ETHZ, OFEV, Kt. BE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>
          <a:xfrm>
            <a:off x="395535" y="1556792"/>
            <a:ext cx="7360339" cy="4943160"/>
          </a:xfrm>
        </p:spPr>
        <p:txBody>
          <a:bodyPr>
            <a:noAutofit/>
          </a:bodyPr>
          <a:lstStyle/>
          <a:p>
            <a:pPr marL="514350" indent="-514350">
              <a:spcBef>
                <a:spcPts val="1500"/>
              </a:spcBef>
              <a:buFont typeface="+mj-lt"/>
              <a:buAutoNum type="alphaLcParenR"/>
            </a:pPr>
            <a:r>
              <a:rPr lang="de-CH" sz="1600">
                <a:sym typeface="Wingdings" pitchFamily="2" charset="2"/>
              </a:rPr>
              <a:t>situation initiale:</a:t>
            </a:r>
          </a:p>
          <a:p>
            <a:pPr marL="1314450" lvl="1" indent="-514350">
              <a:buFont typeface="+mj-lt"/>
              <a:buAutoNum type="alphaLcParenR"/>
            </a:pPr>
            <a:r>
              <a:rPr lang="de-CH" sz="1200">
                <a:sym typeface="Wingdings" pitchFamily="2" charset="2"/>
              </a:rPr>
              <a:t>Utilisation du bois en Suisse en 2017: </a:t>
            </a:r>
          </a:p>
          <a:p>
            <a:pPr marL="1565275" lvl="2" indent="-230188">
              <a:buSzPct val="100000"/>
              <a:buFont typeface="Symbol" pitchFamily="2" charset="2"/>
              <a:buChar char="-"/>
            </a:pPr>
            <a:r>
              <a:rPr lang="de-CH" sz="1200">
                <a:sym typeface="Wingdings" pitchFamily="2" charset="2"/>
              </a:rPr>
              <a:t>11% industrie </a:t>
            </a:r>
            <a:br>
              <a:rPr lang="de-CH" sz="1200">
                <a:sym typeface="Wingdings" pitchFamily="2" charset="2"/>
              </a:rPr>
            </a:br>
            <a:r>
              <a:rPr lang="de-CH" sz="105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(Δ% par rapport à 2007: -27%)</a:t>
            </a:r>
          </a:p>
          <a:p>
            <a:pPr marL="1565275" lvl="2" indent="-230188">
              <a:buSzPct val="100000"/>
              <a:buFont typeface="Symbol" pitchFamily="2" charset="2"/>
              <a:buChar char="-"/>
            </a:pPr>
            <a:r>
              <a:rPr lang="de-CH" sz="1200">
                <a:sym typeface="Wingdings" pitchFamily="2" charset="2"/>
              </a:rPr>
              <a:t>50% grume  </a:t>
            </a:r>
            <a:r>
              <a:rPr lang="de-CH" sz="105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 Le bois de construction en Suisse provient à 30% de la Suisse.</a:t>
            </a:r>
            <a:br>
              <a:rPr lang="de-CH" sz="105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</a:br>
            <a:r>
              <a:rPr lang="de-CH" sz="105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(Δ% par rapport à 2007: -35%)</a:t>
            </a:r>
          </a:p>
          <a:p>
            <a:pPr marL="1565275" lvl="2" indent="-230188">
              <a:buSzPct val="100000"/>
              <a:buFont typeface="Symbol" pitchFamily="2" charset="2"/>
              <a:buChar char="-"/>
            </a:pPr>
            <a:r>
              <a:rPr lang="de-CH" sz="1200">
                <a:sym typeface="Wingdings" pitchFamily="2" charset="2"/>
              </a:rPr>
              <a:t>39% Énergie</a:t>
            </a:r>
            <a:br>
              <a:rPr lang="de-CH" sz="1200">
                <a:sym typeface="Wingdings" pitchFamily="2" charset="2"/>
              </a:rPr>
            </a:br>
            <a:r>
              <a:rPr lang="de-CH" sz="105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(Δ% par rapport à 2007: 35%)</a:t>
            </a:r>
          </a:p>
          <a:p>
            <a:pPr marL="1314450" lvl="1" indent="-514350">
              <a:buFont typeface="+mj-lt"/>
              <a:buAutoNum type="alphaLcParenR"/>
            </a:pPr>
            <a:r>
              <a:rPr lang="de-CH" sz="1200">
                <a:sym typeface="Wingdings" pitchFamily="2" charset="2"/>
              </a:rPr>
              <a:t>Il reste beaucoup de bois dans la forêt de protection:</a:t>
            </a:r>
          </a:p>
          <a:p>
            <a:pPr marL="1565275" lvl="2" indent="-230188">
              <a:buSzPct val="100000"/>
              <a:buFont typeface="Symbol" pitchFamily="2" charset="2"/>
              <a:buChar char="-"/>
            </a:pPr>
            <a:r>
              <a:rPr lang="de-CH" sz="1200">
                <a:sym typeface="Wingdings" pitchFamily="2" charset="2"/>
              </a:rPr>
              <a:t>Pour des raisons techniques (troncs disposés de travers) et économiques</a:t>
            </a:r>
          </a:p>
          <a:p>
            <a:pPr marL="1565275" lvl="2" indent="-230188">
              <a:buSzPct val="100000"/>
              <a:buFont typeface="Symbol" pitchFamily="2" charset="2"/>
              <a:buChar char="-"/>
            </a:pPr>
            <a:r>
              <a:rPr lang="de-CH" sz="1200">
                <a:sym typeface="Wingdings" pitchFamily="2" charset="2"/>
              </a:rPr>
              <a:t>En général, la quantité de bois mort dans la forêt suisse augmente </a:t>
            </a:r>
            <a:r>
              <a:rPr lang="de-CH" sz="105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(vgl. LFI)</a:t>
            </a:r>
          </a:p>
          <a:p>
            <a:pPr marL="1565275" lvl="2" indent="-230188">
              <a:buSzPct val="100000"/>
              <a:buFont typeface="Symbol" pitchFamily="2" charset="2"/>
              <a:buChar char="-"/>
            </a:pPr>
            <a:endParaRPr lang="de-CH" sz="105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  <a:p>
            <a:pPr marL="77787">
              <a:buSzPct val="100000"/>
            </a:pPr>
            <a:r>
              <a:rPr lang="de-CH" sz="1600">
                <a:sym typeface="Wingdings" pitchFamily="2" charset="2"/>
              </a:rPr>
              <a:t>Sur la base de la situation initiale, trois thèses ont été formulées et les prochaines étapes définies.</a:t>
            </a:r>
          </a:p>
          <a:p>
            <a:pPr marL="77787">
              <a:buSzPct val="100000"/>
            </a:pPr>
            <a:endParaRPr lang="de-CH" sz="1600">
              <a:sym typeface="Wingdings" pitchFamily="2" charset="2"/>
            </a:endParaRPr>
          </a:p>
          <a:p>
            <a:pPr marL="1314450" lvl="1" indent="-514350">
              <a:buFont typeface="+mj-lt"/>
              <a:buAutoNum type="alphaLcParenR"/>
            </a:pPr>
            <a:r>
              <a:rPr lang="de-CH" sz="1200">
                <a:sym typeface="Wingdings" pitchFamily="2" charset="2"/>
              </a:rPr>
              <a:t>Thèse 1 – Économie: faire face à la désindustrialisation</a:t>
            </a:r>
          </a:p>
          <a:p>
            <a:pPr marL="1314450" lvl="1" indent="-514350">
              <a:buFont typeface="+mj-lt"/>
              <a:buAutoNum type="alphaLcParenR"/>
            </a:pPr>
            <a:r>
              <a:rPr lang="de-CH" sz="1200">
                <a:sym typeface="Wingdings" pitchFamily="2" charset="2"/>
              </a:rPr>
              <a:t>Thèse 2 – Communication: La forêt est un fournisseur de bois</a:t>
            </a:r>
          </a:p>
          <a:p>
            <a:pPr marL="1314450" lvl="1" indent="-514350">
              <a:buFont typeface="+mj-lt"/>
              <a:buAutoNum type="alphaLcParenR"/>
            </a:pPr>
            <a:r>
              <a:rPr lang="de-CH" sz="1200">
                <a:sym typeface="Wingdings" pitchFamily="2" charset="2"/>
              </a:rPr>
              <a:t>Thèse 3 – Politique: Changement de priorités</a:t>
            </a:r>
          </a:p>
        </p:txBody>
      </p:sp>
    </p:spTree>
    <p:extLst>
      <p:ext uri="{BB962C8B-B14F-4D97-AF65-F5344CB8AC3E}">
        <p14:creationId xmlns:p14="http://schemas.microsoft.com/office/powerpoint/2010/main" val="2482276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7F4A1-E45A-A647-AE60-2CDB87E68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000" b="1"/>
              <a:t>DP </a:t>
            </a:r>
            <a:r>
              <a:rPr lang="de-DE" sz="3000">
                <a:latin typeface="Museo Sans 500" charset="0"/>
                <a:ea typeface="Museo Sans 500" charset="0"/>
                <a:cs typeface="Museo Sans 500" charset="0"/>
              </a:rPr>
              <a:t>Matériaux à base de bois</a:t>
            </a:r>
            <a:br>
              <a:rPr lang="de-DE" sz="3000" b="1"/>
            </a:br>
            <a:r>
              <a:rPr lang="de-DE" sz="1600" b="1">
                <a:solidFill>
                  <a:schemeClr val="bg2"/>
                </a:solidFill>
              </a:rPr>
              <a:t>S-WIN </a:t>
            </a:r>
            <a:r>
              <a:rPr lang="de-DE" sz="1600" b="1">
                <a:solidFill>
                  <a:srgbClr val="806E4D"/>
                </a:solidFill>
              </a:rPr>
              <a:t>- </a:t>
            </a:r>
            <a:r>
              <a:rPr lang="de-CH" sz="1600"/>
              <a:t>par exemple...</a:t>
            </a:r>
            <a:endParaRPr lang="de-DE" sz="3000" b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A54300-AC66-CA44-9B19-B19AB802F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39079"/>
            <a:ext cx="6419056" cy="4525963"/>
          </a:xfrm>
        </p:spPr>
        <p:txBody>
          <a:bodyPr>
            <a:normAutofit/>
          </a:bodyPr>
          <a:lstStyle/>
          <a:p>
            <a:r>
              <a:rPr lang="de-DE" sz="2000" b="1"/>
              <a:t>Pecha-Kucha soirée </a:t>
            </a:r>
          </a:p>
          <a:p>
            <a:r>
              <a:rPr lang="de-DE" sz="2000"/>
              <a:t>Schweizer Baumuster-Centrale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852D60-DF10-8446-9515-A62B35980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fld id="{7D11BC52-2EB2-429D-AEA3-6E08E42B983F}" type="slidenum">
              <a:rPr lang="de-CH" smtClean="0"/>
              <a:pPr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t>6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7C19A9-D0C4-0E48-81CC-E5F8A5CCD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43" y="2772229"/>
            <a:ext cx="6128657" cy="408577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4F85C42-1596-AE40-B210-775930529A75}"/>
              </a:ext>
            </a:extLst>
          </p:cNvPr>
          <p:cNvSpPr/>
          <p:nvPr/>
        </p:nvSpPr>
        <p:spPr>
          <a:xfrm>
            <a:off x="0" y="2772229"/>
            <a:ext cx="3015343" cy="408577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2730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idx="1"/>
          </p:nvPr>
        </p:nvSpPr>
        <p:spPr>
          <a:xfrm>
            <a:off x="395536" y="1387366"/>
            <a:ext cx="8454174" cy="239289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CH" sz="1600">
                <a:sym typeface="Wingdings" pitchFamily="2" charset="2"/>
              </a:rPr>
              <a:t>Vision: </a:t>
            </a:r>
            <a:r>
              <a:rPr lang="de-CH" sz="1600" b="1">
                <a:sym typeface="Wingdings" pitchFamily="2" charset="2"/>
              </a:rPr>
              <a:t>Stratégie de bioéconomie et cadre politique approprié</a:t>
            </a:r>
            <a:endParaRPr lang="de-CH" sz="1600">
              <a:sym typeface="Wingdings" pitchFamily="2" charset="2"/>
            </a:endParaRPr>
          </a:p>
          <a:p>
            <a:pPr marL="514350" indent="-514350">
              <a:buFont typeface="+mj-lt"/>
              <a:buAutoNum type="arabicPeriod"/>
            </a:pPr>
            <a:endParaRPr lang="de-CH" sz="800">
              <a:sym typeface="Wingdings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de-CH" sz="1600">
                <a:sym typeface="Wingdings" pitchFamily="2" charset="2"/>
              </a:rPr>
              <a:t>Etapes:</a:t>
            </a:r>
          </a:p>
          <a:p>
            <a:pPr marL="1314450" lvl="1" indent="-514350">
              <a:buFont typeface="+mj-lt"/>
              <a:buAutoNum type="alphaLcParenR"/>
            </a:pPr>
            <a:r>
              <a:rPr lang="de-CH" sz="1200">
                <a:sym typeface="Wingdings" pitchFamily="2" charset="2"/>
              </a:rPr>
              <a:t>Centre de compétences avec 4-5 sites </a:t>
            </a:r>
            <a:r>
              <a:rPr lang="de-CH" sz="100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(avec le fabricant «conventionnel» comme partenaire)</a:t>
            </a:r>
            <a:endParaRPr lang="de-CH" sz="160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  <a:p>
            <a:pPr marL="1314450" lvl="1" indent="-514350">
              <a:buFont typeface="+mj-lt"/>
              <a:buAutoNum type="alphaLcParenR"/>
            </a:pPr>
            <a:r>
              <a:rPr lang="de-CH" sz="1200">
                <a:sym typeface="Wingdings" pitchFamily="2" charset="2"/>
              </a:rPr>
              <a:t>Valeur durable et </a:t>
            </a:r>
            <a:r>
              <a:rPr lang="de-CH" sz="1200" b="1">
                <a:sym typeface="Wingdings" pitchFamily="2" charset="2"/>
              </a:rPr>
              <a:t>maximale </a:t>
            </a:r>
            <a:r>
              <a:rPr lang="de-CH" sz="1200">
                <a:sym typeface="Wingdings" pitchFamily="2" charset="2"/>
              </a:rPr>
              <a:t>de la biomasse</a:t>
            </a:r>
            <a:br>
              <a:rPr lang="de-CH" sz="1200">
                <a:sym typeface="Wingdings" pitchFamily="2" charset="2"/>
              </a:rPr>
            </a:br>
            <a:r>
              <a:rPr lang="de-CH" sz="1200">
                <a:sym typeface="Wingdings" pitchFamily="2" charset="2"/>
              </a:rPr>
              <a:t> utilisation avec un but précis de la biomasse. </a:t>
            </a:r>
            <a:r>
              <a:rPr lang="de-CH" sz="100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(</a:t>
            </a:r>
            <a:r>
              <a:rPr lang="de-CH" sz="1000" i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tarif de rachat dynamique, economie d’échelle</a:t>
            </a:r>
            <a:r>
              <a:rPr lang="de-CH" sz="100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)</a:t>
            </a:r>
          </a:p>
          <a:p>
            <a:pPr marL="1314450" lvl="1" indent="-514350">
              <a:buFont typeface="+mj-lt"/>
              <a:buAutoNum type="alphaLcParenR"/>
            </a:pPr>
            <a:r>
              <a:rPr lang="de-CH" sz="1200">
                <a:sym typeface="Wingdings" pitchFamily="2" charset="2"/>
              </a:rPr>
              <a:t>Sensibilisation de la population</a:t>
            </a:r>
            <a:br>
              <a:rPr lang="de-CH" sz="1200">
                <a:sym typeface="Wingdings" pitchFamily="2" charset="2"/>
              </a:rPr>
            </a:br>
            <a:r>
              <a:rPr lang="de-CH" sz="1200">
                <a:sym typeface="Wingdings" pitchFamily="2" charset="2"/>
              </a:rPr>
              <a:t> Ressources de haute qualité pour un besoin de haute qualité</a:t>
            </a:r>
            <a:br>
              <a:rPr lang="de-CH" sz="1200">
                <a:sym typeface="Wingdings" pitchFamily="2" charset="2"/>
              </a:rPr>
            </a:br>
            <a:r>
              <a:rPr lang="de-CH" sz="1200">
                <a:sym typeface="Wingdings" pitchFamily="2" charset="2"/>
              </a:rPr>
              <a:t> Voir le bois comme </a:t>
            </a:r>
            <a:r>
              <a:rPr lang="de-CH" sz="1200" b="1">
                <a:sym typeface="Wingdings" pitchFamily="2" charset="2"/>
              </a:rPr>
              <a:t>source de carbone biogénique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395535" y="341784"/>
            <a:ext cx="6954497" cy="1143000"/>
          </a:xfrm>
        </p:spPr>
        <p:txBody>
          <a:bodyPr>
            <a:normAutofit fontScale="90000"/>
          </a:bodyPr>
          <a:lstStyle/>
          <a:p>
            <a:r>
              <a:rPr lang="de-CH" sz="3200" b="1"/>
              <a:t>DP Produits &amp; énergie de la biomasse</a:t>
            </a:r>
            <a:r>
              <a:rPr lang="de-CH" sz="3200"/>
              <a:t> </a:t>
            </a:r>
            <a:br>
              <a:rPr lang="de-CH" sz="3000"/>
            </a:br>
            <a:r>
              <a:rPr lang="de-CH" sz="1800">
                <a:solidFill>
                  <a:schemeClr val="bg2"/>
                </a:solidFill>
              </a:rPr>
              <a:t>S-WIN </a:t>
            </a:r>
            <a:r>
              <a:rPr lang="de-DE" sz="1800" b="1">
                <a:solidFill>
                  <a:srgbClr val="806E4D"/>
                </a:solidFill>
              </a:rPr>
              <a:t>- </a:t>
            </a:r>
            <a:r>
              <a:rPr lang="de-CH" sz="1800"/>
              <a:t>par exemple...</a:t>
            </a:r>
            <a:endParaRPr lang="de-CH" sz="16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6BCB29-320F-BE42-94AE-2755ABA71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9810"/>
            <a:ext cx="9144000" cy="169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17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21C18AA-E97E-264B-A7ED-F1D3760516BB}"/>
              </a:ext>
            </a:extLst>
          </p:cNvPr>
          <p:cNvGrpSpPr/>
          <p:nvPr/>
        </p:nvGrpSpPr>
        <p:grpSpPr>
          <a:xfrm>
            <a:off x="1259348" y="4490431"/>
            <a:ext cx="6702624" cy="1237548"/>
            <a:chOff x="1259347" y="5471738"/>
            <a:chExt cx="6702624" cy="123754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22D5FACD-C776-BE4B-BE84-8F0AB0584B15}"/>
                </a:ext>
              </a:extLst>
            </p:cNvPr>
            <p:cNvSpPr/>
            <p:nvPr/>
          </p:nvSpPr>
          <p:spPr>
            <a:xfrm>
              <a:off x="3104448" y="5558899"/>
              <a:ext cx="881687" cy="8017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4DAEFCA-2E5D-CD4C-A810-B24AA35AF6A1}"/>
                </a:ext>
              </a:extLst>
            </p:cNvPr>
            <p:cNvSpPr/>
            <p:nvPr/>
          </p:nvSpPr>
          <p:spPr>
            <a:xfrm>
              <a:off x="3105590" y="5818279"/>
              <a:ext cx="1361308" cy="54234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0F30766-88A4-ED48-B5C2-869C6BE9C170}"/>
                </a:ext>
              </a:extLst>
            </p:cNvPr>
            <p:cNvSpPr txBox="1"/>
            <p:nvPr/>
          </p:nvSpPr>
          <p:spPr>
            <a:xfrm>
              <a:off x="3100743" y="5471738"/>
              <a:ext cx="1121400" cy="122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60"/>
                </a:lnSpc>
                <a:spcBef>
                  <a:spcPts val="0"/>
                </a:spcBef>
                <a:buNone/>
              </a:pPr>
              <a:r>
                <a:rPr lang="de-CH" sz="1200">
                  <a:latin typeface="Museo Sans 500" panose="02000000000000000000" pitchFamily="2" charset="77"/>
                </a:rPr>
                <a:t>Grume</a:t>
              </a:r>
            </a:p>
            <a:p>
              <a:pPr>
                <a:lnSpc>
                  <a:spcPts val="2160"/>
                </a:lnSpc>
                <a:spcBef>
                  <a:spcPts val="0"/>
                </a:spcBef>
                <a:buNone/>
              </a:pPr>
              <a:r>
                <a:rPr lang="de-CH" sz="1200">
                  <a:latin typeface="Museo Sans 500" panose="02000000000000000000" pitchFamily="2" charset="77"/>
                </a:rPr>
                <a:t>Chimie</a:t>
              </a:r>
            </a:p>
            <a:p>
              <a:pPr>
                <a:lnSpc>
                  <a:spcPts val="2160"/>
                </a:lnSpc>
                <a:spcBef>
                  <a:spcPts val="0"/>
                </a:spcBef>
                <a:buNone/>
              </a:pPr>
              <a:r>
                <a:rPr lang="de-CH" sz="1200">
                  <a:latin typeface="Museo Sans 500" panose="02000000000000000000" pitchFamily="2" charset="77"/>
                </a:rPr>
                <a:t>Fibre</a:t>
              </a:r>
            </a:p>
            <a:p>
              <a:pPr>
                <a:lnSpc>
                  <a:spcPts val="2160"/>
                </a:lnSpc>
                <a:spcBef>
                  <a:spcPts val="0"/>
                </a:spcBef>
                <a:buNone/>
              </a:pPr>
              <a:r>
                <a:rPr lang="de-CH" sz="1200">
                  <a:latin typeface="Museo Sans 500" panose="02000000000000000000" pitchFamily="2" charset="77"/>
                </a:rPr>
                <a:t>Énergie</a:t>
              </a:r>
              <a:endParaRPr lang="de-DE" sz="1200">
                <a:latin typeface="Museo Sans 500" panose="02000000000000000000" pitchFamily="2" charset="77"/>
              </a:endParaRPr>
            </a:p>
          </p:txBody>
        </p: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8D1A0FFA-EEAA-ED48-93B5-C465C5E780CE}"/>
                </a:ext>
              </a:extLst>
            </p:cNvPr>
            <p:cNvCxnSpPr>
              <a:cxnSpLocks/>
            </p:cNvCxnSpPr>
            <p:nvPr/>
          </p:nvCxnSpPr>
          <p:spPr>
            <a:xfrm>
              <a:off x="2999636" y="5574767"/>
              <a:ext cx="0" cy="75456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7730AE1-3B9E-6247-8C8D-C435EFE74E4B}"/>
                </a:ext>
              </a:extLst>
            </p:cNvPr>
            <p:cNvSpPr txBox="1"/>
            <p:nvPr/>
          </p:nvSpPr>
          <p:spPr>
            <a:xfrm>
              <a:off x="1259745" y="5531748"/>
              <a:ext cx="16985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None/>
              </a:pPr>
              <a:r>
                <a:rPr lang="de-CH" sz="800">
                  <a:latin typeface="Museo Sans 500" panose="02000000000000000000" pitchFamily="2" charset="77"/>
                </a:rPr>
                <a:t>Énergie de conversion faible</a:t>
              </a:r>
              <a:endParaRPr lang="de-DE" sz="800">
                <a:latin typeface="Museo Sans 500" panose="02000000000000000000" pitchFamily="2" charset="77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691845C-646F-DB42-A51B-4421FC34FE06}"/>
                </a:ext>
              </a:extLst>
            </p:cNvPr>
            <p:cNvSpPr txBox="1"/>
            <p:nvPr/>
          </p:nvSpPr>
          <p:spPr>
            <a:xfrm>
              <a:off x="1259347" y="6051553"/>
              <a:ext cx="16989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None/>
              </a:pPr>
              <a:r>
                <a:rPr lang="de-CH" sz="800">
                  <a:latin typeface="Museo Sans 500" panose="02000000000000000000" pitchFamily="2" charset="77"/>
                </a:rPr>
                <a:t>Énergie de conversion élevée</a:t>
              </a:r>
              <a:endParaRPr lang="de-DE" sz="800">
                <a:latin typeface="Museo Sans 500" panose="02000000000000000000" pitchFamily="2" charset="77"/>
              </a:endParaRPr>
            </a:p>
          </p:txBody>
        </p:sp>
        <p:sp>
          <p:nvSpPr>
            <p:cNvPr id="13" name="Geschweifte Klammer rechts 12">
              <a:extLst>
                <a:ext uri="{FF2B5EF4-FFF2-40B4-BE49-F238E27FC236}">
                  <a16:creationId xmlns:a16="http://schemas.microsoft.com/office/drawing/2014/main" id="{14968DFD-167C-DF47-9364-560308EA99C2}"/>
                </a:ext>
              </a:extLst>
            </p:cNvPr>
            <p:cNvSpPr/>
            <p:nvPr/>
          </p:nvSpPr>
          <p:spPr>
            <a:xfrm>
              <a:off x="3892496" y="5545132"/>
              <a:ext cx="206527" cy="807939"/>
            </a:xfrm>
            <a:prstGeom prst="rightBrace">
              <a:avLst>
                <a:gd name="adj1" fmla="val 8333"/>
                <a:gd name="adj2" fmla="val 53592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FA191FF-6D3F-2A40-AE0F-7954EF8667FF}"/>
                </a:ext>
              </a:extLst>
            </p:cNvPr>
            <p:cNvSpPr txBox="1"/>
            <p:nvPr/>
          </p:nvSpPr>
          <p:spPr>
            <a:xfrm rot="16200000">
              <a:off x="3784976" y="5852283"/>
              <a:ext cx="897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de-CH" sz="800">
                  <a:latin typeface="Museo Sans 500" panose="02000000000000000000" pitchFamily="2" charset="77"/>
                </a:rPr>
                <a:t>C-stockage</a:t>
              </a:r>
              <a:endParaRPr lang="de-DE" sz="700">
                <a:latin typeface="Museo Sans 500" panose="02000000000000000000" pitchFamily="2" charset="77"/>
              </a:endParaRPr>
            </a:p>
          </p:txBody>
        </p:sp>
        <p:sp>
          <p:nvSpPr>
            <p:cNvPr id="15" name="Geschweifte Klammer rechts 14">
              <a:extLst>
                <a:ext uri="{FF2B5EF4-FFF2-40B4-BE49-F238E27FC236}">
                  <a16:creationId xmlns:a16="http://schemas.microsoft.com/office/drawing/2014/main" id="{7869D853-2076-9A4C-A09C-216E044D1014}"/>
                </a:ext>
              </a:extLst>
            </p:cNvPr>
            <p:cNvSpPr/>
            <p:nvPr/>
          </p:nvSpPr>
          <p:spPr>
            <a:xfrm>
              <a:off x="4358911" y="5813570"/>
              <a:ext cx="206527" cy="542339"/>
            </a:xfrm>
            <a:prstGeom prst="rightBrace">
              <a:avLst>
                <a:gd name="adj1" fmla="val 8333"/>
                <a:gd name="adj2" fmla="val 53592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4CE7994-CF8F-7C4F-B33E-B18D6576FC7B}"/>
                </a:ext>
              </a:extLst>
            </p:cNvPr>
            <p:cNvSpPr txBox="1"/>
            <p:nvPr/>
          </p:nvSpPr>
          <p:spPr>
            <a:xfrm>
              <a:off x="4537163" y="5998443"/>
              <a:ext cx="34248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CH" sz="800">
                  <a:latin typeface="Museo Sans 500" panose="02000000000000000000" pitchFamily="2" charset="77"/>
                </a:rPr>
                <a:t>Plus d'applications (circulation) </a:t>
              </a:r>
              <a:r>
                <a:rPr lang="de-CH" sz="800">
                  <a:latin typeface="Museo Sans 500" panose="02000000000000000000" pitchFamily="2" charset="77"/>
                  <a:sym typeface="Wingdings" pitchFamily="2" charset="2"/>
                </a:rPr>
                <a:t></a:t>
              </a:r>
              <a:r>
                <a:rPr lang="de-CH" sz="800">
                  <a:latin typeface="Museo Sans 500" panose="02000000000000000000" pitchFamily="2" charset="77"/>
                </a:rPr>
                <a:t> adhésifs et composants d'adhésifs</a:t>
              </a:r>
              <a:endParaRPr lang="de-DE" sz="800">
                <a:latin typeface="Museo Sans 500" panose="02000000000000000000" pitchFamily="2" charset="77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A916ACB-752D-3443-AB1B-F57DA0C79505}"/>
                </a:ext>
              </a:extLst>
            </p:cNvPr>
            <p:cNvSpPr txBox="1"/>
            <p:nvPr/>
          </p:nvSpPr>
          <p:spPr>
            <a:xfrm>
              <a:off x="4074791" y="6370732"/>
              <a:ext cx="32752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CH" sz="800">
                  <a:latin typeface="Museo Sans 500" panose="02000000000000000000" pitchFamily="2" charset="77"/>
                </a:rPr>
                <a:t>Biocarburants (avions)</a:t>
              </a:r>
              <a:br>
                <a:rPr lang="de-CH" sz="800">
                  <a:latin typeface="Museo Sans 500" panose="02000000000000000000" pitchFamily="2" charset="77"/>
                </a:rPr>
              </a:br>
              <a:r>
                <a:rPr lang="de-CH" sz="800">
                  <a:latin typeface="Museo Sans 500" panose="02000000000000000000" pitchFamily="2" charset="77"/>
                  <a:sym typeface="Wingdings" pitchFamily="2" charset="2"/>
                </a:rPr>
                <a:t> </a:t>
              </a:r>
              <a:r>
                <a:rPr lang="de-CH" sz="800">
                  <a:latin typeface="Museo Sans 500" panose="02000000000000000000" pitchFamily="2" charset="77"/>
                </a:rPr>
                <a:t>Emission de carbone lorsqu'il n'y a plus d’autres alternatives</a:t>
              </a:r>
              <a:endParaRPr lang="de-DE" sz="800">
                <a:latin typeface="Museo Sans 500" panose="02000000000000000000" pitchFamily="2" charset="77"/>
              </a:endParaRPr>
            </a:p>
          </p:txBody>
        </p:sp>
        <p:sp>
          <p:nvSpPr>
            <p:cNvPr id="18" name="Geschweifte Klammer rechts 17">
              <a:extLst>
                <a:ext uri="{FF2B5EF4-FFF2-40B4-BE49-F238E27FC236}">
                  <a16:creationId xmlns:a16="http://schemas.microsoft.com/office/drawing/2014/main" id="{AB57B702-F4E0-3142-9F04-C1F80A703773}"/>
                </a:ext>
              </a:extLst>
            </p:cNvPr>
            <p:cNvSpPr/>
            <p:nvPr/>
          </p:nvSpPr>
          <p:spPr>
            <a:xfrm>
              <a:off x="3907312" y="6353072"/>
              <a:ext cx="206527" cy="354269"/>
            </a:xfrm>
            <a:prstGeom prst="rightBrace">
              <a:avLst>
                <a:gd name="adj1" fmla="val 8333"/>
                <a:gd name="adj2" fmla="val 53592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91280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54B2999-0247-214C-BB64-56026E359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33" b="13171"/>
          <a:stretch/>
        </p:blipFill>
        <p:spPr>
          <a:xfrm>
            <a:off x="0" y="903246"/>
            <a:ext cx="9144000" cy="59547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b="1">
                <a:solidFill>
                  <a:srgbClr val="806E4D"/>
                </a:solidFill>
              </a:rPr>
              <a:t>Innovation Management</a:t>
            </a:r>
            <a:br>
              <a:rPr lang="de-DE" sz="3000" b="1">
                <a:solidFill>
                  <a:srgbClr val="806E4D"/>
                </a:solidFill>
              </a:rPr>
            </a:br>
            <a:r>
              <a:rPr lang="de-DE" sz="1600" b="1">
                <a:solidFill>
                  <a:schemeClr val="bg2"/>
                </a:solidFill>
              </a:rPr>
              <a:t>S-WIN </a:t>
            </a:r>
            <a:r>
              <a:rPr lang="de-DE" sz="1600" b="1">
                <a:solidFill>
                  <a:srgbClr val="806E4D"/>
                </a:solidFill>
              </a:rPr>
              <a:t>- </a:t>
            </a:r>
            <a:r>
              <a:rPr lang="de-CH" sz="1600"/>
              <a:t>par exemple...</a:t>
            </a:r>
            <a:endParaRPr lang="de-DE" sz="1600" b="1">
              <a:solidFill>
                <a:srgbClr val="806E4D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584176" y="1774994"/>
            <a:ext cx="864734" cy="576931"/>
          </a:xfrm>
        </p:spPr>
        <p:txBody>
          <a:bodyPr>
            <a:normAutofit lnSpcReduction="10000"/>
          </a:bodyPr>
          <a:lstStyle/>
          <a:p>
            <a:r>
              <a:rPr lang="de-DE" b="1">
                <a:solidFill>
                  <a:schemeClr val="bg2"/>
                </a:solidFill>
              </a:rPr>
              <a:t>+</a:t>
            </a:r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1923191" y="1809827"/>
            <a:ext cx="5256584" cy="39135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92D050"/>
              </a:buClr>
              <a:buSzPct val="110000"/>
              <a:buFont typeface="Wingdings" pitchFamily="2" charset="2"/>
              <a:buNone/>
              <a:defRPr sz="33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1pPr>
            <a:lvl2pPr marL="8001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2pPr>
            <a:lvl3pPr marL="12573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3pPr>
            <a:lvl4pPr marL="17145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4pPr>
            <a:lvl5pPr marL="2171700" indent="-3429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/>
              <a:buChar char="•"/>
              <a:defRPr sz="2200" kern="1200">
                <a:solidFill>
                  <a:schemeClr val="tx1"/>
                </a:solidFill>
                <a:latin typeface="Museo Sans 500"/>
                <a:ea typeface="+mn-ea"/>
                <a:cs typeface="Museo Sans 50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sz="2000" b="1"/>
              <a:t>Fokus – status quo ed quo vadis?</a:t>
            </a:r>
            <a:endParaRPr lang="de-DE" b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998D7E2-256F-D24B-811C-44EA423FBE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823"/>
          <a:stretch/>
        </p:blipFill>
        <p:spPr>
          <a:xfrm>
            <a:off x="651020" y="2762232"/>
            <a:ext cx="2076670" cy="36854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8857952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Custom 1">
      <a:dk1>
        <a:srgbClr val="000000"/>
      </a:dk1>
      <a:lt1>
        <a:srgbClr val="FFFFFE"/>
      </a:lt1>
      <a:dk2>
        <a:srgbClr val="806E4D"/>
      </a:dk2>
      <a:lt2>
        <a:srgbClr val="5CAC34"/>
      </a:lt2>
      <a:accent1>
        <a:srgbClr val="FFFFFE"/>
      </a:accent1>
      <a:accent2>
        <a:srgbClr val="141313"/>
      </a:accent2>
      <a:accent3>
        <a:srgbClr val="505150"/>
      </a:accent3>
      <a:accent4>
        <a:srgbClr val="806E4D"/>
      </a:accent4>
      <a:accent5>
        <a:srgbClr val="5CAC34"/>
      </a:accent5>
      <a:accent6>
        <a:srgbClr val="FFFFFE"/>
      </a:accent6>
      <a:hlink>
        <a:srgbClr val="141313"/>
      </a:hlink>
      <a:folHlink>
        <a:srgbClr val="50515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487</Words>
  <Application>Microsoft Office PowerPoint</Application>
  <PresentationFormat>On-screen Show (4:3)</PresentationFormat>
  <Paragraphs>117</Paragraphs>
  <Slides>18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 Unicode MS</vt:lpstr>
      <vt:lpstr>Arial</vt:lpstr>
      <vt:lpstr>Calibri</vt:lpstr>
      <vt:lpstr>Museo Sans 500</vt:lpstr>
      <vt:lpstr>Symbol</vt:lpstr>
      <vt:lpstr>Times New Roman</vt:lpstr>
      <vt:lpstr>Wingdings</vt:lpstr>
      <vt:lpstr>Benutzerdefiniertes Design</vt:lpstr>
      <vt:lpstr>Swiss Wood Innovation Network S-WIN – Votre point de contact et accés à l‘innovation avec le bois</vt:lpstr>
      <vt:lpstr>S-WIN: qu'est ce que c'est? S-WIN - Nous réduisons la complexité</vt:lpstr>
      <vt:lpstr>Nous créons les contacts dans la recherche sur le bois S-WIN – Dans quelles phases de la R&amp;D suisse sommes-nous actifs?</vt:lpstr>
      <vt:lpstr>Plateformes de discussion (DP) S-WIN – Votre point de contact et accés à l‘innovation avec le bois</vt:lpstr>
      <vt:lpstr>DP Approvisionnement en bois  S-WIN avec ETHZ, OFEV, Kt. BE</vt:lpstr>
      <vt:lpstr>DP Matériaux à base de bois S-WIN - par exemple...</vt:lpstr>
      <vt:lpstr>DP Produits &amp; énergie de la biomasse  S-WIN - par exemple...</vt:lpstr>
      <vt:lpstr>PowerPoint Presentation</vt:lpstr>
      <vt:lpstr>Innovation Management S-WIN - par exemple...</vt:lpstr>
      <vt:lpstr>Innovation Management 2018 – Récapitulation</vt:lpstr>
      <vt:lpstr>Swiss Wood Innovation Network S-WIN – Nous sommes actif dans toute la filière de valorisation de la forêt et du bois avec l’objectif de l’utilisation du bois en cascade. </vt:lpstr>
      <vt:lpstr>Swiss Wood Innovation Network Profitez, sans engagement, de l’offre S-WIN</vt:lpstr>
      <vt:lpstr>Swiss Wood Innovation Network Exemple</vt:lpstr>
      <vt:lpstr>Swiss Wood Innovation Network Exemple</vt:lpstr>
      <vt:lpstr>Swiss Wood Innovation Network Exemple</vt:lpstr>
      <vt:lpstr>Swiss Wood Innovation Network Exemple</vt:lpstr>
      <vt:lpstr>Swiss Wood Innovation Network Exemple</vt:lpstr>
      <vt:lpstr>PowerPoint Presentation</vt:lpstr>
    </vt:vector>
  </TitlesOfParts>
  <Company>Berner Fachhochschule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wip2</dc:creator>
  <cp:lastModifiedBy>Reviewer</cp:lastModifiedBy>
  <cp:revision>2989</cp:revision>
  <cp:lastPrinted>2019-01-22T18:16:33Z</cp:lastPrinted>
  <dcterms:created xsi:type="dcterms:W3CDTF">2014-11-04T20:47:35Z</dcterms:created>
  <dcterms:modified xsi:type="dcterms:W3CDTF">2019-01-30T20:28:09Z</dcterms:modified>
</cp:coreProperties>
</file>