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60" r:id="rId4"/>
    <p:sldId id="264" r:id="rId5"/>
    <p:sldId id="262" r:id="rId6"/>
    <p:sldId id="263" r:id="rId7"/>
    <p:sldId id="269" r:id="rId8"/>
    <p:sldId id="267" r:id="rId9"/>
    <p:sldId id="274" r:id="rId10"/>
    <p:sldId id="280" r:id="rId11"/>
    <p:sldId id="275" r:id="rId12"/>
    <p:sldId id="266" r:id="rId13"/>
    <p:sldId id="277" r:id="rId14"/>
    <p:sldId id="281" r:id="rId15"/>
    <p:sldId id="276" r:id="rId16"/>
    <p:sldId id="265" r:id="rId17"/>
    <p:sldId id="259" r:id="rId18"/>
  </p:sldIdLst>
  <p:sldSz cx="9144000" cy="6858000" type="screen4x3"/>
  <p:notesSz cx="6858000" cy="97774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 snapToGrid="0">
      <p:cViewPr varScale="1">
        <p:scale>
          <a:sx n="85" d="100"/>
          <a:sy n="85" d="100"/>
        </p:scale>
        <p:origin x="-88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3294" y="-96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DEB51-A236-4E54-84B2-A62F7B07241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5FBB9546-B78E-4DC9-B1AA-4A54DE474145}">
      <dgm:prSet phldrT="[Texte]"/>
      <dgm:spPr/>
      <dgm:t>
        <a:bodyPr/>
        <a:lstStyle/>
        <a:p>
          <a:r>
            <a:rPr lang="fr-CH" dirty="0" smtClean="0"/>
            <a:t>Valorisation rationnelle</a:t>
          </a:r>
          <a:endParaRPr lang="fr-CH" dirty="0"/>
        </a:p>
      </dgm:t>
    </dgm:pt>
    <dgm:pt modelId="{CC7294C4-99C5-499B-8E5A-1B7A2DEC18AC}" type="parTrans" cxnId="{EAE5D630-2952-4652-BD46-297497A01B34}">
      <dgm:prSet/>
      <dgm:spPr/>
      <dgm:t>
        <a:bodyPr/>
        <a:lstStyle/>
        <a:p>
          <a:endParaRPr lang="fr-CH"/>
        </a:p>
      </dgm:t>
    </dgm:pt>
    <dgm:pt modelId="{56152701-F210-4DA2-BEED-CA5DBDF620D2}" type="sibTrans" cxnId="{EAE5D630-2952-4652-BD46-297497A01B34}">
      <dgm:prSet/>
      <dgm:spPr/>
      <dgm:t>
        <a:bodyPr/>
        <a:lstStyle/>
        <a:p>
          <a:endParaRPr lang="fr-CH"/>
        </a:p>
      </dgm:t>
    </dgm:pt>
    <dgm:pt modelId="{394DDB6F-E93B-470A-B316-2BB74357F9E2}">
      <dgm:prSet phldrT="[Texte]"/>
      <dgm:spPr/>
      <dgm:t>
        <a:bodyPr/>
        <a:lstStyle/>
        <a:p>
          <a:r>
            <a:rPr lang="fr-CH" dirty="0" smtClean="0"/>
            <a:t>Energie</a:t>
          </a:r>
          <a:endParaRPr lang="fr-CH" dirty="0"/>
        </a:p>
      </dgm:t>
    </dgm:pt>
    <dgm:pt modelId="{3F9A119B-B0A0-4F82-A4C6-49519465B543}" type="parTrans" cxnId="{3F7C750E-F252-4BF4-84EC-F2036659A4E2}">
      <dgm:prSet/>
      <dgm:spPr/>
      <dgm:t>
        <a:bodyPr/>
        <a:lstStyle/>
        <a:p>
          <a:endParaRPr lang="fr-CH"/>
        </a:p>
      </dgm:t>
    </dgm:pt>
    <dgm:pt modelId="{8D60BC83-F7D3-4EF6-A14E-0C653836E1B8}" type="sibTrans" cxnId="{3F7C750E-F252-4BF4-84EC-F2036659A4E2}">
      <dgm:prSet/>
      <dgm:spPr/>
      <dgm:t>
        <a:bodyPr/>
        <a:lstStyle/>
        <a:p>
          <a:endParaRPr lang="fr-CH"/>
        </a:p>
      </dgm:t>
    </dgm:pt>
    <dgm:pt modelId="{6B451F94-C594-4B1E-8AF1-8965E0161FD2}">
      <dgm:prSet phldrT="[Texte]"/>
      <dgm:spPr/>
      <dgm:t>
        <a:bodyPr/>
        <a:lstStyle/>
        <a:p>
          <a:r>
            <a:rPr lang="fr-CH" dirty="0" smtClean="0"/>
            <a:t>Environnement - Air</a:t>
          </a:r>
          <a:endParaRPr lang="fr-CH" dirty="0"/>
        </a:p>
      </dgm:t>
    </dgm:pt>
    <dgm:pt modelId="{B1B806BC-2B30-4388-B893-749173DCEB45}" type="parTrans" cxnId="{BB84DF8C-DB16-4814-B398-5EE7602E1AD5}">
      <dgm:prSet/>
      <dgm:spPr/>
      <dgm:t>
        <a:bodyPr/>
        <a:lstStyle/>
        <a:p>
          <a:endParaRPr lang="fr-CH"/>
        </a:p>
      </dgm:t>
    </dgm:pt>
    <dgm:pt modelId="{C1251C4D-CF6F-485F-9305-4A15E3F9C09D}" type="sibTrans" cxnId="{BB84DF8C-DB16-4814-B398-5EE7602E1AD5}">
      <dgm:prSet/>
      <dgm:spPr/>
      <dgm:t>
        <a:bodyPr/>
        <a:lstStyle/>
        <a:p>
          <a:endParaRPr lang="fr-CH"/>
        </a:p>
      </dgm:t>
    </dgm:pt>
    <dgm:pt modelId="{9124CBCD-B52B-4914-8AAB-9E5798DE5464}">
      <dgm:prSet phldrT="[Texte]"/>
      <dgm:spPr/>
      <dgm:t>
        <a:bodyPr/>
        <a:lstStyle/>
        <a:p>
          <a:r>
            <a:rPr lang="fr-CH" dirty="0" smtClean="0"/>
            <a:t>Exploitation du bois </a:t>
          </a:r>
          <a:endParaRPr lang="fr-CH" dirty="0"/>
        </a:p>
      </dgm:t>
    </dgm:pt>
    <dgm:pt modelId="{454C11DB-CE40-42A7-A9FF-4021D3F144D6}" type="parTrans" cxnId="{42D43634-E945-432B-8CC3-9AD2559BF956}">
      <dgm:prSet/>
      <dgm:spPr/>
      <dgm:t>
        <a:bodyPr/>
        <a:lstStyle/>
        <a:p>
          <a:endParaRPr lang="fr-CH"/>
        </a:p>
      </dgm:t>
    </dgm:pt>
    <dgm:pt modelId="{FB8BEE90-B5B3-4D5B-A0D4-918EE00F54AF}" type="sibTrans" cxnId="{42D43634-E945-432B-8CC3-9AD2559BF956}">
      <dgm:prSet/>
      <dgm:spPr/>
      <dgm:t>
        <a:bodyPr/>
        <a:lstStyle/>
        <a:p>
          <a:endParaRPr lang="fr-CH"/>
        </a:p>
      </dgm:t>
    </dgm:pt>
    <dgm:pt modelId="{6D567FD3-18C7-4D1B-88A7-DEAAD66AD701}" type="pres">
      <dgm:prSet presAssocID="{1C7DEB51-A236-4E54-84B2-A62F7B07241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09F63A-6401-41FD-A21E-13B7DE804818}" type="pres">
      <dgm:prSet presAssocID="{5FBB9546-B78E-4DC9-B1AA-4A54DE474145}" presName="centerShape" presStyleLbl="node0" presStyleIdx="0" presStyleCnt="1"/>
      <dgm:spPr/>
      <dgm:t>
        <a:bodyPr/>
        <a:lstStyle/>
        <a:p>
          <a:endParaRPr lang="fr-CH"/>
        </a:p>
      </dgm:t>
    </dgm:pt>
    <dgm:pt modelId="{69A6F7FE-3A97-4081-BE7E-31F82804850A}" type="pres">
      <dgm:prSet presAssocID="{3F9A119B-B0A0-4F82-A4C6-49519465B543}" presName="parTrans" presStyleLbl="bgSibTrans2D1" presStyleIdx="0" presStyleCnt="3"/>
      <dgm:spPr/>
    </dgm:pt>
    <dgm:pt modelId="{A08C1536-46C5-4046-BE32-50816D1B785A}" type="pres">
      <dgm:prSet presAssocID="{394DDB6F-E93B-470A-B316-2BB74357F9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6A27DBE-8F85-4529-94DD-8B9E82429EDF}" type="pres">
      <dgm:prSet presAssocID="{B1B806BC-2B30-4388-B893-749173DCEB45}" presName="parTrans" presStyleLbl="bgSibTrans2D1" presStyleIdx="1" presStyleCnt="3"/>
      <dgm:spPr/>
    </dgm:pt>
    <dgm:pt modelId="{39B15286-89B4-4385-A114-6BC3AE623AB0}" type="pres">
      <dgm:prSet presAssocID="{6B451F94-C594-4B1E-8AF1-8965E0161F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2A64EAE-8FCD-4C8A-B6E4-C625F14E6A17}" type="pres">
      <dgm:prSet presAssocID="{454C11DB-CE40-42A7-A9FF-4021D3F144D6}" presName="parTrans" presStyleLbl="bgSibTrans2D1" presStyleIdx="2" presStyleCnt="3"/>
      <dgm:spPr/>
    </dgm:pt>
    <dgm:pt modelId="{BA089FB7-2857-4116-8458-5AE784E70617}" type="pres">
      <dgm:prSet presAssocID="{9124CBCD-B52B-4914-8AAB-9E5798DE5464}" presName="node" presStyleLbl="node1" presStyleIdx="2" presStyleCnt="3">
        <dgm:presLayoutVars>
          <dgm:bulletEnabled val="1"/>
        </dgm:presLayoutVars>
      </dgm:prSet>
      <dgm:spPr/>
    </dgm:pt>
  </dgm:ptLst>
  <dgm:cxnLst>
    <dgm:cxn modelId="{4791CBB0-A4E5-4646-A00B-42C77FECE8DC}" type="presOf" srcId="{3F9A119B-B0A0-4F82-A4C6-49519465B543}" destId="{69A6F7FE-3A97-4081-BE7E-31F82804850A}" srcOrd="0" destOrd="0" presId="urn:microsoft.com/office/officeart/2005/8/layout/radial4"/>
    <dgm:cxn modelId="{BB84DF8C-DB16-4814-B398-5EE7602E1AD5}" srcId="{5FBB9546-B78E-4DC9-B1AA-4A54DE474145}" destId="{6B451F94-C594-4B1E-8AF1-8965E0161FD2}" srcOrd="1" destOrd="0" parTransId="{B1B806BC-2B30-4388-B893-749173DCEB45}" sibTransId="{C1251C4D-CF6F-485F-9305-4A15E3F9C09D}"/>
    <dgm:cxn modelId="{EA574FBE-E1B1-485A-B7CA-BF493D0F3C2D}" type="presOf" srcId="{454C11DB-CE40-42A7-A9FF-4021D3F144D6}" destId="{E2A64EAE-8FCD-4C8A-B6E4-C625F14E6A17}" srcOrd="0" destOrd="0" presId="urn:microsoft.com/office/officeart/2005/8/layout/radial4"/>
    <dgm:cxn modelId="{EAE5D630-2952-4652-BD46-297497A01B34}" srcId="{1C7DEB51-A236-4E54-84B2-A62F7B072416}" destId="{5FBB9546-B78E-4DC9-B1AA-4A54DE474145}" srcOrd="0" destOrd="0" parTransId="{CC7294C4-99C5-499B-8E5A-1B7A2DEC18AC}" sibTransId="{56152701-F210-4DA2-BEED-CA5DBDF620D2}"/>
    <dgm:cxn modelId="{3F7C750E-F252-4BF4-84EC-F2036659A4E2}" srcId="{5FBB9546-B78E-4DC9-B1AA-4A54DE474145}" destId="{394DDB6F-E93B-470A-B316-2BB74357F9E2}" srcOrd="0" destOrd="0" parTransId="{3F9A119B-B0A0-4F82-A4C6-49519465B543}" sibTransId="{8D60BC83-F7D3-4EF6-A14E-0C653836E1B8}"/>
    <dgm:cxn modelId="{1E98EC30-A065-43B5-9AD7-E4235DF9B8BF}" type="presOf" srcId="{1C7DEB51-A236-4E54-84B2-A62F7B072416}" destId="{6D567FD3-18C7-4D1B-88A7-DEAAD66AD701}" srcOrd="0" destOrd="0" presId="urn:microsoft.com/office/officeart/2005/8/layout/radial4"/>
    <dgm:cxn modelId="{E779130B-2B77-4134-A841-500211171E13}" type="presOf" srcId="{B1B806BC-2B30-4388-B893-749173DCEB45}" destId="{46A27DBE-8F85-4529-94DD-8B9E82429EDF}" srcOrd="0" destOrd="0" presId="urn:microsoft.com/office/officeart/2005/8/layout/radial4"/>
    <dgm:cxn modelId="{095E91F6-4309-4B5B-9D96-6E7C90616198}" type="presOf" srcId="{9124CBCD-B52B-4914-8AAB-9E5798DE5464}" destId="{BA089FB7-2857-4116-8458-5AE784E70617}" srcOrd="0" destOrd="0" presId="urn:microsoft.com/office/officeart/2005/8/layout/radial4"/>
    <dgm:cxn modelId="{42D43634-E945-432B-8CC3-9AD2559BF956}" srcId="{5FBB9546-B78E-4DC9-B1AA-4A54DE474145}" destId="{9124CBCD-B52B-4914-8AAB-9E5798DE5464}" srcOrd="2" destOrd="0" parTransId="{454C11DB-CE40-42A7-A9FF-4021D3F144D6}" sibTransId="{FB8BEE90-B5B3-4D5B-A0D4-918EE00F54AF}"/>
    <dgm:cxn modelId="{6C3628FA-BEFB-48EA-A96E-84788012A77B}" type="presOf" srcId="{5FBB9546-B78E-4DC9-B1AA-4A54DE474145}" destId="{1E09F63A-6401-41FD-A21E-13B7DE804818}" srcOrd="0" destOrd="0" presId="urn:microsoft.com/office/officeart/2005/8/layout/radial4"/>
    <dgm:cxn modelId="{2C79FF78-B27F-4F12-8745-B6A7AA6EDA82}" type="presOf" srcId="{394DDB6F-E93B-470A-B316-2BB74357F9E2}" destId="{A08C1536-46C5-4046-BE32-50816D1B785A}" srcOrd="0" destOrd="0" presId="urn:microsoft.com/office/officeart/2005/8/layout/radial4"/>
    <dgm:cxn modelId="{309507BC-E55C-44B0-AE1F-D5DB2522DFF5}" type="presOf" srcId="{6B451F94-C594-4B1E-8AF1-8965E0161FD2}" destId="{39B15286-89B4-4385-A114-6BC3AE623AB0}" srcOrd="0" destOrd="0" presId="urn:microsoft.com/office/officeart/2005/8/layout/radial4"/>
    <dgm:cxn modelId="{FA6E302E-8F50-4C9C-95E6-6C98D6222DBC}" type="presParOf" srcId="{6D567FD3-18C7-4D1B-88A7-DEAAD66AD701}" destId="{1E09F63A-6401-41FD-A21E-13B7DE804818}" srcOrd="0" destOrd="0" presId="urn:microsoft.com/office/officeart/2005/8/layout/radial4"/>
    <dgm:cxn modelId="{2051F637-3B8F-4D54-80E6-108C88206CC9}" type="presParOf" srcId="{6D567FD3-18C7-4D1B-88A7-DEAAD66AD701}" destId="{69A6F7FE-3A97-4081-BE7E-31F82804850A}" srcOrd="1" destOrd="0" presId="urn:microsoft.com/office/officeart/2005/8/layout/radial4"/>
    <dgm:cxn modelId="{941B9A7B-2293-4828-89DC-1A16D7BE98F3}" type="presParOf" srcId="{6D567FD3-18C7-4D1B-88A7-DEAAD66AD701}" destId="{A08C1536-46C5-4046-BE32-50816D1B785A}" srcOrd="2" destOrd="0" presId="urn:microsoft.com/office/officeart/2005/8/layout/radial4"/>
    <dgm:cxn modelId="{88C47A49-3442-4578-97DC-CBD71E06CCB8}" type="presParOf" srcId="{6D567FD3-18C7-4D1B-88A7-DEAAD66AD701}" destId="{46A27DBE-8F85-4529-94DD-8B9E82429EDF}" srcOrd="3" destOrd="0" presId="urn:microsoft.com/office/officeart/2005/8/layout/radial4"/>
    <dgm:cxn modelId="{29B34F71-D2F8-4FFD-A550-265787B95266}" type="presParOf" srcId="{6D567FD3-18C7-4D1B-88A7-DEAAD66AD701}" destId="{39B15286-89B4-4385-A114-6BC3AE623AB0}" srcOrd="4" destOrd="0" presId="urn:microsoft.com/office/officeart/2005/8/layout/radial4"/>
    <dgm:cxn modelId="{A383B9C1-D25F-4708-B237-81F0B10CE3ED}" type="presParOf" srcId="{6D567FD3-18C7-4D1B-88A7-DEAAD66AD701}" destId="{E2A64EAE-8FCD-4C8A-B6E4-C625F14E6A17}" srcOrd="5" destOrd="0" presId="urn:microsoft.com/office/officeart/2005/8/layout/radial4"/>
    <dgm:cxn modelId="{3AB6070E-A701-489D-8FE8-473E0054218F}" type="presParOf" srcId="{6D567FD3-18C7-4D1B-88A7-DEAAD66AD701}" destId="{BA089FB7-2857-4116-8458-5AE784E7061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F63A-6401-41FD-A21E-13B7DE804818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Valorisation rationnelle</a:t>
          </a:r>
          <a:endParaRPr lang="fr-CH" sz="1800" kern="1200" dirty="0"/>
        </a:p>
      </dsp:txBody>
      <dsp:txXfrm>
        <a:off x="2416912" y="2539008"/>
        <a:ext cx="1262175" cy="1262175"/>
      </dsp:txXfrm>
    </dsp:sp>
    <dsp:sp modelId="{69A6F7FE-3A97-4081-BE7E-31F82804850A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C1536-46C5-4046-BE32-50816D1B785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Energie</a:t>
          </a:r>
          <a:endParaRPr lang="fr-CH" sz="1800" kern="1200" dirty="0"/>
        </a:p>
      </dsp:txBody>
      <dsp:txXfrm>
        <a:off x="199856" y="1103105"/>
        <a:ext cx="1616269" cy="1277122"/>
      </dsp:txXfrm>
    </dsp:sp>
    <dsp:sp modelId="{46A27DBE-8F85-4529-94DD-8B9E82429EDF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15286-89B4-4385-A114-6BC3AE623AB0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Environnement - Air</a:t>
          </a:r>
          <a:endParaRPr lang="fr-CH" sz="1800" kern="1200" dirty="0"/>
        </a:p>
      </dsp:txBody>
      <dsp:txXfrm>
        <a:off x="2239865" y="41144"/>
        <a:ext cx="1616269" cy="1277122"/>
      </dsp:txXfrm>
    </dsp:sp>
    <dsp:sp modelId="{E2A64EAE-8FCD-4C8A-B6E4-C625F14E6A17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89FB7-2857-4116-8458-5AE784E70617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Exploitation du bois </a:t>
          </a:r>
          <a:endParaRPr lang="fr-CH" sz="1800" kern="1200" dirty="0"/>
        </a:p>
      </dsp:txBody>
      <dsp:txXfrm>
        <a:off x="4279873" y="1103105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75D8EA-4B5E-49E4-B4D1-F85B154845B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185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5025"/>
            <a:ext cx="54864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3C7A17-04D2-4B85-A133-4FC49718E2F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7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CFE7B-93EB-4134-B5D7-E50E4BAEFE6B}" type="slidenum">
              <a:rPr lang="fr-FR" altLang="fr-FR"/>
              <a:pPr eaLnBrk="1" hangingPunct="1"/>
              <a:t>1</a:t>
            </a:fld>
            <a:endParaRPr lang="fr-FR" altLang="fr-FR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B33AE5-BEFC-4C41-80FB-A3ED30C532DA}" type="slidenum">
              <a:rPr lang="fr-FR" altLang="fr-FR" sz="1200" smtClean="0"/>
              <a:pPr eaLnBrk="1" hangingPunct="1"/>
              <a:t>7</a:t>
            </a:fld>
            <a:endParaRPr lang="fr-FR" altLang="fr-FR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3425"/>
            <a:ext cx="4889500" cy="3667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CFE7B-93EB-4134-B5D7-E50E4BAEFE6B}" type="slidenum">
              <a:rPr lang="fr-FR" altLang="fr-FR"/>
              <a:pPr eaLnBrk="1" hangingPunct="1"/>
              <a:t>17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FRU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1401763" y="6192838"/>
            <a:ext cx="7480300" cy="100012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FR" smtClean="0"/>
              <a:t>Office cantonal de l'environnement</a:t>
            </a:r>
            <a:endParaRPr lang="fr-FR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92238" y="6013450"/>
            <a:ext cx="7494587" cy="112713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FR" smtClean="0"/>
              <a:t>Département du territoire</a:t>
            </a:r>
            <a:endParaRPr lang="fr-FR" dirty="0"/>
          </a:p>
        </p:txBody>
      </p:sp>
      <p:sp>
        <p:nvSpPr>
          <p:cNvPr id="9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fr-FR" sz="800" noProof="0" dirty="0" smtClean="0">
                <a:solidFill>
                  <a:schemeClr val="tx1"/>
                </a:solidFill>
              </a:rPr>
              <a:t>30/01/2019 </a:t>
            </a:r>
            <a:r>
              <a:rPr lang="fr-FR" altLang="fr-FR" sz="800" noProof="0" dirty="0">
                <a:solidFill>
                  <a:schemeClr val="tx1"/>
                </a:solidFill>
              </a:rPr>
              <a:t>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0" y="588645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57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06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7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7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27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13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493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44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551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825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6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49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83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</p:txBody>
      </p:sp>
      <p:sp>
        <p:nvSpPr>
          <p:cNvPr id="1030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fr-FR" sz="800" noProof="0" dirty="0" smtClean="0">
                <a:solidFill>
                  <a:schemeClr val="tx1"/>
                </a:solidFill>
              </a:rPr>
              <a:t>30/01/2019 </a:t>
            </a:r>
            <a:r>
              <a:rPr lang="fr-FR" altLang="fr-FR" sz="800" noProof="0" dirty="0">
                <a:solidFill>
                  <a:schemeClr val="tx1"/>
                </a:solidFill>
              </a:rPr>
              <a:t>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h/url?sa=i&amp;rct=j&amp;q=&amp;esrc=s&amp;source=images&amp;cd=&amp;cad=rja&amp;uact=8&amp;ved=2ahUKEwj77vqY0YbgAhUOKuwKHWqEAH0QjRx6BAgBEAU&amp;url=https://www.les-crises.fr/le-tres-polluant-chauffage-au-bois/&amp;psig=AOvVaw1wXUQ7hgdBWFylhmRJGW4T&amp;ust=1548426682489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h/url?sa=i&amp;rct=j&amp;q=&amp;esrc=s&amp;source=images&amp;cd=&amp;cad=rja&amp;uact=8&amp;ved=2ahUKEwjq8aDht5LgAhWrsKQKHVNqBysQjRx6BAgBEAU&amp;url=https://la-philosophie.com/philosophie-descartes&amp;psig=AOvVaw1CJQe9rjSfcQAwpt9ONBgD&amp;ust=15488321878635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h/url?sa=i&amp;rct=j&amp;q=&amp;esrc=s&amp;source=images&amp;cd=&amp;cad=rja&amp;uact=8&amp;ved=2ahUKEwjWooWlxobgAhXKsqQKHTO5AB4QjRx6BAgBEAU&amp;url=http://caramembuatkue.info/la/la-pollution-industrielle-dossier.htm&amp;psig=AOvVaw2PNqSd5XhZgn5rfg7R78em&amp;ust=15484237676305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76" y="2750820"/>
            <a:ext cx="6400800" cy="1310640"/>
          </a:xfrm>
        </p:spPr>
        <p:txBody>
          <a:bodyPr/>
          <a:lstStyle/>
          <a:p>
            <a:r>
              <a:rPr lang="fr-CH" dirty="0"/>
              <a:t>Comment valoriser dynamiquement le bois énergie dans une agglomération répondant à des exigences élevées de protection de </a:t>
            </a:r>
            <a:r>
              <a:rPr lang="fr-CH" dirty="0" smtClean="0"/>
              <a:t>l’air?</a:t>
            </a:r>
            <a:endParaRPr lang="fr-FR" altLang="fr-FR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1430338" y="6202363"/>
            <a:ext cx="7480300" cy="100012"/>
          </a:xfrm>
        </p:spPr>
        <p:txBody>
          <a:bodyPr/>
          <a:lstStyle/>
          <a:p>
            <a:pPr>
              <a:defRPr/>
            </a:pPr>
            <a:r>
              <a:rPr lang="fr-FR" smtClean="0"/>
              <a:t>Office cantonal de l'environnement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Département du territoire</a:t>
            </a:r>
            <a:endParaRPr lang="fr-FR" dirty="0"/>
          </a:p>
        </p:txBody>
      </p:sp>
      <p:pic>
        <p:nvPicPr>
          <p:cNvPr id="1027" name="Picture 3" descr="https://rencontres-woodrise.ch/wp-content/uploads/2018/11/flyer-p1-slo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90525"/>
            <a:ext cx="2038032" cy="2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rencontres-woodrise.ch/wp-content/uploads/2018/07/logo-fcba-1-800x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" y="0"/>
            <a:ext cx="2133335" cy="25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381500"/>
            <a:ext cx="914400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sz="1600" b="1" kern="0" dirty="0" smtClean="0"/>
              <a:t>Philippe Royer</a:t>
            </a:r>
          </a:p>
          <a:p>
            <a:r>
              <a:rPr lang="fr-CH" altLang="fr-FR" sz="1600" kern="0" dirty="0" smtClean="0"/>
              <a:t>Directeur</a:t>
            </a:r>
          </a:p>
          <a:p>
            <a:r>
              <a:rPr lang="fr-CH" altLang="fr-FR" sz="1600" kern="0" dirty="0" smtClean="0"/>
              <a:t>Service de l'air, du bruit et des rayonnements non-ionisants</a:t>
            </a:r>
          </a:p>
          <a:p>
            <a:endParaRPr lang="fr-CH" altLang="fr-FR" sz="1600" kern="0" dirty="0"/>
          </a:p>
          <a:p>
            <a:r>
              <a:rPr lang="fr-CH" altLang="fr-FR" sz="1600" kern="0" dirty="0" smtClean="0"/>
              <a:t>30 janvier 2019</a:t>
            </a:r>
            <a:endParaRPr lang="fr-FR" altLang="fr-FR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980803" y="432047"/>
            <a:ext cx="7153003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CH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Facteurs d'émission des chauffages</a:t>
            </a:r>
            <a:endParaRPr lang="fr-FR"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C:\Users\GEHRIGC\Desktop\Sans ti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" y="1147381"/>
            <a:ext cx="7776865" cy="47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99644" y="1480117"/>
            <a:ext cx="936104" cy="43852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8375" y="6117065"/>
            <a:ext cx="846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Source : fiche d'information – Facteurs d'émission des chauffages (OFEV, juin 2015)</a:t>
            </a:r>
            <a:endParaRPr lang="fr-CH" sz="1400" dirty="0"/>
          </a:p>
        </p:txBody>
      </p:sp>
      <p:sp>
        <p:nvSpPr>
          <p:cNvPr id="11" name="Rectangle 10"/>
          <p:cNvSpPr/>
          <p:nvPr/>
        </p:nvSpPr>
        <p:spPr>
          <a:xfrm>
            <a:off x="5366712" y="1480117"/>
            <a:ext cx="563880" cy="43852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91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887069" y="170324"/>
            <a:ext cx="7111365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Teneur </a:t>
            </a:r>
            <a:r>
              <a:rPr sz="2700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Benzo(a)pyrène dans </a:t>
            </a:r>
            <a:r>
              <a:rPr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</a:t>
            </a:r>
            <a:r>
              <a:rPr sz="2700" spc="7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700" spc="-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PM10</a:t>
            </a:r>
            <a:endParaRPr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b="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 hiver </a:t>
            </a:r>
            <a:r>
              <a:rPr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(de </a:t>
            </a:r>
            <a:r>
              <a:rPr sz="2400" b="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janvier </a:t>
            </a:r>
            <a:r>
              <a:rPr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à </a:t>
            </a:r>
            <a:r>
              <a:rPr sz="2400" b="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mars et d’octobre </a:t>
            </a:r>
            <a:r>
              <a:rPr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à</a:t>
            </a:r>
            <a:r>
              <a:rPr sz="2400" b="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b="0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décembre</a:t>
            </a:r>
            <a:r>
              <a:rPr sz="2400" b="0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54151" y="1312147"/>
            <a:ext cx="8283878" cy="5350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1323" y="1845564"/>
            <a:ext cx="2150745" cy="215265"/>
          </a:xfrm>
          <a:custGeom>
            <a:avLst/>
            <a:gdLst/>
            <a:ahLst/>
            <a:cxnLst/>
            <a:rect l="l" t="t" r="r" b="b"/>
            <a:pathLst>
              <a:path w="2150745" h="215264">
                <a:moveTo>
                  <a:pt x="0" y="214884"/>
                </a:moveTo>
                <a:lnTo>
                  <a:pt x="1404" y="173075"/>
                </a:lnTo>
                <a:lnTo>
                  <a:pt x="5238" y="138922"/>
                </a:lnTo>
                <a:lnTo>
                  <a:pt x="10929" y="115889"/>
                </a:lnTo>
                <a:lnTo>
                  <a:pt x="17906" y="107441"/>
                </a:lnTo>
                <a:lnTo>
                  <a:pt x="1081785" y="107441"/>
                </a:lnTo>
                <a:lnTo>
                  <a:pt x="1088763" y="98994"/>
                </a:lnTo>
                <a:lnTo>
                  <a:pt x="1094454" y="75961"/>
                </a:lnTo>
                <a:lnTo>
                  <a:pt x="1098288" y="41808"/>
                </a:lnTo>
                <a:lnTo>
                  <a:pt x="1099693" y="0"/>
                </a:lnTo>
                <a:lnTo>
                  <a:pt x="1101097" y="41808"/>
                </a:lnTo>
                <a:lnTo>
                  <a:pt x="1104931" y="75961"/>
                </a:lnTo>
                <a:lnTo>
                  <a:pt x="1110622" y="98994"/>
                </a:lnTo>
                <a:lnTo>
                  <a:pt x="1117600" y="107441"/>
                </a:lnTo>
                <a:lnTo>
                  <a:pt x="2132456" y="107441"/>
                </a:lnTo>
                <a:lnTo>
                  <a:pt x="2139434" y="115889"/>
                </a:lnTo>
                <a:lnTo>
                  <a:pt x="2145125" y="138922"/>
                </a:lnTo>
                <a:lnTo>
                  <a:pt x="2148959" y="173075"/>
                </a:lnTo>
                <a:lnTo>
                  <a:pt x="2150364" y="21488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9311" y="1339976"/>
            <a:ext cx="2235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Localités </a:t>
            </a:r>
            <a:r>
              <a:rPr sz="1400" spc="-10" dirty="0">
                <a:latin typeface="Arial"/>
                <a:cs typeface="Arial"/>
              </a:rPr>
              <a:t>avec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nombreux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chauffages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80" y="6488668"/>
            <a:ext cx="133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spc="-5" dirty="0" smtClean="0">
                <a:latin typeface="Arial"/>
                <a:cs typeface="Arial"/>
              </a:rPr>
              <a:t>Source: </a:t>
            </a:r>
            <a:r>
              <a:rPr lang="fr-CH" sz="1400" spc="-5" dirty="0">
                <a:latin typeface="Arial"/>
                <a:cs typeface="Arial"/>
              </a:rPr>
              <a:t>OFEV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8625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3484200"/>
            <a:ext cx="391040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polluants du chauffage à boi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40" y="1585594"/>
            <a:ext cx="36576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4747260" y="3484200"/>
            <a:ext cx="4282439" cy="279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08710" indent="-342900">
              <a:lnSpc>
                <a:spcPct val="14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Qualité du combustible</a:t>
            </a:r>
          </a:p>
          <a:p>
            <a:pPr marL="355600" marR="1108710" indent="-342900">
              <a:lnSpc>
                <a:spcPct val="14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Type de combustible</a:t>
            </a:r>
          </a:p>
          <a:p>
            <a:pPr marL="355600" marR="1108710" indent="-342900">
              <a:lnSpc>
                <a:spcPct val="14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Stockage du combustible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lang="fr-CH" sz="1600" dirty="0">
                <a:latin typeface="Arial"/>
                <a:cs typeface="Arial"/>
              </a:rPr>
              <a:t>Type d'alimentation</a:t>
            </a: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Dimensionnement de l'installation</a:t>
            </a: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Ancienneté de l'installation</a:t>
            </a: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1600" dirty="0" smtClean="0">
                <a:latin typeface="Arial"/>
                <a:cs typeface="Arial"/>
              </a:rPr>
              <a:t>Utilisation et entretien de l'installation</a:t>
            </a:r>
            <a:endParaRPr lang="fr-CH" sz="16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11480" y="231551"/>
            <a:ext cx="8275320" cy="9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Tous les chauffages au bois ne sont pas égaux en termes d'émissions polluantes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41690" y="320372"/>
            <a:ext cx="89584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Nouveautés du cadre légal Suisse et Genevois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530" y="1014830"/>
            <a:ext cx="8607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altLang="fr-FR" dirty="0" smtClean="0"/>
              <a:t>Modifications de </a:t>
            </a:r>
            <a:r>
              <a:rPr lang="fr-CH" altLang="fr-FR" b="1" dirty="0" smtClean="0"/>
              <a:t>l'ordonnance </a:t>
            </a:r>
            <a:r>
              <a:rPr lang="fr-CH" altLang="fr-FR" b="1" dirty="0"/>
              <a:t>sur la protection de l'air (</a:t>
            </a:r>
            <a:r>
              <a:rPr lang="fr-CH" altLang="fr-FR" b="1" dirty="0" smtClean="0"/>
              <a:t>OPair) de juin 2018</a:t>
            </a:r>
            <a:r>
              <a:rPr lang="fr-CH" altLang="fr-FR" dirty="0" smtClean="0"/>
              <a:t> </a:t>
            </a:r>
            <a:endParaRPr lang="fr-CH" dirty="0"/>
          </a:p>
        </p:txBody>
      </p:sp>
      <p:pic>
        <p:nvPicPr>
          <p:cNvPr id="9" name="Picture 2" descr="http://ge.ch/air/media/air/files/resize/fichiers/documents/strategie_petit-250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90" y="2577728"/>
            <a:ext cx="1330122" cy="188345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5094105" y="2167866"/>
            <a:ext cx="3645550" cy="1118997"/>
            <a:chOff x="0" y="0"/>
            <a:chExt cx="3645550" cy="1118997"/>
          </a:xfrm>
        </p:grpSpPr>
        <p:sp>
          <p:nvSpPr>
            <p:cNvPr id="11" name="ZoneTexte 10"/>
            <p:cNvSpPr txBox="1"/>
            <p:nvPr/>
          </p:nvSpPr>
          <p:spPr>
            <a:xfrm>
              <a:off x="0" y="288000"/>
              <a:ext cx="25111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 smtClean="0"/>
                <a:t>Axe stratégique 2 – Réduction des émissions dues au chauffage</a:t>
              </a:r>
              <a:endParaRPr lang="fr-CH" sz="16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0" y="0"/>
              <a:ext cx="3645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165225" algn="l"/>
                </a:tabLst>
              </a:pPr>
              <a:r>
                <a:rPr lang="fr-CH" sz="1600" b="1" dirty="0" smtClean="0"/>
                <a:t>Stratégie de protection de l'air 2030</a:t>
              </a:r>
              <a:endParaRPr lang="fr-CH" sz="1600" b="1" dirty="0"/>
            </a:p>
          </p:txBody>
        </p:sp>
      </p:grpSp>
      <p:pic>
        <p:nvPicPr>
          <p:cNvPr id="13" name="Picture 2" descr="C:\Users\gehrigc\Desktop\Sans ti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56" y="3519454"/>
            <a:ext cx="1345877" cy="176630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5094105" y="5352238"/>
            <a:ext cx="3600400" cy="1365218"/>
            <a:chOff x="0" y="0"/>
            <a:chExt cx="3600400" cy="1365218"/>
          </a:xfrm>
        </p:grpSpPr>
        <p:sp>
          <p:nvSpPr>
            <p:cNvPr id="15" name="ZoneTexte 14"/>
            <p:cNvSpPr txBox="1"/>
            <p:nvPr/>
          </p:nvSpPr>
          <p:spPr>
            <a:xfrm>
              <a:off x="0" y="0"/>
              <a:ext cx="3457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b="1" dirty="0" smtClean="0"/>
                <a:t>Plan de mesures OPair 2018-2023</a:t>
              </a:r>
              <a:endParaRPr lang="fr-CH" sz="16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0" y="288000"/>
              <a:ext cx="36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 smtClean="0"/>
                <a:t>Mesures 8 – Assainir les installations de chauffage et renforcement des exigences légales pour les installations à bois</a:t>
              </a:r>
              <a:endParaRPr lang="fr-CH" sz="16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6400" y="5233020"/>
            <a:ext cx="3780147" cy="1452855"/>
            <a:chOff x="0" y="25"/>
            <a:chExt cx="3780147" cy="672800"/>
          </a:xfrm>
        </p:grpSpPr>
        <p:sp>
          <p:nvSpPr>
            <p:cNvPr id="18" name="ZoneTexte 17"/>
            <p:cNvSpPr txBox="1"/>
            <p:nvPr/>
          </p:nvSpPr>
          <p:spPr>
            <a:xfrm>
              <a:off x="1" y="25"/>
              <a:ext cx="3780146" cy="27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smtClean="0"/>
                <a:t>Recommandations de l'Office fédéral de l'environnement</a:t>
              </a:r>
              <a:endParaRPr lang="fr-CH" sz="16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0" y="288000"/>
              <a:ext cx="3600400" cy="38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 smtClean="0"/>
                <a:t>Procédures pour la mesure des émissions des installations (révisées en 2018)</a:t>
              </a:r>
              <a:endParaRPr lang="fr-CH" sz="1600" dirty="0"/>
            </a:p>
          </p:txBody>
        </p:sp>
      </p:grpSp>
      <p:pic>
        <p:nvPicPr>
          <p:cNvPr id="20" name="Picture 2" descr="Cover Mesure des émissions des installations de combustion alimentées à l’huile extra-légère, au gaz ou au bois">
            <a:extLst>
              <a:ext uri="{FF2B5EF4-FFF2-40B4-BE49-F238E27FC236}">
                <a16:creationId xmlns:a16="http://schemas.microsoft.com/office/drawing/2014/main" xmlns="" id="{5EF58ACB-1AD6-44F2-BB6E-CD170802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2" y="3732211"/>
            <a:ext cx="1030544" cy="14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67020" y="2220129"/>
            <a:ext cx="5489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pour </a:t>
            </a:r>
            <a:r>
              <a:rPr lang="fr-CH" sz="1600" dirty="0"/>
              <a:t>P ≤ </a:t>
            </a:r>
            <a:r>
              <a:rPr lang="fr-CH" sz="1600" dirty="0" smtClean="0"/>
              <a:t>70 kW,  </a:t>
            </a:r>
            <a:r>
              <a:rPr lang="fr-CH" sz="1600" dirty="0"/>
              <a:t>v</a:t>
            </a:r>
            <a:r>
              <a:rPr lang="fr-CH" sz="1600" dirty="0" smtClean="0"/>
              <a:t>aleur limite et mesure des </a:t>
            </a:r>
          </a:p>
          <a:p>
            <a:r>
              <a:rPr lang="fr-CH" sz="1600" dirty="0" smtClean="0"/>
              <a:t>émissions pour poussières (mise en service)</a:t>
            </a:r>
          </a:p>
          <a:p>
            <a:r>
              <a:rPr lang="fr-CH" sz="1600" dirty="0" smtClean="0"/>
              <a:t>et CO (périodique)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6400" y="3400125"/>
            <a:ext cx="38956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Accumulateur thermique (P </a:t>
            </a:r>
            <a:r>
              <a:rPr lang="fr-CH" sz="1600" dirty="0"/>
              <a:t>≤ </a:t>
            </a:r>
            <a:r>
              <a:rPr lang="fr-CH" sz="1600" dirty="0" smtClean="0"/>
              <a:t>500 kW)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6400" y="3052921"/>
            <a:ext cx="41144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Contrôle périodique tous les 2 ou 4 ans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6400" y="1937629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Pour les systèmes de chauffages centraux,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6401" y="1526832"/>
            <a:ext cx="38956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Nouvelle valeur limite annuelle PM2.5</a:t>
            </a:r>
          </a:p>
        </p:txBody>
      </p:sp>
    </p:spTree>
    <p:extLst>
      <p:ext uri="{BB962C8B-B14F-4D97-AF65-F5344CB8AC3E}">
        <p14:creationId xmlns:p14="http://schemas.microsoft.com/office/powerpoint/2010/main" val="41248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46867649"/>
              </p:ext>
            </p:extLst>
          </p:nvPr>
        </p:nvGraphicFramePr>
        <p:xfrm>
          <a:off x="1541929" y="16749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1690" y="320372"/>
            <a:ext cx="89584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Coordination des politiques publiques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85530" y="91568"/>
            <a:ext cx="8958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Lignes directrices en matière </a:t>
            </a: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d'exploitation </a:t>
            </a:r>
            <a:r>
              <a:rPr lang="fr-CH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de valorisation du bois-énergie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0002"/>
              </p:ext>
            </p:extLst>
          </p:nvPr>
        </p:nvGraphicFramePr>
        <p:xfrm>
          <a:off x="368001" y="2756178"/>
          <a:ext cx="8229600" cy="3910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0886"/>
                <a:gridCol w="4238714"/>
              </a:tblGrid>
              <a:tr h="6610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effectLst/>
                        </a:rPr>
                        <a:t>Zones à </a:t>
                      </a:r>
                      <a:r>
                        <a:rPr lang="fr-CH" sz="1600" dirty="0" err="1">
                          <a:effectLst/>
                        </a:rPr>
                        <a:t>immissions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smtClean="0">
                          <a:effectLst/>
                        </a:rPr>
                        <a:t>excessives</a:t>
                      </a:r>
                      <a:endParaRPr lang="fr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600" dirty="0">
                          <a:effectLst/>
                        </a:rPr>
                        <a:t>Non autorisé</a:t>
                      </a:r>
                      <a:endParaRPr lang="fr-CH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</a:tr>
              <a:tr h="19083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effectLst/>
                        </a:rPr>
                        <a:t>Autres zones du canton</a:t>
                      </a:r>
                      <a:endParaRPr lang="fr-CH" sz="1800" dirty="0">
                        <a:effectLst/>
                      </a:endParaRPr>
                    </a:p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228" marR="62228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400" dirty="0">
                          <a:effectLst/>
                        </a:rPr>
                        <a:t>Bois </a:t>
                      </a:r>
                      <a:r>
                        <a:rPr lang="fr-CH" sz="1400" dirty="0" smtClean="0">
                          <a:effectLst/>
                        </a:rPr>
                        <a:t>de</a:t>
                      </a:r>
                      <a:r>
                        <a:rPr lang="fr-CH" sz="1400" baseline="0" dirty="0" smtClean="0">
                          <a:effectLst/>
                        </a:rPr>
                        <a:t> chauffage au sens de l'</a:t>
                      </a:r>
                      <a:r>
                        <a:rPr lang="fr-CH" sz="1400" baseline="0" dirty="0" err="1" smtClean="0">
                          <a:effectLst/>
                        </a:rPr>
                        <a:t>OPair</a:t>
                      </a:r>
                      <a:r>
                        <a:rPr lang="fr-CH" sz="1400" baseline="0" dirty="0" smtClean="0">
                          <a:effectLst/>
                        </a:rPr>
                        <a:t> </a:t>
                      </a:r>
                      <a:endParaRPr lang="fr-CH" sz="16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 </a:t>
                      </a:r>
                      <a:endParaRPr lang="fr-CH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400" dirty="0">
                          <a:effectLst/>
                        </a:rPr>
                        <a:t>Installations chaleur-force ou valorisation locale de sous –produits bois</a:t>
                      </a:r>
                      <a:endParaRPr lang="fr-CH" sz="16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 </a:t>
                      </a:r>
                      <a:endParaRPr lang="fr-CH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400" dirty="0">
                          <a:effectLst/>
                        </a:rPr>
                        <a:t>Raccordement à un réseau de distribution de chaleur à distance</a:t>
                      </a:r>
                      <a:endParaRPr lang="fr-CH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 </a:t>
                      </a:r>
                      <a:endParaRPr lang="fr-CH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400" dirty="0">
                          <a:effectLst/>
                        </a:rPr>
                        <a:t>Normes d'émissions OPair applicables aux installations de </a:t>
                      </a:r>
                      <a:r>
                        <a:rPr lang="fr-CH" sz="1400" dirty="0" smtClean="0">
                          <a:effectLst/>
                        </a:rPr>
                        <a:t>chauffage</a:t>
                      </a:r>
                      <a:r>
                        <a:rPr lang="fr-CH" sz="1400" baseline="0" dirty="0" smtClean="0">
                          <a:effectLst/>
                        </a:rPr>
                        <a:t> </a:t>
                      </a:r>
                      <a:r>
                        <a:rPr lang="fr-CH" sz="1400" dirty="0" smtClean="0">
                          <a:effectLst/>
                        </a:rPr>
                        <a:t>au </a:t>
                      </a:r>
                      <a:r>
                        <a:rPr lang="fr-CH" sz="1400" dirty="0">
                          <a:effectLst/>
                        </a:rPr>
                        <a:t>bois</a:t>
                      </a:r>
                      <a:endParaRPr lang="fr-CH" sz="16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 </a:t>
                      </a:r>
                      <a:endParaRPr lang="fr-CH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H" sz="1400" dirty="0">
                          <a:effectLst/>
                        </a:rPr>
                        <a:t>Cycle d'approvisionnement court</a:t>
                      </a:r>
                      <a:endParaRPr lang="fr-CH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900" dirty="0">
                          <a:effectLst/>
                        </a:rPr>
                        <a:t> </a:t>
                      </a:r>
                      <a:endParaRPr lang="fr-CH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16193" y="1166322"/>
            <a:ext cx="7078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D</a:t>
            </a:r>
            <a:r>
              <a:rPr lang="fr-CH" b="1" dirty="0" smtClean="0"/>
              <a:t>éveloppement uniquement d'installations </a:t>
            </a:r>
            <a:r>
              <a:rPr lang="fr-CH" b="1" dirty="0"/>
              <a:t>de combustion de grande </a:t>
            </a:r>
            <a:r>
              <a:rPr lang="fr-CH" b="1" dirty="0" smtClean="0"/>
              <a:t>puissance</a:t>
            </a:r>
          </a:p>
          <a:p>
            <a:endParaRPr lang="fr-CH" b="1" dirty="0"/>
          </a:p>
          <a:p>
            <a:r>
              <a:rPr lang="fr-CH" b="1" dirty="0" smtClean="0"/>
              <a:t>Pas de subventions pour les installations individuelles de petite puissance</a:t>
            </a:r>
          </a:p>
        </p:txBody>
      </p:sp>
    </p:spTree>
    <p:extLst>
      <p:ext uri="{BB962C8B-B14F-4D97-AF65-F5344CB8AC3E}">
        <p14:creationId xmlns:p14="http://schemas.microsoft.com/office/powerpoint/2010/main" val="28953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28600" y="1148562"/>
            <a:ext cx="8755379" cy="557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08710" indent="-342900">
              <a:lnSpc>
                <a:spcPct val="140000"/>
              </a:lnSpc>
              <a:spcBef>
                <a:spcPts val="96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Les effets sur la santé liés à </a:t>
            </a:r>
            <a:r>
              <a:rPr sz="2000" spc="-5" dirty="0">
                <a:latin typeface="Arial"/>
                <a:cs typeface="Arial"/>
              </a:rPr>
              <a:t>la pollution de </a:t>
            </a:r>
            <a:r>
              <a:rPr sz="2000" spc="-5" dirty="0" err="1" smtClean="0">
                <a:latin typeface="Arial"/>
                <a:cs typeface="Arial"/>
              </a:rPr>
              <a:t>l’air</a:t>
            </a:r>
            <a:r>
              <a:rPr lang="fr-CH" sz="2000" spc="-5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sont</a:t>
            </a:r>
            <a:r>
              <a:rPr lang="fr-CH" sz="200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largement</a:t>
            </a:r>
            <a:r>
              <a:rPr sz="2000" spc="-6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démontrés.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Les particules fines sont nocives et toute mesure visant à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les</a:t>
            </a: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Arial"/>
                <a:cs typeface="Arial"/>
              </a:rPr>
              <a:t>réduire améliore la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santé.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96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2000" spc="-5" dirty="0" smtClean="0">
                <a:latin typeface="Arial"/>
                <a:cs typeface="Arial"/>
              </a:rPr>
              <a:t>La Confédération a récemment renforcé le dispositif légal sur les particules fines, notamment en lien avec les chauffages au </a:t>
            </a:r>
            <a:r>
              <a:rPr lang="fr-CH" sz="2000" spc="-5" dirty="0" smtClean="0">
                <a:latin typeface="Arial"/>
                <a:cs typeface="Arial"/>
              </a:rPr>
              <a:t>bois de petite puissance.</a:t>
            </a:r>
            <a:endParaRPr lang="fr-CH" sz="20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96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lang="fr-CH" sz="2000" dirty="0">
                <a:latin typeface="Arial"/>
                <a:cs typeface="Arial"/>
              </a:rPr>
              <a:t>La cohérence entre </a:t>
            </a:r>
            <a:r>
              <a:rPr lang="fr-CH" sz="2000" dirty="0" smtClean="0">
                <a:latin typeface="Arial"/>
                <a:cs typeface="Arial"/>
              </a:rPr>
              <a:t>les politiques de l'énergie, d</a:t>
            </a:r>
            <a:r>
              <a:rPr lang="fr-CH" sz="2000" spc="-5" dirty="0" smtClean="0">
                <a:latin typeface="Arial"/>
                <a:cs typeface="Arial"/>
              </a:rPr>
              <a:t>e la </a:t>
            </a:r>
            <a:r>
              <a:rPr lang="fr-CH" sz="2000" dirty="0" smtClean="0">
                <a:latin typeface="Arial"/>
                <a:cs typeface="Arial"/>
              </a:rPr>
              <a:t>protection </a:t>
            </a:r>
            <a:r>
              <a:rPr lang="fr-CH" sz="2000" spc="-5" dirty="0">
                <a:latin typeface="Arial"/>
                <a:cs typeface="Arial"/>
              </a:rPr>
              <a:t>de </a:t>
            </a:r>
            <a:r>
              <a:rPr lang="fr-CH" sz="2000" spc="-5" dirty="0" smtClean="0">
                <a:latin typeface="Arial"/>
                <a:cs typeface="Arial"/>
              </a:rPr>
              <a:t>l’air et de l'exploitation/gestion du bois </a:t>
            </a:r>
            <a:r>
              <a:rPr lang="fr-CH" sz="2000" spc="-5" dirty="0">
                <a:latin typeface="Arial"/>
                <a:cs typeface="Arial"/>
              </a:rPr>
              <a:t>est essentielle pour permettre une utilisation rationnelle du bois.</a:t>
            </a:r>
          </a:p>
          <a:p>
            <a:pPr marL="355600" marR="5080" indent="-342900">
              <a:lnSpc>
                <a:spcPct val="140000"/>
              </a:lnSpc>
              <a:spcBef>
                <a:spcPts val="960"/>
              </a:spcBef>
              <a:buChar char="•"/>
              <a:tabLst>
                <a:tab pos="355600" algn="l"/>
                <a:tab pos="356235" algn="l"/>
              </a:tabLst>
            </a:pPr>
            <a:r>
              <a:rPr lang="fr-CH" sz="2000" spc="-5" dirty="0" smtClean="0">
                <a:latin typeface="Arial"/>
                <a:cs typeface="Arial"/>
              </a:rPr>
              <a:t>Le canton de Genève fixe des lignes directrices claires pour l'utilisation du bois sur son territoire.</a:t>
            </a:r>
          </a:p>
          <a:p>
            <a:pPr marL="355600" marR="5080" indent="-342900">
              <a:lnSpc>
                <a:spcPct val="14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420204" y="337789"/>
            <a:ext cx="27844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1596" y="1631371"/>
            <a:ext cx="89154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r>
              <a:rPr lang="fr-FR" sz="3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sz="3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1430338" y="6202363"/>
            <a:ext cx="7480300" cy="100012"/>
          </a:xfrm>
        </p:spPr>
        <p:txBody>
          <a:bodyPr/>
          <a:lstStyle/>
          <a:p>
            <a:pPr>
              <a:defRPr/>
            </a:pPr>
            <a:r>
              <a:rPr lang="fr-FR" smtClean="0"/>
              <a:t>Office cantonal de l'environnement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92238" y="6013450"/>
            <a:ext cx="7494587" cy="1127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Département du territoire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1196339"/>
            <a:ext cx="3962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5541" y="6133028"/>
            <a:ext cx="200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spc="-5" dirty="0" smtClean="0">
                <a:latin typeface="Arial"/>
                <a:cs typeface="Arial"/>
              </a:rPr>
              <a:t>Descartes (1596-1750)</a:t>
            </a:r>
            <a:endParaRPr lang="fr-CH" sz="1400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0" y="452089"/>
            <a:ext cx="9144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doute cartésien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pollution de l'air et santé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pSp>
        <p:nvGrpSpPr>
          <p:cNvPr id="6" name="Groupe 5"/>
          <p:cNvGrpSpPr/>
          <p:nvPr/>
        </p:nvGrpSpPr>
        <p:grpSpPr>
          <a:xfrm>
            <a:off x="1226819" y="1791410"/>
            <a:ext cx="6778625" cy="3760078"/>
            <a:chOff x="1181100" y="1174190"/>
            <a:chExt cx="6778625" cy="3760078"/>
          </a:xfrm>
        </p:grpSpPr>
        <p:pic>
          <p:nvPicPr>
            <p:cNvPr id="3076" name="Picture 4" descr="Résultat de recherche d'images pour &quot;pollution de l'air et santé&quot;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0" y="1174190"/>
              <a:ext cx="6778625" cy="376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83080" y="4785360"/>
              <a:ext cx="4846320" cy="148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043940" y="452089"/>
            <a:ext cx="71367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Lien entre émissions et </a:t>
            </a:r>
            <a:r>
              <a:rPr lang="fr-CH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immissions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385010" y="3120198"/>
            <a:ext cx="8244459" cy="307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868680" y="198248"/>
            <a:ext cx="713676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impacts de la pollution de l'air sur la santé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88596" y="1678991"/>
            <a:ext cx="515741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-Particules fines </a:t>
            </a:r>
            <a:r>
              <a:rPr sz="1200" dirty="0" smtClean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noir </a:t>
            </a:r>
            <a:r>
              <a:rPr sz="1200" spc="-5" dirty="0">
                <a:latin typeface="Arial"/>
                <a:cs typeface="Arial"/>
              </a:rPr>
              <a:t>de carbone, carbone </a:t>
            </a:r>
            <a:r>
              <a:rPr sz="1200" dirty="0">
                <a:latin typeface="Arial"/>
                <a:cs typeface="Arial"/>
              </a:rPr>
              <a:t>organique, </a:t>
            </a:r>
            <a:r>
              <a:rPr sz="1200" spc="-5" dirty="0">
                <a:latin typeface="Arial"/>
                <a:cs typeface="Arial"/>
              </a:rPr>
              <a:t>sels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inorganiques)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-CO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-NO</a:t>
            </a:r>
            <a:r>
              <a:rPr sz="1400" spc="7" baseline="-21367" dirty="0">
                <a:latin typeface="Arial"/>
                <a:cs typeface="Arial"/>
              </a:rPr>
              <a:t>x</a:t>
            </a:r>
            <a:endParaRPr sz="1400" baseline="-21367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-COV </a:t>
            </a:r>
            <a:r>
              <a:rPr sz="1200" spc="-5" dirty="0">
                <a:latin typeface="Arial"/>
                <a:cs typeface="Arial"/>
              </a:rPr>
              <a:t>(composés </a:t>
            </a:r>
            <a:r>
              <a:rPr sz="1200" dirty="0">
                <a:latin typeface="Arial"/>
                <a:cs typeface="Arial"/>
              </a:rPr>
              <a:t>organiques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volatiles)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4471" y="1649197"/>
            <a:ext cx="3977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CH" sz="1400" dirty="0">
                <a:latin typeface="Arial"/>
                <a:cs typeface="Arial"/>
              </a:rPr>
              <a:t>Carcinogènes:</a:t>
            </a:r>
          </a:p>
          <a:p>
            <a:pPr marL="360045">
              <a:lnSpc>
                <a:spcPct val="100000"/>
              </a:lnSpc>
            </a:pPr>
            <a:r>
              <a:rPr lang="fr-CH" sz="1400" dirty="0">
                <a:latin typeface="Arial"/>
                <a:cs typeface="Arial"/>
              </a:rPr>
              <a:t>-Radicaux</a:t>
            </a:r>
            <a:r>
              <a:rPr lang="fr-CH" sz="1400" spc="-35" dirty="0">
                <a:latin typeface="Arial"/>
                <a:cs typeface="Arial"/>
              </a:rPr>
              <a:t> </a:t>
            </a:r>
            <a:r>
              <a:rPr lang="fr-CH" sz="1400" dirty="0">
                <a:latin typeface="Arial"/>
                <a:cs typeface="Arial"/>
              </a:rPr>
              <a:t>libres</a:t>
            </a:r>
          </a:p>
          <a:p>
            <a:pPr marL="360045">
              <a:lnSpc>
                <a:spcPct val="100000"/>
              </a:lnSpc>
            </a:pPr>
            <a:r>
              <a:rPr lang="fr-CH" sz="1400" dirty="0">
                <a:latin typeface="Arial"/>
                <a:cs typeface="Arial"/>
              </a:rPr>
              <a:t>-HAP </a:t>
            </a:r>
            <a:r>
              <a:rPr lang="fr-CH" sz="1200" spc="-5" dirty="0">
                <a:latin typeface="Arial"/>
                <a:cs typeface="Arial"/>
              </a:rPr>
              <a:t>(hydrocarbures aromatiques</a:t>
            </a:r>
            <a:r>
              <a:rPr lang="fr-CH" sz="1200" spc="-35" dirty="0">
                <a:latin typeface="Arial"/>
                <a:cs typeface="Arial"/>
              </a:rPr>
              <a:t> </a:t>
            </a:r>
            <a:r>
              <a:rPr lang="fr-CH" sz="1200" spc="-5" dirty="0">
                <a:latin typeface="Arial"/>
                <a:cs typeface="Arial"/>
              </a:rPr>
              <a:t>polycycliques)</a:t>
            </a:r>
            <a:endParaRPr lang="fr-CH" sz="12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lang="fr-CH" sz="1400" dirty="0">
                <a:latin typeface="Arial"/>
                <a:cs typeface="Arial"/>
              </a:rPr>
              <a:t>-Benzène</a:t>
            </a:r>
          </a:p>
          <a:p>
            <a:pPr marL="360045">
              <a:lnSpc>
                <a:spcPct val="100000"/>
              </a:lnSpc>
            </a:pPr>
            <a:r>
              <a:rPr lang="fr-CH" sz="1400" spc="-5" dirty="0">
                <a:latin typeface="Arial"/>
                <a:cs typeface="Arial"/>
              </a:rPr>
              <a:t>-Aldéhydes</a:t>
            </a:r>
            <a:endParaRPr lang="fr-CH" sz="14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lang="fr-CH" sz="1400" dirty="0">
                <a:latin typeface="Arial"/>
                <a:cs typeface="Arial"/>
              </a:rPr>
              <a:t>-Phénols</a:t>
            </a:r>
          </a:p>
        </p:txBody>
      </p:sp>
      <p:sp>
        <p:nvSpPr>
          <p:cNvPr id="8" name="object 4"/>
          <p:cNvSpPr txBox="1">
            <a:spLocks/>
          </p:cNvSpPr>
          <p:nvPr/>
        </p:nvSpPr>
        <p:spPr bwMode="auto">
          <a:xfrm>
            <a:off x="188596" y="1320783"/>
            <a:ext cx="5145404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fr-CH" sz="1800" kern="0" spc="-5" dirty="0" smtClean="0"/>
              <a:t>Composition de la fumée de</a:t>
            </a:r>
            <a:r>
              <a:rPr lang="fr-CH" sz="1800" kern="0" spc="-40" dirty="0" smtClean="0"/>
              <a:t> </a:t>
            </a:r>
            <a:r>
              <a:rPr lang="fr-CH" sz="1800" kern="0" dirty="0" smtClean="0"/>
              <a:t>bois (WHO, 2015):</a:t>
            </a:r>
            <a:endParaRPr lang="fr-CH" sz="1800" kern="0" dirty="0"/>
          </a:p>
        </p:txBody>
      </p:sp>
    </p:spTree>
    <p:extLst>
      <p:ext uri="{BB962C8B-B14F-4D97-AF65-F5344CB8AC3E}">
        <p14:creationId xmlns:p14="http://schemas.microsoft.com/office/powerpoint/2010/main" val="2528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307466" y="452089"/>
            <a:ext cx="67360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Absence de seuils</a:t>
            </a:r>
            <a:r>
              <a:rPr spc="-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protecteurs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928622" y="6412788"/>
            <a:ext cx="5497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7161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Burnett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2018,  Global estimates of mortality associated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long-term exposure to outdoor fine particulate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matter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1665051" y="1150365"/>
            <a:ext cx="5440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Arial"/>
                <a:cs typeface="Arial"/>
              </a:rPr>
              <a:t>Toute </a:t>
            </a:r>
            <a:r>
              <a:rPr sz="2000" dirty="0">
                <a:latin typeface="Arial"/>
                <a:cs typeface="Arial"/>
              </a:rPr>
              <a:t>amélioration de la qualité de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l’air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 des </a:t>
            </a:r>
            <a:r>
              <a:rPr sz="2000" spc="-10" dirty="0">
                <a:latin typeface="Arial"/>
                <a:cs typeface="Arial"/>
              </a:rPr>
              <a:t>effets </a:t>
            </a:r>
            <a:r>
              <a:rPr sz="2000" dirty="0">
                <a:latin typeface="Arial"/>
                <a:cs typeface="Arial"/>
              </a:rPr>
              <a:t>positifs sur la santé de la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population</a:t>
            </a:r>
          </a:p>
        </p:txBody>
      </p:sp>
      <p:sp>
        <p:nvSpPr>
          <p:cNvPr id="7" name="object 6"/>
          <p:cNvSpPr/>
          <p:nvPr/>
        </p:nvSpPr>
        <p:spPr>
          <a:xfrm>
            <a:off x="2345093" y="2321001"/>
            <a:ext cx="4079963" cy="3658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1307466" y="2761014"/>
            <a:ext cx="984250" cy="2348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98475">
              <a:lnSpc>
                <a:spcPts val="1864"/>
              </a:lnSpc>
            </a:pPr>
            <a:r>
              <a:rPr sz="1600" b="1" spc="-5" dirty="0">
                <a:latin typeface="Arial"/>
                <a:cs typeface="Arial"/>
              </a:rPr>
              <a:t>Maladies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non-</a:t>
            </a:r>
            <a:endParaRPr sz="16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transmissibles</a:t>
            </a:r>
            <a:endParaRPr sz="1600" dirty="0">
              <a:latin typeface="Arial"/>
              <a:cs typeface="Arial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et infections des </a:t>
            </a:r>
            <a:r>
              <a:rPr sz="1600" b="1" spc="-15" dirty="0">
                <a:latin typeface="Arial"/>
                <a:cs typeface="Arial"/>
              </a:rPr>
              <a:t>voies  </a:t>
            </a:r>
            <a:r>
              <a:rPr sz="1600" b="1" spc="-5" dirty="0">
                <a:latin typeface="Arial"/>
                <a:cs typeface="Arial"/>
              </a:rPr>
              <a:t>respiratoires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inférieures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83798"/>
              </p:ext>
            </p:extLst>
          </p:nvPr>
        </p:nvGraphicFramePr>
        <p:xfrm>
          <a:off x="3344930" y="1735042"/>
          <a:ext cx="5570471" cy="3334164"/>
        </p:xfrm>
        <a:graphic>
          <a:graphicData uri="http://schemas.openxmlformats.org/drawingml/2006/table">
            <a:tbl>
              <a:tblPr firstRow="1" firstCol="1" bandRow="1"/>
              <a:tblGrid>
                <a:gridCol w="1186350"/>
                <a:gridCol w="1490361"/>
                <a:gridCol w="1490361"/>
                <a:gridCol w="1403399"/>
              </a:tblGrid>
              <a:tr h="23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Polluant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Paramètre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Suisse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46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Dioxyde d’azote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Moyenne annuelle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µg/m</a:t>
                      </a:r>
                      <a:r>
                        <a:rPr lang="fr-FR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Poussières en suspension PM10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Moyenne annuelle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7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Moyenne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journalière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jours par an)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jours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 an)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Poussières PM2.5</a:t>
                      </a:r>
                      <a:endParaRPr lang="fr-FR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Moyenne annuelle</a:t>
                      </a:r>
                      <a:endParaRPr kumimoji="0" lang="fr-F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Ozone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jours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dépassement du 120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moyenne glissante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jour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dépassement du 120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horaire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9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9" y="419099"/>
            <a:ext cx="193009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pulseperf.com/pulseperf/public/Images/Drapea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78" y="5516152"/>
            <a:ext cx="136854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420204" y="337789"/>
            <a:ext cx="27844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Cadre légal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351" y="2776904"/>
            <a:ext cx="3082290" cy="35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>
            <a:lvl1pPr marL="412750" indent="-412750" defTabSz="10429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CH" altLang="fr-FR" sz="1600" dirty="0"/>
              <a:t>Loi fédérale sur la protection de l'environnement – </a:t>
            </a:r>
            <a:r>
              <a:rPr lang="fr-CH" altLang="fr-FR" sz="1600" b="1" dirty="0"/>
              <a:t>LPE</a:t>
            </a:r>
            <a:r>
              <a:rPr lang="fr-CH" altLang="fr-FR" sz="1600" dirty="0"/>
              <a:t> </a:t>
            </a:r>
            <a:r>
              <a:rPr lang="fr-CH" altLang="fr-FR" sz="1600" i="1" dirty="0" smtClean="0"/>
              <a:t>(1985)</a:t>
            </a:r>
            <a:endParaRPr lang="fr-CH" altLang="fr-FR" sz="1600" i="1" dirty="0"/>
          </a:p>
          <a:p>
            <a:pPr eaLnBrk="1" hangingPunct="1"/>
            <a:endParaRPr lang="fr-CH" altLang="fr-FR" sz="1600" dirty="0"/>
          </a:p>
          <a:p>
            <a:pPr eaLnBrk="1" hangingPunct="1">
              <a:buFontTx/>
              <a:buChar char="•"/>
            </a:pPr>
            <a:r>
              <a:rPr lang="fr-CH" altLang="fr-FR" sz="1600" dirty="0"/>
              <a:t>Ordonnance sur la protection de l'air – </a:t>
            </a:r>
            <a:r>
              <a:rPr lang="fr-CH" altLang="fr-FR" sz="1600" b="1" dirty="0"/>
              <a:t>OPair</a:t>
            </a:r>
            <a:r>
              <a:rPr lang="fr-CH" altLang="fr-FR" sz="1600" dirty="0"/>
              <a:t> </a:t>
            </a:r>
            <a:r>
              <a:rPr lang="fr-CH" altLang="fr-FR" sz="1600" i="1" dirty="0" smtClean="0"/>
              <a:t>(1985)</a:t>
            </a:r>
          </a:p>
          <a:p>
            <a:pPr eaLnBrk="1" hangingPunct="1">
              <a:buFontTx/>
              <a:buChar char="•"/>
            </a:pPr>
            <a:endParaRPr lang="fr-CH" altLang="fr-FR" sz="1600" i="1" dirty="0"/>
          </a:p>
          <a:p>
            <a:pPr eaLnBrk="1" hangingPunct="1">
              <a:buFontTx/>
              <a:buChar char="•"/>
            </a:pPr>
            <a:r>
              <a:rPr lang="fr-CH" altLang="fr-FR" sz="1600" b="1" dirty="0" smtClean="0"/>
              <a:t>Principes</a:t>
            </a:r>
            <a:r>
              <a:rPr lang="fr-CH" altLang="fr-FR" sz="1600" dirty="0" smtClean="0"/>
              <a:t> du pollueur-payeur, de la réduction des émissions à la source, de l'obligation de prendre des mesures,…</a:t>
            </a:r>
            <a:endParaRPr lang="fr-CH" altLang="fr-FR" sz="1600" dirty="0"/>
          </a:p>
        </p:txBody>
      </p:sp>
    </p:spTree>
    <p:extLst>
      <p:ext uri="{BB962C8B-B14F-4D97-AF65-F5344CB8AC3E}">
        <p14:creationId xmlns:p14="http://schemas.microsoft.com/office/powerpoint/2010/main" val="3615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56560"/>
            <a:ext cx="9144000" cy="50526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CH" altLang="fr-FR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Etat des lieux pour le NO</a:t>
            </a:r>
            <a:r>
              <a:rPr lang="fr-CH" altLang="fr-FR" spc="-5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fr-FR" altLang="fr-FR" spc="-5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36" y="3977432"/>
            <a:ext cx="1084789" cy="179730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44443" y="1296660"/>
            <a:ext cx="3524999" cy="12123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998" tIns="45715" rIns="17998" bIns="45715">
            <a:spAutoFit/>
          </a:bodyPr>
          <a:lstStyle>
            <a:lvl1pPr defTabSz="1042988" eaLnBrk="0" hangingPunct="0"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 eaLnBrk="0" hangingPunct="0"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 eaLnBrk="0" hangingPunct="0"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 eaLnBrk="0" hangingPunct="0"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 eaLnBrk="0" hangingPunct="0"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CH" altLang="fr-FR" sz="300" dirty="0">
              <a:latin typeface="Tahoma" pitchFamily="34" charset="0"/>
              <a:sym typeface="Wingdings" pitchFamily="2" charset="2"/>
            </a:endParaRPr>
          </a:p>
          <a:p>
            <a:pPr eaLnBrk="1" hangingPunct="1"/>
            <a:r>
              <a:rPr lang="fr-CH" altLang="fr-FR" sz="1800" dirty="0">
                <a:latin typeface="Tahoma" pitchFamily="34" charset="0"/>
                <a:sym typeface="Wingdings" pitchFamily="2" charset="2"/>
              </a:rPr>
              <a:t> </a:t>
            </a:r>
            <a:r>
              <a:rPr lang="fr-CH" altLang="fr-FR" sz="1600" dirty="0">
                <a:latin typeface="Tahoma" pitchFamily="34" charset="0"/>
                <a:sym typeface="Wingdings" pitchFamily="2" charset="2"/>
              </a:rPr>
              <a:t>Evolution :  </a:t>
            </a:r>
          </a:p>
          <a:p>
            <a:pPr eaLnBrk="1" hangingPunct="1">
              <a:buFont typeface="Wingdings" pitchFamily="2" charset="2"/>
              <a:buNone/>
              <a:tabLst>
                <a:tab pos="361950" algn="l"/>
              </a:tabLst>
            </a:pPr>
            <a:r>
              <a:rPr lang="fr-CH" altLang="fr-FR" sz="1600" dirty="0">
                <a:latin typeface="Tahoma" pitchFamily="34" charset="0"/>
                <a:sym typeface="Wingdings" pitchFamily="2" charset="2"/>
              </a:rPr>
              <a:t> </a:t>
            </a:r>
            <a:r>
              <a:rPr lang="fr-CH" altLang="fr-FR" sz="1600" dirty="0" smtClean="0">
                <a:latin typeface="Tahoma" pitchFamily="34" charset="0"/>
                <a:sym typeface="Wingdings" pitchFamily="2" charset="2"/>
              </a:rPr>
              <a:t> Amélioration notable puis 	stagnation en situation non 	conforme en milieu urbain</a:t>
            </a:r>
            <a:endParaRPr lang="fr-CH" altLang="fr-FR" sz="1600" dirty="0">
              <a:latin typeface="Tahoma" pitchFamily="34" charset="0"/>
              <a:sym typeface="Wingdings" pitchFamily="2" charset="2"/>
            </a:endParaRPr>
          </a:p>
          <a:p>
            <a:pPr eaLnBrk="1" hangingPunct="1"/>
            <a:r>
              <a:rPr lang="fr-FR" altLang="fr-FR" sz="300" dirty="0">
                <a:latin typeface="Tahoma" pitchFamily="34" charset="0"/>
                <a:sym typeface="Wingdings" pitchFamily="2" charset="2"/>
              </a:rPr>
              <a:t>	  </a:t>
            </a:r>
            <a:endParaRPr lang="fr-CH" altLang="fr-FR" sz="300" dirty="0"/>
          </a:p>
        </p:txBody>
      </p:sp>
      <p:sp>
        <p:nvSpPr>
          <p:cNvPr id="9" name="Rectangle 8"/>
          <p:cNvSpPr/>
          <p:nvPr/>
        </p:nvSpPr>
        <p:spPr>
          <a:xfrm>
            <a:off x="3935191" y="3215739"/>
            <a:ext cx="3861252" cy="3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fr-CH"/>
          </a:p>
        </p:txBody>
      </p:sp>
      <p:pic>
        <p:nvPicPr>
          <p:cNvPr id="10" name="Picture 9" descr="Immission_NO2_format_web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87" y="3305124"/>
            <a:ext cx="3694257" cy="339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6" y="958855"/>
            <a:ext cx="3751354" cy="2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missions_NO2_format_web_10-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8" y="3305124"/>
            <a:ext cx="3588358" cy="33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75260" y="58679"/>
            <a:ext cx="9113520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Emissions des PM primaires </a:t>
            </a: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1980 to 2016</a:t>
            </a:r>
          </a:p>
          <a:p>
            <a:pPr marL="12700" algn="ctr">
              <a:spcBef>
                <a:spcPts val="100"/>
              </a:spcBef>
            </a:pPr>
            <a:r>
              <a:rPr sz="2000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selon Informative Inventory Report 2018 for Switzerland</a:t>
            </a:r>
          </a:p>
        </p:txBody>
      </p:sp>
      <p:sp>
        <p:nvSpPr>
          <p:cNvPr id="5" name="object 3"/>
          <p:cNvSpPr/>
          <p:nvPr/>
        </p:nvSpPr>
        <p:spPr>
          <a:xfrm>
            <a:off x="396240" y="917447"/>
            <a:ext cx="8567928" cy="5628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3380" y="6488668"/>
            <a:ext cx="133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spc="-5" dirty="0" smtClean="0">
                <a:latin typeface="Arial"/>
                <a:cs typeface="Arial"/>
              </a:rPr>
              <a:t>Source: </a:t>
            </a:r>
            <a:r>
              <a:rPr lang="fr-CH" sz="1400" spc="-5" dirty="0">
                <a:latin typeface="Arial"/>
                <a:cs typeface="Arial"/>
              </a:rPr>
              <a:t>OFEV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238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05740" y="307751"/>
            <a:ext cx="8618220" cy="9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Emissions </a:t>
            </a:r>
            <a:r>
              <a:rPr spc="-5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primaires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H"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Suisse </a:t>
            </a:r>
            <a:r>
              <a:rPr spc="-5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 </a:t>
            </a:r>
            <a:r>
              <a:rPr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secteurs (PM2.5)</a:t>
            </a:r>
            <a:r>
              <a:rPr lang="fr-CH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spc="-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341120" y="1485900"/>
            <a:ext cx="6271260" cy="470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3380" y="6488668"/>
            <a:ext cx="133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spc="-5" dirty="0" smtClean="0">
                <a:latin typeface="Arial"/>
                <a:cs typeface="Arial"/>
              </a:rPr>
              <a:t>Source: </a:t>
            </a:r>
            <a:r>
              <a:rPr lang="fr-CH" sz="1400" spc="-5" dirty="0">
                <a:latin typeface="Arial"/>
                <a:cs typeface="Arial"/>
              </a:rPr>
              <a:t>OFEV</a:t>
            </a:r>
            <a:endParaRPr lang="fr-CH" sz="1400" dirty="0"/>
          </a:p>
        </p:txBody>
      </p:sp>
      <p:sp>
        <p:nvSpPr>
          <p:cNvPr id="13" name="Flèche droite 12"/>
          <p:cNvSpPr/>
          <p:nvPr/>
        </p:nvSpPr>
        <p:spPr>
          <a:xfrm rot="20306327">
            <a:off x="1592580" y="44119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11391000">
            <a:off x="6705601" y="38760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63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Etat">
  <a:themeElements>
    <a:clrScheme name="PrésentationEtat_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Et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Et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PresentationEtat</Template>
  <TotalTime>364</TotalTime>
  <Words>692</Words>
  <Application>Microsoft Office PowerPoint</Application>
  <PresentationFormat>Affichage à l'écran (4:3)</PresentationFormat>
  <Paragraphs>145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PresentationEtat</vt:lpstr>
      <vt:lpstr>Présentation PowerPoint</vt:lpstr>
      <vt:lpstr>Le doute cartésien</vt:lpstr>
      <vt:lpstr>Lien entre émissions et immissions</vt:lpstr>
      <vt:lpstr>Les impacts de la pollution de l'air sur la santé</vt:lpstr>
      <vt:lpstr>Absence de seuils protecteurs</vt:lpstr>
      <vt:lpstr>Cadre légal</vt:lpstr>
      <vt:lpstr>Etat des lieux pour le NO2</vt:lpstr>
      <vt:lpstr>Emissions des PM primaires de 1980 to 2016 selon Informative Inventory Report 2018 for Switzerland</vt:lpstr>
      <vt:lpstr>Emissions primaires en Suisse par secteurs (PM2.5) </vt:lpstr>
      <vt:lpstr>Facteurs d'émission des chauffages</vt:lpstr>
      <vt:lpstr>Teneur en Benzo(a)pyrène dans les PM10 en hiver (de janvier à mars et d’octobre à décembre)</vt:lpstr>
      <vt:lpstr>Tous les chauffages au bois ne sont pas égaux en termes d'émissions polluantes</vt:lpstr>
      <vt:lpstr>Nouveautés du cadre légal Suisse et Genevois</vt:lpstr>
      <vt:lpstr>Coordination des politiques publiques</vt:lpstr>
      <vt:lpstr>Lignes directrices en matière d'exploitation et de valorisation du bois-énergie</vt:lpstr>
      <vt:lpstr>Conclusions</vt:lpstr>
      <vt:lpstr>Présentation PowerPoint</vt:lpstr>
    </vt:vector>
  </TitlesOfParts>
  <Company>Etat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Royer Philippe (DIME)</dc:creator>
  <cp:lastModifiedBy>Royer Philippe (DIME)</cp:lastModifiedBy>
  <cp:revision>39</cp:revision>
  <dcterms:created xsi:type="dcterms:W3CDTF">2019-01-24T13:07:10Z</dcterms:created>
  <dcterms:modified xsi:type="dcterms:W3CDTF">2019-01-29T11:00:29Z</dcterms:modified>
</cp:coreProperties>
</file>