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62" r:id="rId3"/>
    <p:sldId id="268" r:id="rId4"/>
    <p:sldId id="257" r:id="rId5"/>
    <p:sldId id="267" r:id="rId6"/>
    <p:sldId id="269" r:id="rId7"/>
    <p:sldId id="270" r:id="rId8"/>
    <p:sldId id="271" r:id="rId9"/>
    <p:sldId id="272" r:id="rId10"/>
    <p:sldId id="258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1910-4CB1-4A9A-B338-943D1B2DCD77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7E18-F966-4E31-9D32-BB32FA260F1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14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46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503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419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3918094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644145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5624235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0373944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305808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>
              <a:sym typeface="ITC Stone Sans Std Semibold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9938554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0398770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0200" y="571500"/>
            <a:ext cx="2106613" cy="6286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8775" y="571500"/>
            <a:ext cx="6169025" cy="6286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887330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2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99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33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74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848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049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110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53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15FA-31CE-4641-AACF-E38315FDF719}" type="datetimeFigureOut">
              <a:rPr lang="fr-CH" smtClean="0"/>
              <a:t>29.01.2019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4A4F-4DBE-4033-8667-6203528FC5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42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-4763" y="0"/>
            <a:ext cx="9148763" cy="457200"/>
          </a:xfrm>
          <a:prstGeom prst="rect">
            <a:avLst/>
          </a:prstGeom>
          <a:solidFill>
            <a:srgbClr val="0A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CH" altLang="de-DE" smtClean="0"/>
          </a:p>
        </p:txBody>
      </p:sp>
      <p:sp>
        <p:nvSpPr>
          <p:cNvPr id="102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58775" y="571500"/>
            <a:ext cx="8428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6459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ITC Stone Sans Std Semibold" charset="0"/>
              </a:rPr>
              <a:t>Click to edit Master title style</a:t>
            </a:r>
          </a:p>
        </p:txBody>
      </p:sp>
      <p:sp>
        <p:nvSpPr>
          <p:cNvPr id="1028" name="Rectangle 5"/>
          <p:cNvSpPr>
            <a:spLocks noChangeArrowheads="1"/>
          </p:cNvSpPr>
          <p:nvPr>
            <p:ph type="body" idx="1"/>
          </p:nvPr>
        </p:nvSpPr>
        <p:spPr bwMode="auto">
          <a:xfrm>
            <a:off x="358775" y="1344613"/>
            <a:ext cx="8428038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ITC Stone Sans Std Semibold" charset="0"/>
              </a:rPr>
              <a:t>Click to edit Master text styles</a:t>
            </a:r>
          </a:p>
        </p:txBody>
      </p:sp>
      <p:pic>
        <p:nvPicPr>
          <p:cNvPr id="1029" name="Picture 6" descr="logo6_und_kop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4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timing>
    <p:tnLst>
      <p:par>
        <p:cTn id="1" dur="indefinite" restart="never" nodeType="tmRoot"/>
      </p:par>
    </p:tnLst>
  </p:timing>
  <p:txStyles>
    <p:titleStyle>
      <a:lvl1pPr marL="161925" indent="-16192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ITC Stone Sans Std Semibold" charset="0"/>
        </a:defRPr>
      </a:lvl1pPr>
      <a:lvl2pPr marL="161925" indent="-16192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2pPr>
      <a:lvl3pPr marL="161925" indent="-16192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3pPr>
      <a:lvl4pPr marL="161925" indent="-16192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4pPr>
      <a:lvl5pPr marL="161925" indent="-16192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5pPr>
      <a:lvl6pPr marL="61912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6pPr>
      <a:lvl7pPr marL="107632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7pPr>
      <a:lvl8pPr marL="153352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8pPr>
      <a:lvl9pPr marL="1990725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TC Stone Sans Std Semibold" charset="0"/>
          <a:sym typeface="ITC Stone Sans Std Semibold" charset="0"/>
        </a:defRPr>
      </a:lvl9pPr>
    </p:titleStyle>
    <p:bodyStyle>
      <a:lvl1pPr marL="327025" indent="-282575" algn="ctr" rtl="0" eaLnBrk="0" fontAlgn="base" hangingPunct="0">
        <a:spcBef>
          <a:spcPts val="6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2800">
          <a:solidFill>
            <a:schemeClr val="tx1"/>
          </a:solidFill>
          <a:latin typeface="+mn-lt"/>
          <a:ea typeface="+mn-ea"/>
          <a:cs typeface="+mn-cs"/>
          <a:sym typeface="ITC Stone Sans Std Semibold" charset="0"/>
        </a:defRPr>
      </a:lvl1pPr>
      <a:lvl2pPr marL="523875" indent="-306388" algn="ctr" rtl="0" eaLnBrk="0" fontAlgn="base" hangingPunct="0">
        <a:spcBef>
          <a:spcPts val="6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2400">
          <a:solidFill>
            <a:schemeClr val="tx1"/>
          </a:solidFill>
          <a:latin typeface="ITC Stone Sans Std Medium" charset="0"/>
          <a:sym typeface="ITC Stone Sans Std Medium" pitchFamily="34" charset="0"/>
        </a:defRPr>
      </a:lvl2pPr>
      <a:lvl3pPr marL="814388" indent="-327025" algn="ctr" rtl="0" eaLnBrk="0" fontAlgn="base" hangingPunct="0">
        <a:spcBef>
          <a:spcPts val="5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2000">
          <a:solidFill>
            <a:schemeClr val="tx1"/>
          </a:solidFill>
          <a:latin typeface="ITC Stone Sans Std Medium" charset="0"/>
          <a:sym typeface="ITC Stone Sans Std Medium" pitchFamily="34" charset="0"/>
        </a:defRPr>
      </a:lvl3pPr>
      <a:lvl4pPr marL="1022350" indent="-266700" algn="ctr" rtl="0" eaLnBrk="0" fontAlgn="base" hangingPunct="0">
        <a:spcBef>
          <a:spcPts val="4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600">
          <a:solidFill>
            <a:schemeClr val="tx1"/>
          </a:solidFill>
          <a:latin typeface="ITC Stone Sans Std Medium" charset="0"/>
          <a:sym typeface="ITC Stone Sans Std Medium" pitchFamily="34" charset="0"/>
        </a:defRPr>
      </a:lvl4pPr>
      <a:lvl5pPr marL="1227138" indent="-292100" algn="ctr" rtl="0" eaLnBrk="0" fontAlgn="base" hangingPunct="0">
        <a:spcBef>
          <a:spcPts val="3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200">
          <a:solidFill>
            <a:schemeClr val="tx1"/>
          </a:solidFill>
          <a:latin typeface="ITC Stone Sans Std Medium" charset="0"/>
          <a:sym typeface="ITC Stone Sans Std Medium" pitchFamily="34" charset="0"/>
        </a:defRPr>
      </a:lvl5pPr>
      <a:lvl6pPr marL="1684338" indent="-292100" algn="ctr" rtl="0" fontAlgn="base">
        <a:spcBef>
          <a:spcPts val="3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200">
          <a:solidFill>
            <a:schemeClr val="tx1"/>
          </a:solidFill>
          <a:latin typeface="ITC Stone Sans Std Medium" charset="0"/>
          <a:sym typeface="ITC Stone Sans Std Medium" charset="0"/>
        </a:defRPr>
      </a:lvl6pPr>
      <a:lvl7pPr marL="2141538" indent="-292100" algn="ctr" rtl="0" fontAlgn="base">
        <a:spcBef>
          <a:spcPts val="3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200">
          <a:solidFill>
            <a:schemeClr val="tx1"/>
          </a:solidFill>
          <a:latin typeface="ITC Stone Sans Std Medium" charset="0"/>
          <a:sym typeface="ITC Stone Sans Std Medium" charset="0"/>
        </a:defRPr>
      </a:lvl7pPr>
      <a:lvl8pPr marL="2598738" indent="-292100" algn="ctr" rtl="0" fontAlgn="base">
        <a:spcBef>
          <a:spcPts val="3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200">
          <a:solidFill>
            <a:schemeClr val="tx1"/>
          </a:solidFill>
          <a:latin typeface="ITC Stone Sans Std Medium" charset="0"/>
          <a:sym typeface="ITC Stone Sans Std Medium" charset="0"/>
        </a:defRPr>
      </a:lvl8pPr>
      <a:lvl9pPr marL="3055938" indent="-292100" algn="ctr" rtl="0" fontAlgn="base">
        <a:spcBef>
          <a:spcPts val="300"/>
        </a:spcBef>
        <a:spcAft>
          <a:spcPct val="0"/>
        </a:spcAft>
        <a:buClr>
          <a:srgbClr val="0A5087"/>
        </a:buClr>
        <a:buSzPct val="100000"/>
        <a:buFont typeface="Lucida Grande" charset="0"/>
        <a:defRPr sz="1200">
          <a:solidFill>
            <a:schemeClr val="tx1"/>
          </a:solidFill>
          <a:latin typeface="ITC Stone Sans Std Medium" charset="0"/>
          <a:sym typeface="ITC Stone Sans Std Medium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382588" y="1700807"/>
            <a:ext cx="8428037" cy="1512169"/>
          </a:xfrm>
        </p:spPr>
        <p:txBody>
          <a:bodyPr/>
          <a:lstStyle/>
          <a:p>
            <a:pPr algn="l"/>
            <a:r>
              <a:rPr lang="de-DE" altLang="de-DE" sz="2400" b="1" dirty="0" err="1" smtClean="0"/>
              <a:t>Rencontres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WoodRise</a:t>
            </a:r>
            <a:r>
              <a:rPr lang="de-DE" altLang="de-DE" sz="2400" b="1" dirty="0" smtClean="0"/>
              <a:t> 2019, </a:t>
            </a:r>
            <a:r>
              <a:rPr lang="de-DE" altLang="de-DE" sz="2400" b="1" dirty="0" err="1" smtClean="0"/>
              <a:t>Genève</a:t>
            </a: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CH" altLang="de-DE" b="1" dirty="0" smtClean="0"/>
              <a:t/>
            </a:r>
            <a:br>
              <a:rPr lang="de-CH" altLang="de-DE" b="1" dirty="0" smtClean="0"/>
            </a:br>
            <a:r>
              <a:rPr lang="de-CH" altLang="de-DE" sz="4400" b="1" dirty="0" smtClean="0"/>
              <a:t>Quelle </a:t>
            </a:r>
            <a:r>
              <a:rPr lang="de-CH" altLang="de-DE" sz="4400" b="1" dirty="0" err="1" smtClean="0"/>
              <a:t>forêt</a:t>
            </a:r>
            <a:r>
              <a:rPr lang="de-CH" altLang="de-DE" sz="4400" b="1" dirty="0" smtClean="0"/>
              <a:t> </a:t>
            </a:r>
            <a:r>
              <a:rPr lang="de-CH" altLang="de-DE" sz="4400" b="1" dirty="0" err="1" smtClean="0"/>
              <a:t>pour</a:t>
            </a:r>
            <a:r>
              <a:rPr lang="de-CH" altLang="de-DE" sz="4400" b="1" dirty="0" smtClean="0"/>
              <a:t> le 22</a:t>
            </a:r>
            <a:r>
              <a:rPr lang="de-CH" altLang="de-DE" sz="4400" b="1" baseline="30000" dirty="0" smtClean="0"/>
              <a:t>è</a:t>
            </a:r>
            <a:r>
              <a:rPr lang="de-CH" altLang="de-DE" sz="4400" b="1" dirty="0" smtClean="0"/>
              <a:t> </a:t>
            </a:r>
            <a:r>
              <a:rPr lang="de-CH" altLang="de-DE" sz="4400" b="1" dirty="0" err="1" smtClean="0"/>
              <a:t>siècle</a:t>
            </a:r>
            <a:endParaRPr lang="de-DE" altLang="de-DE" sz="4400" b="1" dirty="0" smtClean="0"/>
          </a:p>
        </p:txBody>
      </p:sp>
      <p:sp>
        <p:nvSpPr>
          <p:cNvPr id="1229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382588" y="5229200"/>
            <a:ext cx="8428037" cy="576288"/>
          </a:xfrm>
        </p:spPr>
        <p:txBody>
          <a:bodyPr/>
          <a:lstStyle/>
          <a:p>
            <a:pPr algn="r">
              <a:buClrTx/>
              <a:buFont typeface="Lucida Grande" charset="0"/>
              <a:buChar char="•"/>
            </a:pPr>
            <a:endParaRPr lang="de-CH" altLang="de-DE" sz="1000" b="1" dirty="0" smtClean="0"/>
          </a:p>
          <a:p>
            <a:pPr algn="r">
              <a:buFont typeface="Lucida Grande" charset="0"/>
              <a:buChar char="•"/>
            </a:pPr>
            <a:endParaRPr lang="de-CH" altLang="de-DE" sz="1000" b="1" dirty="0" smtClean="0"/>
          </a:p>
          <a:p>
            <a:pPr marL="44450" indent="0" algn="r"/>
            <a:r>
              <a:rPr lang="de-DE" altLang="de-DE" sz="1600" b="1" dirty="0" smtClean="0"/>
              <a:t>Jean Rosset, </a:t>
            </a:r>
            <a:r>
              <a:rPr lang="de-DE" altLang="de-DE" sz="1600" b="1" dirty="0" err="1" smtClean="0"/>
              <a:t>président</a:t>
            </a:r>
            <a:r>
              <a:rPr lang="de-DE" altLang="de-DE" sz="1600" b="1" dirty="0" smtClean="0"/>
              <a:t> de la </a:t>
            </a:r>
            <a:r>
              <a:rPr lang="de-DE" altLang="de-DE" sz="1600" b="1" dirty="0" err="1" smtClean="0"/>
              <a:t>Société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forestière</a:t>
            </a:r>
            <a:r>
              <a:rPr lang="de-DE" altLang="de-DE" sz="1600" b="1" dirty="0" smtClean="0"/>
              <a:t> </a:t>
            </a:r>
            <a:r>
              <a:rPr lang="de-DE" altLang="de-DE" sz="1600" b="1" dirty="0" err="1" smtClean="0"/>
              <a:t>suisse</a:t>
            </a:r>
            <a:endParaRPr lang="de-DE" altLang="de-D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061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382588" y="1700807"/>
            <a:ext cx="8428037" cy="1872209"/>
          </a:xfrm>
        </p:spPr>
        <p:txBody>
          <a:bodyPr/>
          <a:lstStyle/>
          <a:p>
            <a:pPr algn="l"/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C</a:t>
            </a:r>
            <a:r>
              <a:rPr lang="de-DE" altLang="de-DE" sz="2400" b="1" dirty="0" err="1" smtClean="0"/>
              <a:t>hangements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climatiques</a:t>
            </a: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400" b="1" dirty="0" err="1" smtClean="0"/>
              <a:t>Crise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énergétique</a:t>
            </a: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err="1" smtClean="0"/>
              <a:t>Pillage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ressources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naturelles</a:t>
            </a: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smtClean="0"/>
              <a:t>Erosion </a:t>
            </a:r>
            <a:r>
              <a:rPr lang="de-DE" altLang="de-DE" sz="2400" b="1" dirty="0" err="1" smtClean="0"/>
              <a:t>biodiversité</a:t>
            </a: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err="1" smtClean="0"/>
              <a:t>Economie</a:t>
            </a:r>
            <a:r>
              <a:rPr lang="de-DE" altLang="de-DE" sz="2400" b="1" dirty="0" smtClean="0"/>
              <a:t> ?</a:t>
            </a:r>
            <a:br>
              <a:rPr lang="de-DE" altLang="de-DE" sz="2400" b="1" dirty="0" smtClean="0"/>
            </a:br>
            <a:r>
              <a:rPr lang="de-DE" altLang="de-DE" sz="2400" b="1" dirty="0" smtClean="0"/>
              <a:t>Population ?</a:t>
            </a: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/>
              <a:t/>
            </a:r>
            <a:br>
              <a:rPr lang="de-DE" altLang="de-DE" sz="2400" b="1" dirty="0"/>
            </a:br>
            <a:r>
              <a:rPr lang="de-DE" altLang="de-DE" sz="2400" b="1" dirty="0" smtClean="0"/>
              <a:t/>
            </a:r>
            <a:br>
              <a:rPr lang="de-DE" altLang="de-DE" sz="2400" b="1" dirty="0" smtClean="0"/>
            </a:br>
            <a:r>
              <a:rPr lang="de-DE" altLang="de-DE" sz="2400" b="1" dirty="0" err="1" smtClean="0"/>
              <a:t>Séminaire</a:t>
            </a:r>
            <a:r>
              <a:rPr lang="de-DE" altLang="de-DE" sz="2400" b="1" dirty="0" smtClean="0"/>
              <a:t> 175 ans SFS „Quelle </a:t>
            </a:r>
            <a:r>
              <a:rPr lang="de-DE" altLang="de-DE" sz="2400" b="1" dirty="0" err="1" smtClean="0"/>
              <a:t>vision</a:t>
            </a:r>
            <a:r>
              <a:rPr lang="de-DE" altLang="de-DE" sz="2400" b="1" dirty="0" smtClean="0"/>
              <a:t> </a:t>
            </a:r>
            <a:r>
              <a:rPr lang="de-DE" altLang="de-DE" sz="2400" b="1" dirty="0" err="1" smtClean="0"/>
              <a:t>pour</a:t>
            </a:r>
            <a:r>
              <a:rPr lang="de-DE" altLang="de-DE" sz="2400" b="1" dirty="0" smtClean="0"/>
              <a:t> la </a:t>
            </a:r>
            <a:r>
              <a:rPr lang="de-DE" altLang="de-DE" sz="2400" b="1" dirty="0" err="1" smtClean="0"/>
              <a:t>forêt</a:t>
            </a:r>
            <a:r>
              <a:rPr lang="de-DE" altLang="de-DE" sz="2400" b="1" dirty="0" smtClean="0"/>
              <a:t> du </a:t>
            </a:r>
            <a:r>
              <a:rPr lang="de-DE" altLang="de-DE" sz="2400" b="1" dirty="0" err="1" smtClean="0"/>
              <a:t>futur</a:t>
            </a:r>
            <a:r>
              <a:rPr lang="de-DE" altLang="de-DE" sz="2400" b="1" dirty="0" smtClean="0"/>
              <a:t>“, </a:t>
            </a:r>
            <a:r>
              <a:rPr lang="de-DE" altLang="de-DE" sz="2400" b="1" dirty="0" err="1" smtClean="0"/>
              <a:t>août</a:t>
            </a:r>
            <a:r>
              <a:rPr lang="de-DE" altLang="de-DE" sz="2400" b="1" dirty="0" smtClean="0"/>
              <a:t> 2018 </a:t>
            </a:r>
            <a:r>
              <a:rPr lang="de-CH" altLang="de-DE" b="1" dirty="0" smtClean="0"/>
              <a:t/>
            </a:r>
            <a:br>
              <a:rPr lang="de-CH" altLang="de-DE" b="1" dirty="0" smtClean="0"/>
            </a:br>
            <a:endParaRPr lang="de-DE" altLang="de-DE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601125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2786"/>
            <a:ext cx="10314431" cy="6858000"/>
          </a:xfrm>
        </p:spPr>
      </p:pic>
    </p:spTree>
    <p:extLst>
      <p:ext uri="{BB962C8B-B14F-4D97-AF65-F5344CB8AC3E}">
        <p14:creationId xmlns:p14="http://schemas.microsoft.com/office/powerpoint/2010/main" val="22023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358775" y="620688"/>
            <a:ext cx="8428038" cy="1296144"/>
          </a:xfrm>
        </p:spPr>
        <p:txBody>
          <a:bodyPr/>
          <a:lstStyle/>
          <a:p>
            <a:pPr algn="l"/>
            <a:r>
              <a:rPr lang="de-CH" altLang="de-DE" sz="4000" dirty="0" smtClean="0">
                <a:solidFill>
                  <a:srgbClr val="00B050"/>
                </a:solidFill>
              </a:rPr>
              <a:t>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forêt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partenaire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pour</a:t>
            </a:r>
            <a:r>
              <a:rPr lang="de-CH" altLang="de-DE" sz="4000" dirty="0" smtClean="0">
                <a:solidFill>
                  <a:srgbClr val="00B050"/>
                </a:solidFill>
              </a:rPr>
              <a:t> 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transition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écologique</a:t>
            </a:r>
            <a:endParaRPr lang="de-CH" altLang="de-DE" dirty="0" smtClean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36503"/>
          </a:xfrm>
        </p:spPr>
        <p:txBody>
          <a:bodyPr/>
          <a:lstStyle/>
          <a:p>
            <a:pPr marL="44450" indent="0" algn="l">
              <a:defRPr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348240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358775" y="620688"/>
            <a:ext cx="8428038" cy="1296144"/>
          </a:xfrm>
        </p:spPr>
        <p:txBody>
          <a:bodyPr/>
          <a:lstStyle/>
          <a:p>
            <a:pPr algn="l"/>
            <a:r>
              <a:rPr lang="de-CH" altLang="de-DE" sz="4000" dirty="0" smtClean="0">
                <a:solidFill>
                  <a:srgbClr val="00B050"/>
                </a:solidFill>
              </a:rPr>
              <a:t>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forêt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partenaire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pour</a:t>
            </a:r>
            <a:r>
              <a:rPr lang="de-CH" altLang="de-DE" sz="4000" dirty="0" smtClean="0">
                <a:solidFill>
                  <a:srgbClr val="00B050"/>
                </a:solidFill>
              </a:rPr>
              <a:t> 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transition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écologique</a:t>
            </a:r>
            <a:endParaRPr lang="de-CH" altLang="de-DE" dirty="0" smtClean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36503"/>
          </a:xfrm>
        </p:spPr>
        <p:txBody>
          <a:bodyPr/>
          <a:lstStyle/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multifonctionelle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énergie</a:t>
            </a:r>
            <a:r>
              <a:rPr lang="de-CH" sz="1800" dirty="0" smtClean="0"/>
              <a:t>, </a:t>
            </a:r>
            <a:r>
              <a:rPr lang="de-CH" sz="1800" dirty="0" err="1" smtClean="0"/>
              <a:t>protection</a:t>
            </a:r>
            <a:r>
              <a:rPr lang="de-CH" sz="1800" dirty="0" smtClean="0"/>
              <a:t> </a:t>
            </a:r>
            <a:r>
              <a:rPr lang="de-CH" sz="1800" dirty="0" err="1" smtClean="0"/>
              <a:t>contre</a:t>
            </a:r>
            <a:r>
              <a:rPr lang="de-CH" sz="1800" dirty="0" smtClean="0"/>
              <a:t> les </a:t>
            </a:r>
            <a:r>
              <a:rPr lang="de-CH" sz="1800" dirty="0" err="1" smtClean="0"/>
              <a:t>dangers</a:t>
            </a:r>
            <a:r>
              <a:rPr lang="de-CH" sz="1800" dirty="0" smtClean="0"/>
              <a:t> </a:t>
            </a:r>
            <a:r>
              <a:rPr lang="de-CH" sz="1800" dirty="0" err="1" smtClean="0"/>
              <a:t>naturels</a:t>
            </a:r>
            <a:r>
              <a:rPr lang="de-CH" sz="1800" dirty="0" smtClean="0"/>
              <a:t>, filtre </a:t>
            </a:r>
            <a:r>
              <a:rPr lang="de-CH" sz="1800" dirty="0" err="1" smtClean="0"/>
              <a:t>eau</a:t>
            </a:r>
            <a:r>
              <a:rPr lang="de-CH" sz="1800" dirty="0" smtClean="0"/>
              <a:t>, </a:t>
            </a:r>
            <a:r>
              <a:rPr lang="de-CH" sz="1800" dirty="0" err="1" smtClean="0"/>
              <a:t>biodiversité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sz="1800" dirty="0" err="1" smtClean="0"/>
              <a:t>accueil</a:t>
            </a:r>
            <a:r>
              <a:rPr lang="de-CH" sz="180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1869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358775" y="620688"/>
            <a:ext cx="8428038" cy="1296144"/>
          </a:xfrm>
        </p:spPr>
        <p:txBody>
          <a:bodyPr/>
          <a:lstStyle/>
          <a:p>
            <a:pPr algn="l"/>
            <a:r>
              <a:rPr lang="de-CH" altLang="de-DE" sz="4000" dirty="0" smtClean="0">
                <a:solidFill>
                  <a:srgbClr val="00B050"/>
                </a:solidFill>
              </a:rPr>
              <a:t>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forêt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partenaire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pour</a:t>
            </a:r>
            <a:r>
              <a:rPr lang="de-CH" altLang="de-DE" sz="4000" dirty="0" smtClean="0">
                <a:solidFill>
                  <a:srgbClr val="00B050"/>
                </a:solidFill>
              </a:rPr>
              <a:t> 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transition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écologique</a:t>
            </a:r>
            <a:endParaRPr lang="de-CH" altLang="de-DE" dirty="0" smtClean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36503"/>
          </a:xfrm>
        </p:spPr>
        <p:txBody>
          <a:bodyPr/>
          <a:lstStyle/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multifonctionelle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énergie</a:t>
            </a:r>
            <a:r>
              <a:rPr lang="de-CH" sz="1800" dirty="0" smtClean="0"/>
              <a:t>, </a:t>
            </a:r>
            <a:r>
              <a:rPr lang="de-CH" sz="1800" dirty="0" err="1" smtClean="0"/>
              <a:t>protection</a:t>
            </a:r>
            <a:r>
              <a:rPr lang="de-CH" sz="1800" dirty="0" smtClean="0"/>
              <a:t> </a:t>
            </a:r>
            <a:r>
              <a:rPr lang="de-CH" sz="1800" dirty="0" err="1" smtClean="0"/>
              <a:t>contre</a:t>
            </a:r>
            <a:r>
              <a:rPr lang="de-CH" sz="1800" dirty="0" smtClean="0"/>
              <a:t> les </a:t>
            </a:r>
            <a:r>
              <a:rPr lang="de-CH" sz="1800" dirty="0" err="1" smtClean="0"/>
              <a:t>dangers</a:t>
            </a:r>
            <a:r>
              <a:rPr lang="de-CH" sz="1800" dirty="0" smtClean="0"/>
              <a:t> </a:t>
            </a:r>
            <a:r>
              <a:rPr lang="de-CH" sz="1800" dirty="0" err="1" smtClean="0"/>
              <a:t>naturels</a:t>
            </a:r>
            <a:r>
              <a:rPr lang="de-CH" sz="1800" dirty="0" smtClean="0"/>
              <a:t>, filtre </a:t>
            </a:r>
            <a:r>
              <a:rPr lang="de-CH" sz="1800" dirty="0" err="1" smtClean="0"/>
              <a:t>eau</a:t>
            </a:r>
            <a:r>
              <a:rPr lang="de-CH" sz="1800" dirty="0" smtClean="0"/>
              <a:t>, </a:t>
            </a:r>
            <a:r>
              <a:rPr lang="de-CH" sz="1800" dirty="0" err="1" smtClean="0"/>
              <a:t>biodiversité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sz="1800" dirty="0" err="1" smtClean="0"/>
              <a:t>accueil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dirty="0" smtClean="0">
                <a:solidFill>
                  <a:srgbClr val="00B050"/>
                </a:solidFill>
              </a:rPr>
              <a:t>la </a:t>
            </a:r>
            <a:r>
              <a:rPr lang="de-CH" dirty="0" err="1" smtClean="0">
                <a:solidFill>
                  <a:srgbClr val="00B050"/>
                </a:solidFill>
              </a:rPr>
              <a:t>forêt</a:t>
            </a:r>
            <a:r>
              <a:rPr lang="de-CH" dirty="0" smtClean="0">
                <a:solidFill>
                  <a:srgbClr val="00B050"/>
                </a:solidFill>
              </a:rPr>
              <a:t> entre </a:t>
            </a:r>
            <a:r>
              <a:rPr lang="de-CH" dirty="0" err="1" smtClean="0">
                <a:solidFill>
                  <a:srgbClr val="00B050"/>
                </a:solidFill>
              </a:rPr>
              <a:t>dans</a:t>
            </a:r>
            <a:r>
              <a:rPr lang="de-CH" dirty="0" smtClean="0">
                <a:solidFill>
                  <a:srgbClr val="00B050"/>
                </a:solidFill>
              </a:rPr>
              <a:t> les </a:t>
            </a:r>
            <a:r>
              <a:rPr lang="de-CH" dirty="0" err="1" smtClean="0">
                <a:solidFill>
                  <a:srgbClr val="00B050"/>
                </a:solidFill>
              </a:rPr>
              <a:t>villes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friches</a:t>
            </a:r>
            <a:r>
              <a:rPr lang="de-CH" sz="1800" dirty="0" smtClean="0"/>
              <a:t>, </a:t>
            </a:r>
            <a:r>
              <a:rPr lang="de-CH" sz="1800" dirty="0" err="1" smtClean="0"/>
              <a:t>parcs</a:t>
            </a:r>
            <a:r>
              <a:rPr lang="de-CH" sz="1800" dirty="0" smtClean="0"/>
              <a:t>, </a:t>
            </a:r>
            <a:r>
              <a:rPr lang="de-CH" sz="1800" dirty="0" err="1" smtClean="0"/>
              <a:t>diminution</a:t>
            </a:r>
            <a:r>
              <a:rPr lang="de-CH" sz="1800" dirty="0" smtClean="0"/>
              <a:t> </a:t>
            </a:r>
            <a:r>
              <a:rPr lang="de-CH" sz="1800" dirty="0" err="1" smtClean="0"/>
              <a:t>température</a:t>
            </a:r>
            <a:r>
              <a:rPr lang="de-CH" sz="1800" dirty="0" smtClean="0"/>
              <a:t>, </a:t>
            </a:r>
            <a:r>
              <a:rPr lang="de-CH" sz="1800" dirty="0" err="1"/>
              <a:t>mobilier</a:t>
            </a:r>
            <a:r>
              <a:rPr lang="de-CH" sz="1800" dirty="0"/>
              <a:t> </a:t>
            </a:r>
            <a:r>
              <a:rPr lang="de-CH" sz="1800" dirty="0" err="1"/>
              <a:t>urbain</a:t>
            </a:r>
            <a:r>
              <a:rPr lang="de-CH" sz="1800" dirty="0"/>
              <a:t>, </a:t>
            </a:r>
            <a:r>
              <a:rPr lang="de-CH" sz="1800" dirty="0" err="1"/>
              <a:t>thérapeutique</a:t>
            </a:r>
            <a:r>
              <a:rPr lang="de-CH" sz="18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1869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358775" y="620688"/>
            <a:ext cx="8428038" cy="1296144"/>
          </a:xfrm>
        </p:spPr>
        <p:txBody>
          <a:bodyPr/>
          <a:lstStyle/>
          <a:p>
            <a:pPr algn="l"/>
            <a:r>
              <a:rPr lang="de-CH" altLang="de-DE" sz="4000" dirty="0" smtClean="0">
                <a:solidFill>
                  <a:srgbClr val="00B050"/>
                </a:solidFill>
              </a:rPr>
              <a:t>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forêt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partenaire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pour</a:t>
            </a:r>
            <a:r>
              <a:rPr lang="de-CH" altLang="de-DE" sz="4000" dirty="0" smtClean="0">
                <a:solidFill>
                  <a:srgbClr val="00B050"/>
                </a:solidFill>
              </a:rPr>
              <a:t> 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transition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écologique</a:t>
            </a:r>
            <a:endParaRPr lang="de-CH" altLang="de-DE" dirty="0" smtClean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36503"/>
          </a:xfrm>
        </p:spPr>
        <p:txBody>
          <a:bodyPr/>
          <a:lstStyle/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multifonctionelle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énergie</a:t>
            </a:r>
            <a:r>
              <a:rPr lang="de-CH" sz="1800" dirty="0" smtClean="0"/>
              <a:t>, </a:t>
            </a:r>
            <a:r>
              <a:rPr lang="de-CH" sz="1800" dirty="0" err="1" smtClean="0"/>
              <a:t>protection</a:t>
            </a:r>
            <a:r>
              <a:rPr lang="de-CH" sz="1800" dirty="0" smtClean="0"/>
              <a:t> </a:t>
            </a:r>
            <a:r>
              <a:rPr lang="de-CH" sz="1800" dirty="0" err="1" smtClean="0"/>
              <a:t>contre</a:t>
            </a:r>
            <a:r>
              <a:rPr lang="de-CH" sz="1800" dirty="0" smtClean="0"/>
              <a:t> les </a:t>
            </a:r>
            <a:r>
              <a:rPr lang="de-CH" sz="1800" dirty="0" err="1" smtClean="0"/>
              <a:t>dangers</a:t>
            </a:r>
            <a:r>
              <a:rPr lang="de-CH" sz="1800" dirty="0" smtClean="0"/>
              <a:t> </a:t>
            </a:r>
            <a:r>
              <a:rPr lang="de-CH" sz="1800" dirty="0" err="1" smtClean="0"/>
              <a:t>naturels</a:t>
            </a:r>
            <a:r>
              <a:rPr lang="de-CH" sz="1800" dirty="0" smtClean="0"/>
              <a:t>, filtre </a:t>
            </a:r>
            <a:r>
              <a:rPr lang="de-CH" sz="1800" dirty="0" err="1" smtClean="0"/>
              <a:t>eau</a:t>
            </a:r>
            <a:r>
              <a:rPr lang="de-CH" sz="1800" dirty="0" smtClean="0"/>
              <a:t>, </a:t>
            </a:r>
            <a:r>
              <a:rPr lang="de-CH" sz="1800" dirty="0" err="1" smtClean="0"/>
              <a:t>biodiversité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sz="1800" dirty="0" err="1" smtClean="0"/>
              <a:t>accueil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dirty="0" smtClean="0">
                <a:solidFill>
                  <a:srgbClr val="00B050"/>
                </a:solidFill>
              </a:rPr>
              <a:t>la </a:t>
            </a:r>
            <a:r>
              <a:rPr lang="de-CH" dirty="0" err="1" smtClean="0">
                <a:solidFill>
                  <a:srgbClr val="00B050"/>
                </a:solidFill>
              </a:rPr>
              <a:t>forêt</a:t>
            </a:r>
            <a:r>
              <a:rPr lang="de-CH" dirty="0" smtClean="0">
                <a:solidFill>
                  <a:srgbClr val="00B050"/>
                </a:solidFill>
              </a:rPr>
              <a:t> entre </a:t>
            </a:r>
            <a:r>
              <a:rPr lang="de-CH" dirty="0" err="1" smtClean="0">
                <a:solidFill>
                  <a:srgbClr val="00B050"/>
                </a:solidFill>
              </a:rPr>
              <a:t>dans</a:t>
            </a:r>
            <a:r>
              <a:rPr lang="de-CH" dirty="0" smtClean="0">
                <a:solidFill>
                  <a:srgbClr val="00B050"/>
                </a:solidFill>
              </a:rPr>
              <a:t> les </a:t>
            </a:r>
            <a:r>
              <a:rPr lang="de-CH" dirty="0" err="1" smtClean="0">
                <a:solidFill>
                  <a:srgbClr val="00B050"/>
                </a:solidFill>
              </a:rPr>
              <a:t>villes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friches</a:t>
            </a:r>
            <a:r>
              <a:rPr lang="de-CH" sz="1800" dirty="0" smtClean="0"/>
              <a:t>, </a:t>
            </a:r>
            <a:r>
              <a:rPr lang="de-CH" sz="1800" dirty="0" err="1" smtClean="0"/>
              <a:t>parcs</a:t>
            </a:r>
            <a:r>
              <a:rPr lang="de-CH" sz="1800" dirty="0" smtClean="0"/>
              <a:t>, </a:t>
            </a:r>
            <a:r>
              <a:rPr lang="de-CH" sz="1800" dirty="0" err="1" smtClean="0"/>
              <a:t>diminution</a:t>
            </a:r>
            <a:r>
              <a:rPr lang="de-CH" sz="1800" dirty="0" smtClean="0"/>
              <a:t> </a:t>
            </a:r>
            <a:r>
              <a:rPr lang="de-CH" sz="1800" dirty="0" err="1" smtClean="0"/>
              <a:t>température</a:t>
            </a:r>
            <a:r>
              <a:rPr lang="de-CH" sz="1800" dirty="0" smtClean="0"/>
              <a:t>, </a:t>
            </a:r>
            <a:r>
              <a:rPr lang="de-CH" sz="1800" dirty="0" err="1"/>
              <a:t>mobilier</a:t>
            </a:r>
            <a:r>
              <a:rPr lang="de-CH" sz="1800" dirty="0"/>
              <a:t> </a:t>
            </a:r>
            <a:r>
              <a:rPr lang="de-CH" sz="1800" dirty="0" err="1"/>
              <a:t>urbain</a:t>
            </a:r>
            <a:r>
              <a:rPr lang="de-CH" sz="1800" dirty="0"/>
              <a:t>, </a:t>
            </a:r>
            <a:r>
              <a:rPr lang="de-CH" sz="1800" dirty="0" err="1"/>
              <a:t>thérapeutique</a:t>
            </a:r>
            <a:r>
              <a:rPr lang="de-CH" sz="1800" dirty="0" smtClean="0"/>
              <a:t>,</a:t>
            </a:r>
          </a:p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bien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commun</a:t>
            </a:r>
            <a:r>
              <a:rPr lang="de-CH" dirty="0" smtClean="0">
                <a:solidFill>
                  <a:srgbClr val="00B050"/>
                </a:solidFill>
              </a:rPr>
              <a:t>, </a:t>
            </a:r>
            <a:r>
              <a:rPr lang="de-CH" dirty="0" err="1" smtClean="0">
                <a:solidFill>
                  <a:srgbClr val="00B050"/>
                </a:solidFill>
              </a:rPr>
              <a:t>espace</a:t>
            </a:r>
            <a:r>
              <a:rPr lang="de-CH" dirty="0" smtClean="0">
                <a:solidFill>
                  <a:srgbClr val="00B050"/>
                </a:solidFill>
              </a:rPr>
              <a:t> de </a:t>
            </a:r>
            <a:r>
              <a:rPr lang="de-CH" dirty="0" err="1" smtClean="0">
                <a:solidFill>
                  <a:srgbClr val="00B050"/>
                </a:solidFill>
              </a:rPr>
              <a:t>reconnection</a:t>
            </a:r>
            <a:r>
              <a:rPr lang="de-CH" dirty="0" smtClean="0">
                <a:solidFill>
                  <a:srgbClr val="00B050"/>
                </a:solidFill>
              </a:rPr>
              <a:t> au vivant</a:t>
            </a:r>
          </a:p>
          <a:p>
            <a:pPr marL="44450" indent="0" algn="l">
              <a:defRPr/>
            </a:pPr>
            <a:r>
              <a:rPr lang="de-CH" sz="1800" dirty="0" err="1" smtClean="0"/>
              <a:t>propriété</a:t>
            </a:r>
            <a:r>
              <a:rPr lang="de-CH" sz="1800" dirty="0" smtClean="0"/>
              <a:t> </a:t>
            </a:r>
            <a:r>
              <a:rPr lang="de-CH" sz="1800" dirty="0" err="1" smtClean="0"/>
              <a:t>publique</a:t>
            </a:r>
            <a:r>
              <a:rPr lang="de-CH" sz="1800" dirty="0" smtClean="0"/>
              <a:t>, </a:t>
            </a:r>
            <a:r>
              <a:rPr lang="de-CH" sz="1800" dirty="0" err="1" smtClean="0"/>
              <a:t>temps</a:t>
            </a:r>
            <a:r>
              <a:rPr lang="de-CH" sz="1800" dirty="0" smtClean="0"/>
              <a:t>, </a:t>
            </a:r>
            <a:r>
              <a:rPr lang="de-CH" sz="1800" dirty="0" err="1" smtClean="0"/>
              <a:t>lumière</a:t>
            </a:r>
            <a:r>
              <a:rPr lang="de-CH" sz="1800" dirty="0" smtClean="0"/>
              <a:t>, </a:t>
            </a:r>
            <a:r>
              <a:rPr lang="de-CH" sz="1800" dirty="0" err="1" smtClean="0"/>
              <a:t>vent</a:t>
            </a:r>
            <a:r>
              <a:rPr lang="de-CH" sz="1800" dirty="0" smtClean="0"/>
              <a:t>, </a:t>
            </a:r>
            <a:r>
              <a:rPr lang="de-CH" sz="1800" dirty="0" err="1" smtClean="0"/>
              <a:t>température</a:t>
            </a:r>
            <a:r>
              <a:rPr lang="de-CH" sz="1800" dirty="0" smtClean="0"/>
              <a:t>, </a:t>
            </a:r>
            <a:r>
              <a:rPr lang="de-CH" sz="1800" dirty="0" err="1" smtClean="0"/>
              <a:t>odeurs</a:t>
            </a:r>
            <a:r>
              <a:rPr lang="de-CH" sz="1800" dirty="0" smtClean="0"/>
              <a:t>, </a:t>
            </a:r>
            <a:r>
              <a:rPr lang="de-CH" sz="1800" dirty="0" err="1" smtClean="0"/>
              <a:t>sons</a:t>
            </a:r>
            <a:r>
              <a:rPr lang="de-CH" sz="1800" dirty="0" smtClean="0"/>
              <a:t>, </a:t>
            </a:r>
            <a:r>
              <a:rPr lang="de-CH" sz="1800" dirty="0" err="1" smtClean="0"/>
              <a:t>lieux</a:t>
            </a:r>
            <a:r>
              <a:rPr lang="de-CH" sz="1800" dirty="0" smtClean="0"/>
              <a:t> </a:t>
            </a:r>
            <a:r>
              <a:rPr lang="de-CH" sz="1800" dirty="0"/>
              <a:t>de </a:t>
            </a:r>
            <a:r>
              <a:rPr lang="de-CH" sz="1800" dirty="0" err="1" smtClean="0"/>
              <a:t>force</a:t>
            </a:r>
            <a:r>
              <a:rPr lang="de-CH" sz="1800" dirty="0" smtClean="0"/>
              <a:t>, </a:t>
            </a:r>
            <a:r>
              <a:rPr lang="de-CH" sz="1800" dirty="0" err="1"/>
              <a:t>imaginaire</a:t>
            </a:r>
            <a:r>
              <a:rPr lang="de-CH" sz="1800" dirty="0"/>
              <a:t> </a:t>
            </a:r>
            <a:r>
              <a:rPr lang="de-CH" sz="1800" dirty="0" err="1" smtClean="0"/>
              <a:t>collectif</a:t>
            </a:r>
            <a:r>
              <a:rPr lang="de-CH" sz="1800" dirty="0" smtClean="0"/>
              <a:t>, </a:t>
            </a:r>
            <a:r>
              <a:rPr lang="de-CH" sz="1800" dirty="0" err="1" smtClean="0"/>
              <a:t>écospiritualité</a:t>
            </a:r>
            <a:r>
              <a:rPr lang="de-CH" sz="1800" dirty="0" smtClean="0"/>
              <a:t> (</a:t>
            </a:r>
            <a:r>
              <a:rPr lang="de-CH" sz="1800" dirty="0" err="1" smtClean="0"/>
              <a:t>inspiration</a:t>
            </a:r>
            <a:r>
              <a:rPr lang="de-CH" sz="1800" dirty="0" smtClean="0"/>
              <a:t> + </a:t>
            </a:r>
            <a:r>
              <a:rPr lang="de-CH" sz="1800" dirty="0" err="1" smtClean="0"/>
              <a:t>pratique</a:t>
            </a:r>
            <a:r>
              <a:rPr lang="de-CH" sz="1800" dirty="0" smtClean="0"/>
              <a:t>), </a:t>
            </a:r>
            <a:r>
              <a:rPr lang="de-CH" sz="1800" dirty="0" err="1" smtClean="0"/>
              <a:t>conscience</a:t>
            </a:r>
            <a:r>
              <a:rPr lang="de-CH" sz="1800" dirty="0" smtClean="0"/>
              <a:t>, </a:t>
            </a:r>
            <a:r>
              <a:rPr lang="de-CH" sz="1800" dirty="0" err="1" smtClean="0"/>
              <a:t>bienveillance</a:t>
            </a:r>
            <a:r>
              <a:rPr lang="de-CH" sz="18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1869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358775" y="620688"/>
            <a:ext cx="8428038" cy="1296144"/>
          </a:xfrm>
        </p:spPr>
        <p:txBody>
          <a:bodyPr/>
          <a:lstStyle/>
          <a:p>
            <a:pPr algn="l"/>
            <a:r>
              <a:rPr lang="de-CH" altLang="de-DE" sz="4000" dirty="0" smtClean="0">
                <a:solidFill>
                  <a:srgbClr val="00B050"/>
                </a:solidFill>
              </a:rPr>
              <a:t>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forêt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partenaire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pour</a:t>
            </a:r>
            <a:r>
              <a:rPr lang="de-CH" altLang="de-DE" sz="4000" dirty="0" smtClean="0">
                <a:solidFill>
                  <a:srgbClr val="00B050"/>
                </a:solidFill>
              </a:rPr>
              <a:t> la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transition</a:t>
            </a:r>
            <a:r>
              <a:rPr lang="de-CH" altLang="de-DE" sz="4000" dirty="0" smtClean="0">
                <a:solidFill>
                  <a:srgbClr val="00B050"/>
                </a:solidFill>
              </a:rPr>
              <a:t> </a:t>
            </a:r>
            <a:r>
              <a:rPr lang="de-CH" altLang="de-DE" sz="4000" dirty="0" err="1" smtClean="0">
                <a:solidFill>
                  <a:srgbClr val="00B050"/>
                </a:solidFill>
              </a:rPr>
              <a:t>écologique</a:t>
            </a:r>
            <a:endParaRPr lang="de-CH" altLang="de-DE" dirty="0" smtClean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536503"/>
          </a:xfrm>
        </p:spPr>
        <p:txBody>
          <a:bodyPr/>
          <a:lstStyle/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multifonctionelle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énergie</a:t>
            </a:r>
            <a:r>
              <a:rPr lang="de-CH" sz="1800" dirty="0" smtClean="0"/>
              <a:t>, </a:t>
            </a:r>
            <a:r>
              <a:rPr lang="de-CH" sz="1800" dirty="0" err="1" smtClean="0"/>
              <a:t>protection</a:t>
            </a:r>
            <a:r>
              <a:rPr lang="de-CH" sz="1800" dirty="0" smtClean="0"/>
              <a:t> </a:t>
            </a:r>
            <a:r>
              <a:rPr lang="de-CH" sz="1800" dirty="0" err="1" smtClean="0"/>
              <a:t>contre</a:t>
            </a:r>
            <a:r>
              <a:rPr lang="de-CH" sz="1800" dirty="0" smtClean="0"/>
              <a:t> les </a:t>
            </a:r>
            <a:r>
              <a:rPr lang="de-CH" sz="1800" dirty="0" err="1" smtClean="0"/>
              <a:t>dangers</a:t>
            </a:r>
            <a:r>
              <a:rPr lang="de-CH" sz="1800" dirty="0" smtClean="0"/>
              <a:t> </a:t>
            </a:r>
            <a:r>
              <a:rPr lang="de-CH" sz="1800" dirty="0" err="1" smtClean="0"/>
              <a:t>naturels</a:t>
            </a:r>
            <a:r>
              <a:rPr lang="de-CH" sz="1800" dirty="0" smtClean="0"/>
              <a:t>, filtre </a:t>
            </a:r>
            <a:r>
              <a:rPr lang="de-CH" sz="1800" dirty="0" err="1" smtClean="0"/>
              <a:t>eau</a:t>
            </a:r>
            <a:r>
              <a:rPr lang="de-CH" sz="1800" dirty="0" smtClean="0"/>
              <a:t>, </a:t>
            </a:r>
            <a:r>
              <a:rPr lang="de-CH" sz="1800" dirty="0" err="1" smtClean="0"/>
              <a:t>biodiversité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sz="1800" dirty="0" err="1" smtClean="0"/>
              <a:t>accueil</a:t>
            </a:r>
            <a:r>
              <a:rPr lang="de-CH" sz="1800" dirty="0" smtClean="0"/>
              <a:t>, </a:t>
            </a:r>
          </a:p>
          <a:p>
            <a:pPr marL="44450" indent="0" algn="l">
              <a:defRPr/>
            </a:pPr>
            <a:r>
              <a:rPr lang="de-CH" dirty="0" smtClean="0">
                <a:solidFill>
                  <a:srgbClr val="00B050"/>
                </a:solidFill>
              </a:rPr>
              <a:t>la </a:t>
            </a:r>
            <a:r>
              <a:rPr lang="de-CH" dirty="0" err="1" smtClean="0">
                <a:solidFill>
                  <a:srgbClr val="00B050"/>
                </a:solidFill>
              </a:rPr>
              <a:t>forêt</a:t>
            </a:r>
            <a:r>
              <a:rPr lang="de-CH" dirty="0" smtClean="0">
                <a:solidFill>
                  <a:srgbClr val="00B050"/>
                </a:solidFill>
              </a:rPr>
              <a:t> entre </a:t>
            </a:r>
            <a:r>
              <a:rPr lang="de-CH" dirty="0" err="1" smtClean="0">
                <a:solidFill>
                  <a:srgbClr val="00B050"/>
                </a:solidFill>
              </a:rPr>
              <a:t>dans</a:t>
            </a:r>
            <a:r>
              <a:rPr lang="de-CH" dirty="0" smtClean="0">
                <a:solidFill>
                  <a:srgbClr val="00B050"/>
                </a:solidFill>
              </a:rPr>
              <a:t> les </a:t>
            </a:r>
            <a:r>
              <a:rPr lang="de-CH" dirty="0" err="1" smtClean="0">
                <a:solidFill>
                  <a:srgbClr val="00B050"/>
                </a:solidFill>
              </a:rPr>
              <a:t>villes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dirty="0" err="1" smtClean="0"/>
              <a:t>friches</a:t>
            </a:r>
            <a:r>
              <a:rPr lang="de-CH" sz="1800" dirty="0" smtClean="0"/>
              <a:t>, </a:t>
            </a:r>
            <a:r>
              <a:rPr lang="de-CH" sz="1800" dirty="0" err="1" smtClean="0"/>
              <a:t>parcs</a:t>
            </a:r>
            <a:r>
              <a:rPr lang="de-CH" sz="1800" dirty="0" smtClean="0"/>
              <a:t>, </a:t>
            </a:r>
            <a:r>
              <a:rPr lang="de-CH" sz="1800" dirty="0" err="1" smtClean="0"/>
              <a:t>diminution</a:t>
            </a:r>
            <a:r>
              <a:rPr lang="de-CH" sz="1800" dirty="0" smtClean="0"/>
              <a:t> </a:t>
            </a:r>
            <a:r>
              <a:rPr lang="de-CH" sz="1800" dirty="0" err="1" smtClean="0"/>
              <a:t>température</a:t>
            </a:r>
            <a:r>
              <a:rPr lang="de-CH" sz="1800" dirty="0" smtClean="0"/>
              <a:t>, </a:t>
            </a:r>
            <a:r>
              <a:rPr lang="de-CH" sz="1800" dirty="0" err="1"/>
              <a:t>mobilier</a:t>
            </a:r>
            <a:r>
              <a:rPr lang="de-CH" sz="1800" dirty="0"/>
              <a:t> </a:t>
            </a:r>
            <a:r>
              <a:rPr lang="de-CH" sz="1800" dirty="0" err="1"/>
              <a:t>urbain</a:t>
            </a:r>
            <a:r>
              <a:rPr lang="de-CH" sz="1800" dirty="0"/>
              <a:t>, </a:t>
            </a:r>
            <a:r>
              <a:rPr lang="de-CH" sz="1800" dirty="0" err="1"/>
              <a:t>thérapeutique</a:t>
            </a:r>
            <a:r>
              <a:rPr lang="de-CH" sz="1800" dirty="0" smtClean="0"/>
              <a:t>,</a:t>
            </a:r>
          </a:p>
          <a:p>
            <a:pPr marL="44450" indent="0" algn="l">
              <a:defRPr/>
            </a:pPr>
            <a:r>
              <a:rPr lang="de-CH" dirty="0" err="1" smtClean="0">
                <a:solidFill>
                  <a:srgbClr val="00B050"/>
                </a:solidFill>
              </a:rPr>
              <a:t>bien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commun</a:t>
            </a:r>
            <a:r>
              <a:rPr lang="de-CH" dirty="0" smtClean="0">
                <a:solidFill>
                  <a:srgbClr val="00B050"/>
                </a:solidFill>
              </a:rPr>
              <a:t>, </a:t>
            </a:r>
            <a:r>
              <a:rPr lang="de-CH" dirty="0" err="1" smtClean="0">
                <a:solidFill>
                  <a:srgbClr val="00B050"/>
                </a:solidFill>
              </a:rPr>
              <a:t>espace</a:t>
            </a:r>
            <a:r>
              <a:rPr lang="de-CH" dirty="0" smtClean="0">
                <a:solidFill>
                  <a:srgbClr val="00B050"/>
                </a:solidFill>
              </a:rPr>
              <a:t> de </a:t>
            </a:r>
            <a:r>
              <a:rPr lang="de-CH" dirty="0" err="1" smtClean="0">
                <a:solidFill>
                  <a:srgbClr val="00B050"/>
                </a:solidFill>
              </a:rPr>
              <a:t>reconnection</a:t>
            </a:r>
            <a:r>
              <a:rPr lang="de-CH" dirty="0" smtClean="0">
                <a:solidFill>
                  <a:srgbClr val="00B050"/>
                </a:solidFill>
              </a:rPr>
              <a:t> au vivant</a:t>
            </a:r>
          </a:p>
          <a:p>
            <a:pPr marL="44450" indent="0" algn="l">
              <a:defRPr/>
            </a:pPr>
            <a:r>
              <a:rPr lang="de-CH" sz="1800" dirty="0" err="1" smtClean="0"/>
              <a:t>propriété</a:t>
            </a:r>
            <a:r>
              <a:rPr lang="de-CH" sz="1800" dirty="0" smtClean="0"/>
              <a:t> </a:t>
            </a:r>
            <a:r>
              <a:rPr lang="de-CH" sz="1800" dirty="0" err="1" smtClean="0"/>
              <a:t>publique</a:t>
            </a:r>
            <a:r>
              <a:rPr lang="de-CH" sz="1800" dirty="0" smtClean="0"/>
              <a:t>, </a:t>
            </a:r>
            <a:r>
              <a:rPr lang="de-CH" sz="1800" dirty="0" err="1" smtClean="0"/>
              <a:t>temps</a:t>
            </a:r>
            <a:r>
              <a:rPr lang="de-CH" sz="1800" dirty="0" smtClean="0"/>
              <a:t>, </a:t>
            </a:r>
            <a:r>
              <a:rPr lang="de-CH" sz="1800" dirty="0" err="1" smtClean="0"/>
              <a:t>lumière</a:t>
            </a:r>
            <a:r>
              <a:rPr lang="de-CH" sz="1800" dirty="0" smtClean="0"/>
              <a:t>, </a:t>
            </a:r>
            <a:r>
              <a:rPr lang="de-CH" sz="1800" dirty="0" err="1" smtClean="0"/>
              <a:t>vent</a:t>
            </a:r>
            <a:r>
              <a:rPr lang="de-CH" sz="1800" dirty="0" smtClean="0"/>
              <a:t>, </a:t>
            </a:r>
            <a:r>
              <a:rPr lang="de-CH" sz="1800" dirty="0" err="1" smtClean="0"/>
              <a:t>température</a:t>
            </a:r>
            <a:r>
              <a:rPr lang="de-CH" sz="1800" dirty="0" smtClean="0"/>
              <a:t>, </a:t>
            </a:r>
            <a:r>
              <a:rPr lang="de-CH" sz="1800" dirty="0" err="1" smtClean="0"/>
              <a:t>odeurs</a:t>
            </a:r>
            <a:r>
              <a:rPr lang="de-CH" sz="1800" dirty="0" smtClean="0"/>
              <a:t>, </a:t>
            </a:r>
            <a:r>
              <a:rPr lang="de-CH" sz="1800" dirty="0" err="1" smtClean="0"/>
              <a:t>sons</a:t>
            </a:r>
            <a:r>
              <a:rPr lang="de-CH" sz="1800" dirty="0" smtClean="0"/>
              <a:t>, </a:t>
            </a:r>
            <a:r>
              <a:rPr lang="de-CH" sz="1800" dirty="0" err="1" smtClean="0"/>
              <a:t>lieux</a:t>
            </a:r>
            <a:r>
              <a:rPr lang="de-CH" sz="1800" dirty="0" smtClean="0"/>
              <a:t> </a:t>
            </a:r>
            <a:r>
              <a:rPr lang="de-CH" sz="1800" dirty="0"/>
              <a:t>de </a:t>
            </a:r>
            <a:r>
              <a:rPr lang="de-CH" sz="1800" dirty="0" err="1" smtClean="0"/>
              <a:t>force</a:t>
            </a:r>
            <a:r>
              <a:rPr lang="de-CH" sz="1800" dirty="0" smtClean="0"/>
              <a:t>, </a:t>
            </a:r>
            <a:r>
              <a:rPr lang="de-CH" sz="1800" dirty="0" err="1"/>
              <a:t>imaginaire</a:t>
            </a:r>
            <a:r>
              <a:rPr lang="de-CH" sz="1800" dirty="0"/>
              <a:t> </a:t>
            </a:r>
            <a:r>
              <a:rPr lang="de-CH" sz="1800" dirty="0" err="1" smtClean="0"/>
              <a:t>collectif</a:t>
            </a:r>
            <a:r>
              <a:rPr lang="de-CH" sz="1800" dirty="0" smtClean="0"/>
              <a:t>, </a:t>
            </a:r>
            <a:r>
              <a:rPr lang="de-CH" sz="1800" dirty="0" err="1" smtClean="0"/>
              <a:t>écospiritualité</a:t>
            </a:r>
            <a:r>
              <a:rPr lang="de-CH" sz="1800" dirty="0" smtClean="0"/>
              <a:t> (</a:t>
            </a:r>
            <a:r>
              <a:rPr lang="de-CH" sz="1800" dirty="0" err="1" smtClean="0"/>
              <a:t>inspiration</a:t>
            </a:r>
            <a:r>
              <a:rPr lang="de-CH" sz="1800" dirty="0" smtClean="0"/>
              <a:t> + </a:t>
            </a:r>
            <a:r>
              <a:rPr lang="de-CH" sz="1800" dirty="0" err="1" smtClean="0"/>
              <a:t>pratique</a:t>
            </a:r>
            <a:r>
              <a:rPr lang="de-CH" sz="1800" dirty="0" smtClean="0"/>
              <a:t>), </a:t>
            </a:r>
            <a:r>
              <a:rPr lang="de-CH" sz="1800" dirty="0" err="1" smtClean="0"/>
              <a:t>conscience</a:t>
            </a:r>
            <a:r>
              <a:rPr lang="de-CH" sz="1800" dirty="0" smtClean="0"/>
              <a:t>, </a:t>
            </a:r>
            <a:r>
              <a:rPr lang="de-CH" sz="1800" dirty="0" err="1" smtClean="0"/>
              <a:t>bienveillance</a:t>
            </a:r>
            <a:r>
              <a:rPr lang="de-CH" sz="1800" dirty="0" smtClean="0"/>
              <a:t>,</a:t>
            </a:r>
          </a:p>
          <a:p>
            <a:pPr marL="44450" indent="0" algn="l">
              <a:defRPr/>
            </a:pPr>
            <a:r>
              <a:rPr lang="de-CH" dirty="0" err="1">
                <a:solidFill>
                  <a:srgbClr val="00B050"/>
                </a:solidFill>
              </a:rPr>
              <a:t>b</a:t>
            </a:r>
            <a:r>
              <a:rPr lang="de-CH" dirty="0" err="1" smtClean="0">
                <a:solidFill>
                  <a:srgbClr val="00B050"/>
                </a:solidFill>
              </a:rPr>
              <a:t>ois</a:t>
            </a:r>
            <a:endParaRPr lang="de-CH" dirty="0" smtClean="0">
              <a:solidFill>
                <a:srgbClr val="00B050"/>
              </a:solidFill>
            </a:endParaRPr>
          </a:p>
          <a:p>
            <a:pPr marL="44450" indent="0" algn="l">
              <a:defRPr/>
            </a:pPr>
            <a:r>
              <a:rPr lang="de-CH" sz="1800" smtClean="0"/>
              <a:t>stockage </a:t>
            </a:r>
            <a:r>
              <a:rPr lang="de-CH" sz="1800" dirty="0" smtClean="0"/>
              <a:t>CO</a:t>
            </a:r>
            <a:r>
              <a:rPr lang="de-CH" sz="1800" baseline="-25000" dirty="0" smtClean="0"/>
              <a:t>2</a:t>
            </a:r>
            <a:r>
              <a:rPr lang="de-CH" sz="1800" dirty="0" smtClean="0"/>
              <a:t>, </a:t>
            </a:r>
            <a:r>
              <a:rPr lang="de-CH" sz="1800" dirty="0" err="1" smtClean="0"/>
              <a:t>renouvelable</a:t>
            </a:r>
            <a:r>
              <a:rPr lang="de-CH" sz="1800" dirty="0" smtClean="0"/>
              <a:t>, </a:t>
            </a:r>
            <a:r>
              <a:rPr lang="de-CH" sz="1800" dirty="0" err="1" smtClean="0"/>
              <a:t>local</a:t>
            </a:r>
            <a:r>
              <a:rPr lang="de-CH" sz="1800" dirty="0" smtClean="0"/>
              <a:t>, </a:t>
            </a:r>
            <a:r>
              <a:rPr lang="de-CH" sz="1800" dirty="0" err="1" smtClean="0"/>
              <a:t>cascade</a:t>
            </a:r>
            <a:r>
              <a:rPr lang="de-CH" sz="1800" dirty="0" smtClean="0"/>
              <a:t>/</a:t>
            </a:r>
            <a:r>
              <a:rPr lang="de-CH" sz="1800" dirty="0" err="1" smtClean="0"/>
              <a:t>biodégradable</a:t>
            </a:r>
            <a:r>
              <a:rPr lang="de-CH" sz="1800" dirty="0" smtClean="0"/>
              <a:t>, </a:t>
            </a:r>
            <a:r>
              <a:rPr lang="de-CH" sz="1800" dirty="0" err="1" smtClean="0"/>
              <a:t>parle</a:t>
            </a:r>
            <a:r>
              <a:rPr lang="de-CH" sz="1800" dirty="0" smtClean="0"/>
              <a:t> à </a:t>
            </a:r>
            <a:r>
              <a:rPr lang="de-CH" sz="1800" dirty="0" err="1" smtClean="0"/>
              <a:t>l‘âme</a:t>
            </a: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371869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212" y="1"/>
            <a:ext cx="10327340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0" y="6093296"/>
            <a:ext cx="954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/>
              <a:t>Merci pour votre attention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3510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zf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1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CE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szf">
      <a:majorFont>
        <a:latin typeface="ITC Stone Sans Std Semibold"/>
        <a:ea typeface=""/>
        <a:cs typeface=""/>
      </a:majorFont>
      <a:minorFont>
        <a:latin typeface="ITC Stone Sans Std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2E1E5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2E1E5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sz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267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szf</vt:lpstr>
      <vt:lpstr>Rencontres WoodRise 2019, Genève    Quelle forêt pour le 22è siècle</vt:lpstr>
      <vt:lpstr>  Changements climatiques Crise énergétique Pillage ressources naturelles Erosion biodiversité Economie ? Population ?     Séminaire 175 ans SFS „Quelle vision pour la forêt du futur“, août 2018  </vt:lpstr>
      <vt:lpstr>Présentation PowerPoint</vt:lpstr>
      <vt:lpstr>La forêt partenaire pour la transition écologique</vt:lpstr>
      <vt:lpstr>La forêt partenaire pour la transition écologique</vt:lpstr>
      <vt:lpstr>La forêt partenaire pour la transition écologique</vt:lpstr>
      <vt:lpstr>La forêt partenaire pour la transition écologique</vt:lpstr>
      <vt:lpstr>La forêt partenaire pour la transition écologique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Rosset</dc:creator>
  <cp:lastModifiedBy>Jean Rosset</cp:lastModifiedBy>
  <cp:revision>15</cp:revision>
  <cp:lastPrinted>2019-01-29T09:30:03Z</cp:lastPrinted>
  <dcterms:created xsi:type="dcterms:W3CDTF">2019-01-29T07:57:10Z</dcterms:created>
  <dcterms:modified xsi:type="dcterms:W3CDTF">2019-01-29T09:46:21Z</dcterms:modified>
</cp:coreProperties>
</file>