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67" r:id="rId2"/>
    <p:sldMasterId id="2147483684" r:id="rId3"/>
    <p:sldMasterId id="2147483697" r:id="rId4"/>
    <p:sldMasterId id="2147483709" r:id="rId5"/>
    <p:sldMasterId id="2147483723" r:id="rId6"/>
  </p:sldMasterIdLst>
  <p:notesMasterIdLst>
    <p:notesMasterId r:id="rId28"/>
  </p:notesMasterIdLst>
  <p:handoutMasterIdLst>
    <p:handoutMasterId r:id="rId29"/>
  </p:handoutMasterIdLst>
  <p:sldIdLst>
    <p:sldId id="404" r:id="rId7"/>
    <p:sldId id="528" r:id="rId8"/>
    <p:sldId id="556" r:id="rId9"/>
    <p:sldId id="573" r:id="rId10"/>
    <p:sldId id="553" r:id="rId11"/>
    <p:sldId id="561" r:id="rId12"/>
    <p:sldId id="599" r:id="rId13"/>
    <p:sldId id="600" r:id="rId14"/>
    <p:sldId id="603" r:id="rId15"/>
    <p:sldId id="602" r:id="rId16"/>
    <p:sldId id="598" r:id="rId17"/>
    <p:sldId id="568" r:id="rId18"/>
    <p:sldId id="569" r:id="rId19"/>
    <p:sldId id="593" r:id="rId20"/>
    <p:sldId id="585" r:id="rId21"/>
    <p:sldId id="597" r:id="rId22"/>
    <p:sldId id="588" r:id="rId23"/>
    <p:sldId id="591" r:id="rId24"/>
    <p:sldId id="592" r:id="rId25"/>
    <p:sldId id="594" r:id="rId26"/>
    <p:sldId id="596" r:id="rId27"/>
  </p:sldIdLst>
  <p:sldSz cx="9144000" cy="6858000" type="screen4x3"/>
  <p:notesSz cx="6810375" cy="99425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sruedi Streiff" initials="HS" lastIdx="0" clrIdx="0">
    <p:extLst>
      <p:ext uri="{19B8F6BF-5375-455C-9EA6-DF929625EA0E}">
        <p15:presenceInfo xmlns:p15="http://schemas.microsoft.com/office/powerpoint/2012/main" userId="S-1-5-21-3212633750-402618442-1001234739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5846" autoAdjust="0"/>
  </p:normalViewPr>
  <p:slideViewPr>
    <p:cSldViewPr>
      <p:cViewPr varScale="1">
        <p:scale>
          <a:sx n="114" d="100"/>
          <a:sy n="114" d="100"/>
        </p:scale>
        <p:origin x="17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Ul-hp2011\transit\ZZZ%20TIM\Urs%20Pr&#228;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l-hp2011\transit\ZZZ%20TIM\Urs%20Pr&#228;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l-hp2011\transit\ZZZ%20TIM\Urs%20Pr&#228;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l-hp2011\transit\ZZZ%20TIM\Urs%20Pr&#228;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err="1"/>
              <a:t>Entwicklung</a:t>
            </a:r>
            <a:r>
              <a:rPr lang="en-US" sz="1600" dirty="0"/>
              <a:t> des </a:t>
            </a:r>
            <a:r>
              <a:rPr lang="en-US" sz="1600" dirty="0" err="1"/>
              <a:t>Rundholzeinschnittes</a:t>
            </a:r>
            <a:r>
              <a:rPr lang="en-US" sz="1600" dirty="0"/>
              <a:t> in den </a:t>
            </a:r>
            <a:r>
              <a:rPr lang="en-US" sz="1600" dirty="0" err="1" smtClean="0"/>
              <a:t>Schweizer</a:t>
            </a:r>
            <a:r>
              <a:rPr lang="en-US" sz="1600" dirty="0" smtClean="0"/>
              <a:t> </a:t>
            </a:r>
            <a:r>
              <a:rPr lang="en-US" sz="1600" dirty="0" err="1" smtClean="0"/>
              <a:t>Sägewerken</a:t>
            </a:r>
            <a:r>
              <a:rPr lang="en-US" sz="1600" dirty="0" smtClean="0"/>
              <a:t>, </a:t>
            </a:r>
            <a:r>
              <a:rPr lang="en-US" sz="1600" dirty="0"/>
              <a:t>1991 - 2017
</a:t>
            </a:r>
            <a:r>
              <a:rPr lang="en-US" sz="1600" i="1" dirty="0"/>
              <a:t>Evolution du </a:t>
            </a:r>
            <a:r>
              <a:rPr lang="en-US" sz="1600" i="1" dirty="0" err="1"/>
              <a:t>débitage</a:t>
            </a:r>
            <a:r>
              <a:rPr lang="en-US" sz="1600" i="1" dirty="0"/>
              <a:t> de </a:t>
            </a:r>
            <a:r>
              <a:rPr lang="en-US" sz="1600" i="1" dirty="0" err="1"/>
              <a:t>grumes</a:t>
            </a:r>
            <a:r>
              <a:rPr lang="en-US" sz="1600" i="1" dirty="0"/>
              <a:t> </a:t>
            </a:r>
            <a:r>
              <a:rPr lang="en-US" sz="1600" i="1" dirty="0" err="1"/>
              <a:t>dans</a:t>
            </a:r>
            <a:r>
              <a:rPr lang="en-US" sz="1600" i="1" dirty="0"/>
              <a:t> les </a:t>
            </a:r>
            <a:r>
              <a:rPr lang="en-US" sz="1600" i="1" dirty="0" err="1"/>
              <a:t>scieries</a:t>
            </a:r>
            <a:r>
              <a:rPr lang="en-US" sz="1600" i="1" dirty="0"/>
              <a:t> </a:t>
            </a:r>
            <a:r>
              <a:rPr lang="en-US" sz="1600" i="1" dirty="0" err="1"/>
              <a:t>suisses</a:t>
            </a:r>
            <a:r>
              <a:rPr lang="en-US" sz="1600" i="1" dirty="0"/>
              <a:t>, 1991 - 2017</a:t>
            </a:r>
          </a:p>
        </c:rich>
      </c:tx>
      <c:layout>
        <c:manualLayout>
          <c:xMode val="edge"/>
          <c:yMode val="edge"/>
          <c:x val="0.12303594248178855"/>
          <c:y val="1.304697338468796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Einschnitt!$I$5</c:f>
              <c:strCache>
                <c:ptCount val="1"/>
                <c:pt idx="0">
                  <c:v>Rundholzeinschnitt [m³]
 Débitage de grumes [m³]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Pt>
            <c:idx val="3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Pt>
            <c:idx val="8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Pt>
            <c:idx val="13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4.3938195450240261E-3"/>
                  <c:y val="-8.26308314363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8.7876390900480574E-3"/>
                  <c:y val="-6.7409362487554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Einschnitt!$H$6:$H$19</c:f>
              <c:numCache>
                <c:formatCode>General</c:formatCode>
                <c:ptCount val="14"/>
                <c:pt idx="0">
                  <c:v>1991</c:v>
                </c:pt>
                <c:pt idx="1">
                  <c:v>1996</c:v>
                </c:pt>
                <c:pt idx="2">
                  <c:v>2002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Einschnitt!$I$6:$I$19</c:f>
              <c:numCache>
                <c:formatCode>#,##0</c:formatCode>
                <c:ptCount val="14"/>
                <c:pt idx="0">
                  <c:v>2618598</c:v>
                </c:pt>
                <c:pt idx="1">
                  <c:v>1936225</c:v>
                </c:pt>
                <c:pt idx="2">
                  <c:v>2274114</c:v>
                </c:pt>
                <c:pt idx="3">
                  <c:v>2548813</c:v>
                </c:pt>
                <c:pt idx="4">
                  <c:v>2512481.2686168202</c:v>
                </c:pt>
                <c:pt idx="5">
                  <c:v>2438569.3552999971</c:v>
                </c:pt>
                <c:pt idx="6">
                  <c:v>2402993.5085999998</c:v>
                </c:pt>
                <c:pt idx="7">
                  <c:v>2070007</c:v>
                </c:pt>
                <c:pt idx="8">
                  <c:v>1863329</c:v>
                </c:pt>
                <c:pt idx="9">
                  <c:v>1765826</c:v>
                </c:pt>
                <c:pt idx="10">
                  <c:v>1931077.7035000001</c:v>
                </c:pt>
                <c:pt idx="11">
                  <c:v>1890853</c:v>
                </c:pt>
                <c:pt idx="12">
                  <c:v>1883675</c:v>
                </c:pt>
                <c:pt idx="13">
                  <c:v>1783548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67644576"/>
        <c:axId val="398503936"/>
      </c:barChart>
      <c:catAx>
        <c:axId val="36764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98503936"/>
        <c:crosses val="autoZero"/>
        <c:auto val="1"/>
        <c:lblAlgn val="ctr"/>
        <c:lblOffset val="100"/>
        <c:noMultiLvlLbl val="0"/>
      </c:catAx>
      <c:valAx>
        <c:axId val="398503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Rundholzeinschnitt [m³]
 </a:t>
                </a:r>
                <a:r>
                  <a:rPr lang="en-US" sz="1200" b="1" i="1"/>
                  <a:t>Débitage de grumes [m³]</a:t>
                </a:r>
                <a:endParaRPr lang="en-US" sz="1800" b="1" i="1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7644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de-CH"/>
              <a:t>Entwicklung des Rundholzeinschnittes und Anzahl Sägewerken der Schweiz, 1991 - 2017
</a:t>
            </a:r>
            <a:r>
              <a:rPr lang="de-CH" i="1"/>
              <a:t>Evolution du débitage de grumes et la nombre de scieries suisses, 1991 - 2017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Einschnitt!$A$19</c:f>
              <c:strCache>
                <c:ptCount val="1"/>
                <c:pt idx="0">
                  <c:v>Betriebe
Exploitations
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3859649122807015E-3"/>
                  <c:y val="8.202883253148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859649122807015E-3"/>
                  <c:y val="7.339437066196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479532163742704E-3"/>
                  <c:y val="7.123571270132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619883040935685E-3"/>
                  <c:y val="7.3394370661968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8.4187660465199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8.8504976386491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Einschnitt!$B$18:$G$18</c:f>
              <c:numCache>
                <c:formatCode>General</c:formatCode>
                <c:ptCount val="6"/>
                <c:pt idx="0">
                  <c:v>1991</c:v>
                </c:pt>
                <c:pt idx="1">
                  <c:v>1996</c:v>
                </c:pt>
                <c:pt idx="2">
                  <c:v>2002</c:v>
                </c:pt>
                <c:pt idx="3">
                  <c:v>2007</c:v>
                </c:pt>
                <c:pt idx="4">
                  <c:v>2012</c:v>
                </c:pt>
                <c:pt idx="5">
                  <c:v>2017</c:v>
                </c:pt>
              </c:numCache>
            </c:numRef>
          </c:cat>
          <c:val>
            <c:numRef>
              <c:f>Einschnitt!$B$19:$G$19</c:f>
              <c:numCache>
                <c:formatCode>General</c:formatCode>
                <c:ptCount val="6"/>
                <c:pt idx="0">
                  <c:v>958</c:v>
                </c:pt>
                <c:pt idx="1">
                  <c:v>731</c:v>
                </c:pt>
                <c:pt idx="2">
                  <c:v>632</c:v>
                </c:pt>
                <c:pt idx="3">
                  <c:v>517</c:v>
                </c:pt>
                <c:pt idx="4">
                  <c:v>416</c:v>
                </c:pt>
                <c:pt idx="5">
                  <c:v>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99103768"/>
        <c:axId val="399120544"/>
      </c:barChart>
      <c:lineChart>
        <c:grouping val="standard"/>
        <c:varyColors val="0"/>
        <c:ser>
          <c:idx val="1"/>
          <c:order val="1"/>
          <c:tx>
            <c:strRef>
              <c:f>Einschnitt!$A$20</c:f>
              <c:strCache>
                <c:ptCount val="1"/>
                <c:pt idx="0">
                  <c:v>Rundholzeinschnitt [m³]
 Débitage de grumes  [m³]</c:v>
                </c:pt>
              </c:strCache>
            </c:strRef>
          </c:tx>
          <c:cat>
            <c:numRef>
              <c:f>Einschnitt!$B$18:$G$18</c:f>
              <c:numCache>
                <c:formatCode>General</c:formatCode>
                <c:ptCount val="6"/>
                <c:pt idx="0">
                  <c:v>1991</c:v>
                </c:pt>
                <c:pt idx="1">
                  <c:v>1996</c:v>
                </c:pt>
                <c:pt idx="2">
                  <c:v>2002</c:v>
                </c:pt>
                <c:pt idx="3">
                  <c:v>2007</c:v>
                </c:pt>
                <c:pt idx="4">
                  <c:v>2012</c:v>
                </c:pt>
                <c:pt idx="5">
                  <c:v>2017</c:v>
                </c:pt>
              </c:numCache>
            </c:numRef>
          </c:cat>
          <c:val>
            <c:numRef>
              <c:f>Einschnitt!$B$20:$G$20</c:f>
              <c:numCache>
                <c:formatCode>General</c:formatCode>
                <c:ptCount val="6"/>
                <c:pt idx="0">
                  <c:v>2618598</c:v>
                </c:pt>
                <c:pt idx="1">
                  <c:v>1936225</c:v>
                </c:pt>
                <c:pt idx="2">
                  <c:v>2274114</c:v>
                </c:pt>
                <c:pt idx="3">
                  <c:v>2548813</c:v>
                </c:pt>
                <c:pt idx="4">
                  <c:v>1863329</c:v>
                </c:pt>
                <c:pt idx="5">
                  <c:v>1783548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9121312"/>
        <c:axId val="399120928"/>
      </c:lineChart>
      <c:catAx>
        <c:axId val="399103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99120544"/>
        <c:crosses val="autoZero"/>
        <c:auto val="1"/>
        <c:lblAlgn val="ctr"/>
        <c:lblOffset val="100"/>
        <c:noMultiLvlLbl val="0"/>
      </c:catAx>
      <c:valAx>
        <c:axId val="39912054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99103768"/>
        <c:crosses val="autoZero"/>
        <c:crossBetween val="between"/>
      </c:valAx>
      <c:valAx>
        <c:axId val="39912092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99121312"/>
        <c:crosses val="max"/>
        <c:crossBetween val="between"/>
      </c:valAx>
      <c:catAx>
        <c:axId val="399121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9120928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err="1"/>
              <a:t>Rundholzeinschnitt</a:t>
            </a:r>
            <a:r>
              <a:rPr lang="en-US" sz="1600" dirty="0"/>
              <a:t>  und </a:t>
            </a:r>
            <a:r>
              <a:rPr lang="en-US" sz="1600" dirty="0" err="1"/>
              <a:t>Anzahl</a:t>
            </a:r>
            <a:r>
              <a:rPr lang="en-US" sz="1600" dirty="0"/>
              <a:t> </a:t>
            </a:r>
            <a:r>
              <a:rPr lang="en-US" sz="1600" dirty="0" err="1"/>
              <a:t>Sägewerken</a:t>
            </a:r>
            <a:r>
              <a:rPr lang="en-US" sz="1600" dirty="0"/>
              <a:t> </a:t>
            </a:r>
            <a:r>
              <a:rPr lang="en-US" sz="1600" dirty="0" err="1"/>
              <a:t>nach</a:t>
            </a:r>
            <a:r>
              <a:rPr lang="en-US" sz="1600" dirty="0"/>
              <a:t> </a:t>
            </a:r>
            <a:r>
              <a:rPr lang="en-US" sz="1600" dirty="0" err="1"/>
              <a:t>Grössenklassen</a:t>
            </a:r>
            <a:r>
              <a:rPr lang="en-US" sz="1600" dirty="0"/>
              <a:t>, 2017 
</a:t>
            </a:r>
            <a:r>
              <a:rPr lang="en-US" sz="1600" i="1" dirty="0"/>
              <a:t>Evolution du </a:t>
            </a:r>
            <a:r>
              <a:rPr lang="en-US" sz="1600" i="1" dirty="0" err="1"/>
              <a:t>débitage</a:t>
            </a:r>
            <a:r>
              <a:rPr lang="en-US" sz="1600" i="1" dirty="0"/>
              <a:t> de </a:t>
            </a:r>
            <a:r>
              <a:rPr lang="en-US" sz="1600" i="1" dirty="0" err="1"/>
              <a:t>grumes</a:t>
            </a:r>
            <a:r>
              <a:rPr lang="en-US" sz="1600" i="1" dirty="0"/>
              <a:t> et la </a:t>
            </a:r>
            <a:r>
              <a:rPr lang="en-US" sz="1600" i="1" dirty="0" err="1"/>
              <a:t>nombre</a:t>
            </a:r>
            <a:r>
              <a:rPr lang="en-US" sz="1600" i="1" dirty="0"/>
              <a:t> de </a:t>
            </a:r>
            <a:r>
              <a:rPr lang="en-US" sz="1600" i="1" dirty="0" err="1"/>
              <a:t>scieries</a:t>
            </a:r>
            <a:r>
              <a:rPr lang="en-US" sz="1600" i="1" dirty="0"/>
              <a:t> par </a:t>
            </a:r>
            <a:r>
              <a:rPr lang="en-US" sz="1600" i="1" dirty="0" err="1"/>
              <a:t>classe</a:t>
            </a:r>
            <a:r>
              <a:rPr lang="en-US" sz="1600" i="1" dirty="0"/>
              <a:t> de grandeur, 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Einschnitt!$A$32</c:f>
              <c:strCache>
                <c:ptCount val="1"/>
                <c:pt idx="0">
                  <c:v>Betriebe
Exploitations
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Einschnitt!$B$30:$D$31</c:f>
              <c:multiLvlStrCache>
                <c:ptCount val="3"/>
                <c:lvl>
                  <c:pt idx="0">
                    <c:v>Kleine Sägewerke
Petites scieries</c:v>
                  </c:pt>
                  <c:pt idx="1">
                    <c:v>Mittlere Sägewerke
Scieries moyennes</c:v>
                  </c:pt>
                  <c:pt idx="2">
                    <c:v>Grosse Sägewerke
Grandes scieries</c:v>
                  </c:pt>
                </c:lvl>
                <c:lvl>
                  <c:pt idx="0">
                    <c:v>400 - 5 000 m³ </c:v>
                  </c:pt>
                  <c:pt idx="1">
                    <c:v>5 001 - 25 000 m³ </c:v>
                  </c:pt>
                  <c:pt idx="2">
                    <c:v>&gt; 25 000 m³ </c:v>
                  </c:pt>
                </c:lvl>
              </c:multiLvlStrCache>
            </c:multiLvlStrRef>
          </c:cat>
          <c:val>
            <c:numRef>
              <c:f>Einschnitt!$B$32:$D$32</c:f>
              <c:numCache>
                <c:formatCode>General</c:formatCode>
                <c:ptCount val="3"/>
                <c:pt idx="0">
                  <c:v>199</c:v>
                </c:pt>
                <c:pt idx="1">
                  <c:v>47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367118440"/>
        <c:axId val="367118824"/>
      </c:barChart>
      <c:lineChart>
        <c:grouping val="standard"/>
        <c:varyColors val="0"/>
        <c:ser>
          <c:idx val="1"/>
          <c:order val="1"/>
          <c:tx>
            <c:strRef>
              <c:f>Einschnitt!$A$33</c:f>
              <c:strCache>
                <c:ptCount val="1"/>
                <c:pt idx="0">
                  <c:v>Rundholzeinschnitt [m³]
 Débitage de grumes  [m³]</c:v>
                </c:pt>
              </c:strCache>
            </c:strRef>
          </c:tx>
          <c:dLbls>
            <c:dLbl>
              <c:idx val="0"/>
              <c:layout>
                <c:manualLayout>
                  <c:x val="-6.1513473630336324E-2"/>
                  <c:y val="6.0885704575087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978080145344353E-2"/>
                  <c:y val="5.4362389102866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110671665088092E-2"/>
                  <c:y val="5.0013397974637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Einschnitt!$B$30:$D$31</c:f>
              <c:multiLvlStrCache>
                <c:ptCount val="3"/>
                <c:lvl>
                  <c:pt idx="0">
                    <c:v>Kleine Sägewerke
Petites scieries</c:v>
                  </c:pt>
                  <c:pt idx="1">
                    <c:v>Mittlere Sägewerke
Scieries moyennes</c:v>
                  </c:pt>
                  <c:pt idx="2">
                    <c:v>Grosse Sägewerke
Grandes scieries</c:v>
                  </c:pt>
                </c:lvl>
                <c:lvl>
                  <c:pt idx="0">
                    <c:v>400 - 5 000 m³ </c:v>
                  </c:pt>
                  <c:pt idx="1">
                    <c:v>5 001 - 25 000 m³ </c:v>
                  </c:pt>
                  <c:pt idx="2">
                    <c:v>&gt; 25 000 m³ </c:v>
                  </c:pt>
                </c:lvl>
              </c:multiLvlStrCache>
            </c:multiLvlStrRef>
          </c:cat>
          <c:val>
            <c:numRef>
              <c:f>Einschnitt!$B$33:$D$33</c:f>
              <c:numCache>
                <c:formatCode>#,##0</c:formatCode>
                <c:ptCount val="3"/>
                <c:pt idx="0">
                  <c:v>353629</c:v>
                </c:pt>
                <c:pt idx="1">
                  <c:v>474470</c:v>
                </c:pt>
                <c:pt idx="2">
                  <c:v>942738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56752"/>
        <c:axId val="368251656"/>
      </c:lineChart>
      <c:catAx>
        <c:axId val="367118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7118824"/>
        <c:crosses val="autoZero"/>
        <c:auto val="1"/>
        <c:lblAlgn val="ctr"/>
        <c:lblOffset val="100"/>
        <c:noMultiLvlLbl val="0"/>
      </c:catAx>
      <c:valAx>
        <c:axId val="367118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7118440"/>
        <c:crosses val="autoZero"/>
        <c:crossBetween val="between"/>
      </c:valAx>
      <c:valAx>
        <c:axId val="36825165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8256752"/>
        <c:crosses val="max"/>
        <c:crossBetween val="between"/>
      </c:valAx>
      <c:catAx>
        <c:axId val="368256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825165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Restholzverwertung in den Sägereien, 2017
</a:t>
            </a:r>
            <a:r>
              <a:rPr lang="en-US" i="1"/>
              <a:t>Utilisation des sous-produits dans les scieries, 2017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Restholz!$C$3</c:f>
              <c:strCache>
                <c:ptCount val="1"/>
                <c:pt idx="0">
                  <c:v>Energieholz im eigenen Betrieb
Bois d'énergie utilisé dans l'entreprise</c:v>
                </c:pt>
              </c:strCache>
            </c:strRef>
          </c:tx>
          <c:invertIfNegative val="0"/>
          <c:cat>
            <c:numRef>
              <c:f>Restholz!$B$4:$B$14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Restholz!$C$4:$C$14</c:f>
              <c:numCache>
                <c:formatCode>#,##0</c:formatCode>
                <c:ptCount val="11"/>
                <c:pt idx="0">
                  <c:v>127311</c:v>
                </c:pt>
                <c:pt idx="1">
                  <c:v>157000</c:v>
                </c:pt>
                <c:pt idx="2">
                  <c:v>136000</c:v>
                </c:pt>
                <c:pt idx="3">
                  <c:v>155040</c:v>
                </c:pt>
                <c:pt idx="4">
                  <c:v>176763.495</c:v>
                </c:pt>
                <c:pt idx="5">
                  <c:v>134373</c:v>
                </c:pt>
                <c:pt idx="6">
                  <c:v>200754</c:v>
                </c:pt>
                <c:pt idx="7">
                  <c:v>138925</c:v>
                </c:pt>
                <c:pt idx="8">
                  <c:v>139607</c:v>
                </c:pt>
                <c:pt idx="9">
                  <c:v>158008</c:v>
                </c:pt>
                <c:pt idx="10">
                  <c:v>162933</c:v>
                </c:pt>
              </c:numCache>
            </c:numRef>
          </c:val>
        </c:ser>
        <c:ser>
          <c:idx val="1"/>
          <c:order val="1"/>
          <c:tx>
            <c:strRef>
              <c:f>Restholz!$D$3</c:f>
              <c:strCache>
                <c:ptCount val="1"/>
                <c:pt idx="0">
                  <c:v>Energieholz an Dritte
Bois d'énergie utilisé par des tiers</c:v>
                </c:pt>
              </c:strCache>
            </c:strRef>
          </c:tx>
          <c:invertIfNegative val="0"/>
          <c:cat>
            <c:numRef>
              <c:f>Restholz!$B$4:$B$14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Restholz!$D$4:$D$14</c:f>
              <c:numCache>
                <c:formatCode>#,##0</c:formatCode>
                <c:ptCount val="11"/>
                <c:pt idx="0">
                  <c:v>154249</c:v>
                </c:pt>
                <c:pt idx="1">
                  <c:v>103000</c:v>
                </c:pt>
                <c:pt idx="2">
                  <c:v>179000</c:v>
                </c:pt>
                <c:pt idx="3">
                  <c:v>202282</c:v>
                </c:pt>
                <c:pt idx="4">
                  <c:v>119239.18669999999</c:v>
                </c:pt>
                <c:pt idx="5">
                  <c:v>168138</c:v>
                </c:pt>
                <c:pt idx="6">
                  <c:v>108347</c:v>
                </c:pt>
                <c:pt idx="7">
                  <c:v>143027</c:v>
                </c:pt>
                <c:pt idx="8">
                  <c:v>158328</c:v>
                </c:pt>
                <c:pt idx="9">
                  <c:v>195678</c:v>
                </c:pt>
                <c:pt idx="10">
                  <c:v>152305</c:v>
                </c:pt>
              </c:numCache>
            </c:numRef>
          </c:val>
        </c:ser>
        <c:ser>
          <c:idx val="2"/>
          <c:order val="2"/>
          <c:tx>
            <c:strRef>
              <c:f>Restholz!$E$3</c:f>
              <c:strCache>
                <c:ptCount val="1"/>
                <c:pt idx="0">
                  <c:v>Rohstoff in Papier- und Zellstoffindustrie, in Plattenwerken
Matière première pour l'industrie du papier et de la cellulose, pour dallages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Restholz!$B$4:$B$14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Restholz!$E$4:$E$14</c:f>
              <c:numCache>
                <c:formatCode>#,##0</c:formatCode>
                <c:ptCount val="11"/>
                <c:pt idx="0">
                  <c:v>639553</c:v>
                </c:pt>
                <c:pt idx="1">
                  <c:v>617000</c:v>
                </c:pt>
                <c:pt idx="2">
                  <c:v>550000</c:v>
                </c:pt>
                <c:pt idx="3">
                  <c:v>518504</c:v>
                </c:pt>
                <c:pt idx="4">
                  <c:v>424832.1716</c:v>
                </c:pt>
                <c:pt idx="5">
                  <c:v>349630</c:v>
                </c:pt>
                <c:pt idx="6">
                  <c:v>336264</c:v>
                </c:pt>
                <c:pt idx="7">
                  <c:v>373792</c:v>
                </c:pt>
                <c:pt idx="8">
                  <c:v>341455</c:v>
                </c:pt>
                <c:pt idx="9">
                  <c:v>315963</c:v>
                </c:pt>
                <c:pt idx="10">
                  <c:v>305721</c:v>
                </c:pt>
              </c:numCache>
            </c:numRef>
          </c:val>
        </c:ser>
        <c:ser>
          <c:idx val="3"/>
          <c:order val="3"/>
          <c:tx>
            <c:strRef>
              <c:f>Restholz!$F$3</c:f>
              <c:strCache>
                <c:ptCount val="1"/>
                <c:pt idx="0">
                  <c:v>Rohstoff für andere Verwendung
Matière première pour d'autres utilisations</c:v>
                </c:pt>
              </c:strCache>
            </c:strRef>
          </c:tx>
          <c:invertIfNegative val="0"/>
          <c:cat>
            <c:numRef>
              <c:f>Restholz!$B$4:$B$14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Restholz!$F$4:$F$14</c:f>
              <c:numCache>
                <c:formatCode>#,##0</c:formatCode>
                <c:ptCount val="11"/>
                <c:pt idx="0">
                  <c:v>86249</c:v>
                </c:pt>
                <c:pt idx="1">
                  <c:v>97000</c:v>
                </c:pt>
                <c:pt idx="2">
                  <c:v>93000</c:v>
                </c:pt>
                <c:pt idx="3">
                  <c:v>70655</c:v>
                </c:pt>
                <c:pt idx="4">
                  <c:v>94166.062199999971</c:v>
                </c:pt>
                <c:pt idx="5">
                  <c:v>75908</c:v>
                </c:pt>
                <c:pt idx="6">
                  <c:v>68117</c:v>
                </c:pt>
                <c:pt idx="7">
                  <c:v>97090</c:v>
                </c:pt>
                <c:pt idx="8">
                  <c:v>87970</c:v>
                </c:pt>
                <c:pt idx="9">
                  <c:v>60915</c:v>
                </c:pt>
                <c:pt idx="10">
                  <c:v>77347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368253224"/>
        <c:axId val="368249304"/>
      </c:barChart>
      <c:catAx>
        <c:axId val="36825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8249304"/>
        <c:crosses val="autoZero"/>
        <c:auto val="1"/>
        <c:lblAlgn val="ctr"/>
        <c:lblOffset val="100"/>
        <c:noMultiLvlLbl val="0"/>
      </c:catAx>
      <c:valAx>
        <c:axId val="368249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 Restholz [m</a:t>
                </a:r>
                <a:r>
                  <a:rPr lang="en-US" sz="1200" baseline="30000"/>
                  <a:t>3</a:t>
                </a:r>
                <a:r>
                  <a:rPr lang="en-US" sz="1200"/>
                  <a:t>]
</a:t>
                </a:r>
                <a:r>
                  <a:rPr lang="en-US" sz="1200" i="1"/>
                  <a:t>Sous-produits [m</a:t>
                </a:r>
                <a:r>
                  <a:rPr lang="en-US" sz="1200" i="1" baseline="30000"/>
                  <a:t>3</a:t>
                </a:r>
                <a:r>
                  <a:rPr lang="en-US" sz="1200" i="1"/>
                  <a:t>]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3682532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absSizeAnchor xmlns:cdr="http://schemas.openxmlformats.org/drawingml/2006/chartDrawing">
    <cdr:from>
      <cdr:x>0.36378</cdr:x>
      <cdr:y>0.27364</cdr:y>
    </cdr:from>
    <cdr:ext cx="5133091" cy="1280169"/>
    <cdr:sp macro="" textlink="">
      <cdr:nvSpPr>
        <cdr:cNvPr id="9" name="Gerade Verbindung 8"/>
        <cdr:cNvSpPr/>
      </cdr:nvSpPr>
      <cdr:spPr>
        <a:xfrm xmlns:a="http://schemas.openxmlformats.org/drawingml/2006/main" rot="-120000">
          <a:off x="3154447" y="1598175"/>
          <a:ext cx="5133091" cy="12801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de-DE"/>
        </a:p>
      </cdr:txBody>
    </cdr:sp>
  </cdr:abs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2951638" cy="496811"/>
          </a:xfrm>
          <a:prstGeom prst="rect">
            <a:avLst/>
          </a:prstGeom>
        </p:spPr>
        <p:txBody>
          <a:bodyPr vert="horz" lIns="91068" tIns="45538" rIns="91068" bIns="45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7152" y="3"/>
            <a:ext cx="2951638" cy="496811"/>
          </a:xfrm>
          <a:prstGeom prst="rect">
            <a:avLst/>
          </a:prstGeom>
        </p:spPr>
        <p:txBody>
          <a:bodyPr vert="horz" lIns="91068" tIns="45538" rIns="91068" bIns="45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E94530-7B38-4513-9F38-58AD6A0ECA4D}" type="datetimeFigureOut">
              <a:rPr lang="de-DE"/>
              <a:pPr>
                <a:defRPr/>
              </a:pPr>
              <a:t>29.01.2019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9" y="9444120"/>
            <a:ext cx="2951638" cy="496811"/>
          </a:xfrm>
          <a:prstGeom prst="rect">
            <a:avLst/>
          </a:prstGeom>
        </p:spPr>
        <p:txBody>
          <a:bodyPr vert="horz" lIns="91068" tIns="45538" rIns="91068" bIns="45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7152" y="9444120"/>
            <a:ext cx="2951638" cy="496811"/>
          </a:xfrm>
          <a:prstGeom prst="rect">
            <a:avLst/>
          </a:prstGeom>
        </p:spPr>
        <p:txBody>
          <a:bodyPr vert="horz" lIns="91068" tIns="45538" rIns="91068" bIns="45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D7D464-7831-49A0-9B33-F046AA0C18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172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9" y="3"/>
            <a:ext cx="2951638" cy="496811"/>
          </a:xfrm>
          <a:prstGeom prst="rect">
            <a:avLst/>
          </a:prstGeom>
        </p:spPr>
        <p:txBody>
          <a:bodyPr vert="horz" lIns="91068" tIns="45538" rIns="91068" bIns="4553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7152" y="3"/>
            <a:ext cx="2951638" cy="496811"/>
          </a:xfrm>
          <a:prstGeom prst="rect">
            <a:avLst/>
          </a:prstGeom>
        </p:spPr>
        <p:txBody>
          <a:bodyPr vert="horz" lIns="91068" tIns="45538" rIns="91068" bIns="4553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BF6D74-75E7-4C13-A4A0-7CD217D7E840}" type="datetimeFigureOut">
              <a:rPr lang="de-DE"/>
              <a:pPr>
                <a:defRPr/>
              </a:pPr>
              <a:t>29.01.2019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8" tIns="45538" rIns="91068" bIns="45538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522" y="4722066"/>
            <a:ext cx="5447346" cy="4474447"/>
          </a:xfrm>
          <a:prstGeom prst="rect">
            <a:avLst/>
          </a:prstGeom>
        </p:spPr>
        <p:txBody>
          <a:bodyPr vert="horz" lIns="91068" tIns="45538" rIns="91068" bIns="45538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" y="9444120"/>
            <a:ext cx="2951638" cy="496811"/>
          </a:xfrm>
          <a:prstGeom prst="rect">
            <a:avLst/>
          </a:prstGeom>
        </p:spPr>
        <p:txBody>
          <a:bodyPr vert="horz" lIns="91068" tIns="45538" rIns="91068" bIns="4553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7152" y="9444120"/>
            <a:ext cx="2951638" cy="496811"/>
          </a:xfrm>
          <a:prstGeom prst="rect">
            <a:avLst/>
          </a:prstGeom>
        </p:spPr>
        <p:txBody>
          <a:bodyPr vert="horz" lIns="91068" tIns="45538" rIns="91068" bIns="4553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048925-F58A-4783-84A7-6A4AB79E80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5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761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err="1" smtClean="0"/>
              <a:t>Voici</a:t>
            </a:r>
            <a:r>
              <a:rPr lang="de-CH" dirty="0" smtClean="0"/>
              <a:t> la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répartition</a:t>
            </a:r>
            <a:r>
              <a:rPr lang="de-CH" baseline="0" dirty="0" smtClean="0"/>
              <a:t> des </a:t>
            </a:r>
            <a:r>
              <a:rPr lang="de-CH" baseline="0" dirty="0" err="1" smtClean="0"/>
              <a:t>sous-produits</a:t>
            </a:r>
            <a:r>
              <a:rPr lang="de-CH" baseline="0" dirty="0" smtClean="0"/>
              <a:t>: </a:t>
            </a:r>
          </a:p>
          <a:p>
            <a:pPr marL="171450" indent="-171450" eaLnBrk="1" hangingPunct="1">
              <a:buFontTx/>
              <a:buChar char="-"/>
            </a:pPr>
            <a:r>
              <a:rPr lang="de-CH" baseline="0" dirty="0" smtClean="0"/>
              <a:t>45% des </a:t>
            </a:r>
            <a:r>
              <a:rPr lang="de-CH" baseline="0" dirty="0" err="1" smtClean="0"/>
              <a:t>sous-produits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utilisés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sous</a:t>
            </a:r>
            <a:r>
              <a:rPr lang="de-CH" baseline="0" dirty="0" smtClean="0"/>
              <a:t> forme </a:t>
            </a:r>
            <a:r>
              <a:rPr lang="de-CH" baseline="0" dirty="0" err="1" smtClean="0"/>
              <a:t>d’énergie</a:t>
            </a:r>
            <a:endParaRPr lang="de-CH" baseline="0" dirty="0" smtClean="0"/>
          </a:p>
          <a:p>
            <a:pPr marL="171450" indent="-171450" eaLnBrk="1" hangingPunct="1">
              <a:buFontTx/>
              <a:buChar char="-"/>
            </a:pPr>
            <a:r>
              <a:rPr lang="de-CH" baseline="0" dirty="0" smtClean="0"/>
              <a:t>45% des </a:t>
            </a:r>
            <a:r>
              <a:rPr lang="de-CH" baseline="0" dirty="0" err="1" smtClean="0"/>
              <a:t>sous-produits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servent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matière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première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l’industrie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papier</a:t>
            </a:r>
            <a:endParaRPr lang="de-CH" baseline="0" dirty="0" smtClean="0"/>
          </a:p>
          <a:p>
            <a:pPr marL="171450" indent="-171450" eaLnBrk="1" hangingPunct="1">
              <a:buFontTx/>
              <a:buChar char="-"/>
            </a:pPr>
            <a:r>
              <a:rPr lang="de-CH" baseline="0" dirty="0" smtClean="0"/>
              <a:t>10% des </a:t>
            </a:r>
            <a:r>
              <a:rPr lang="de-CH" baseline="0" dirty="0" err="1" smtClean="0"/>
              <a:t>sous-produits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destinés</a:t>
            </a:r>
            <a:r>
              <a:rPr lang="de-CH" baseline="0" dirty="0" smtClean="0"/>
              <a:t> à </a:t>
            </a:r>
            <a:r>
              <a:rPr lang="de-CH" baseline="0" dirty="0" err="1" smtClean="0"/>
              <a:t>d’autres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utilisations</a:t>
            </a:r>
            <a:r>
              <a:rPr lang="de-CH" baseline="0" dirty="0" smtClean="0"/>
              <a:t> non </a:t>
            </a:r>
            <a:r>
              <a:rPr lang="de-CH" baseline="0" dirty="0" err="1" smtClean="0"/>
              <a:t>spécifiées</a:t>
            </a:r>
            <a:r>
              <a:rPr lang="de-CH" baseline="0" dirty="0" smtClean="0"/>
              <a:t> </a:t>
            </a:r>
          </a:p>
          <a:p>
            <a:pPr marL="171450" indent="-171450" eaLnBrk="1" hangingPunct="1">
              <a:buFontTx/>
              <a:buChar char="-"/>
            </a:pPr>
            <a:endParaRPr lang="de-CH" dirty="0" smtClean="0"/>
          </a:p>
          <a:p>
            <a:pPr eaLnBrk="1" hangingPunct="1"/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207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917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999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1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1ère </a:t>
            </a:r>
            <a:r>
              <a:rPr lang="de-CH" b="1" dirty="0" err="1" smtClean="0"/>
              <a:t>perspective</a:t>
            </a:r>
            <a:r>
              <a:rPr lang="de-CH" b="1" dirty="0" smtClean="0"/>
              <a:t> </a:t>
            </a:r>
            <a:r>
              <a:rPr lang="de-CH" b="1" dirty="0" err="1" smtClean="0"/>
              <a:t>réjouissante</a:t>
            </a:r>
            <a:r>
              <a:rPr lang="de-CH" dirty="0" smtClean="0"/>
              <a:t>: La </a:t>
            </a:r>
            <a:r>
              <a:rPr lang="de-CH" dirty="0" err="1" smtClean="0"/>
              <a:t>demande</a:t>
            </a:r>
            <a:r>
              <a:rPr lang="de-CH" dirty="0" smtClean="0"/>
              <a:t> en </a:t>
            </a:r>
            <a:r>
              <a:rPr lang="de-CH" dirty="0" err="1" smtClean="0"/>
              <a:t>sciages</a:t>
            </a:r>
            <a:r>
              <a:rPr lang="de-CH" dirty="0" smtClean="0"/>
              <a:t> </a:t>
            </a:r>
            <a:r>
              <a:rPr lang="de-CH" dirty="0" err="1" smtClean="0"/>
              <a:t>est</a:t>
            </a:r>
            <a:r>
              <a:rPr lang="de-CH" dirty="0" smtClean="0"/>
              <a:t> forte </a:t>
            </a:r>
            <a:r>
              <a:rPr lang="de-CH" dirty="0" err="1" smtClean="0"/>
              <a:t>depuis</a:t>
            </a:r>
            <a:r>
              <a:rPr lang="de-CH" dirty="0" smtClean="0"/>
              <a:t> des </a:t>
            </a:r>
            <a:r>
              <a:rPr lang="de-CH" dirty="0" err="1" smtClean="0"/>
              <a:t>années</a:t>
            </a:r>
            <a:r>
              <a:rPr lang="de-CH" dirty="0" smtClean="0"/>
              <a:t> en Europe, </a:t>
            </a:r>
            <a:r>
              <a:rPr lang="de-CH" dirty="0" err="1" smtClean="0"/>
              <a:t>mais</a:t>
            </a:r>
            <a:r>
              <a:rPr lang="de-CH" dirty="0" smtClean="0"/>
              <a:t> </a:t>
            </a:r>
            <a:r>
              <a:rPr lang="de-CH" dirty="0" err="1" smtClean="0"/>
              <a:t>aussi</a:t>
            </a:r>
            <a:r>
              <a:rPr lang="de-CH" dirty="0" smtClean="0"/>
              <a:t> en </a:t>
            </a:r>
            <a:r>
              <a:rPr lang="de-CH" dirty="0" err="1" smtClean="0"/>
              <a:t>Amérique</a:t>
            </a:r>
            <a:r>
              <a:rPr lang="de-CH" dirty="0" smtClean="0"/>
              <a:t> du Nord et en </a:t>
            </a:r>
            <a:r>
              <a:rPr lang="de-CH" dirty="0" err="1" smtClean="0"/>
              <a:t>Asie</a:t>
            </a:r>
            <a:r>
              <a:rPr lang="de-CH" dirty="0" smtClean="0"/>
              <a:t>. La </a:t>
            </a:r>
            <a:r>
              <a:rPr lang="de-CH" dirty="0" err="1" smtClean="0"/>
              <a:t>production</a:t>
            </a:r>
            <a:r>
              <a:rPr lang="de-CH" dirty="0" smtClean="0"/>
              <a:t> de </a:t>
            </a:r>
            <a:r>
              <a:rPr lang="de-CH" dirty="0" err="1" smtClean="0"/>
              <a:t>sciages</a:t>
            </a:r>
            <a:r>
              <a:rPr lang="de-CH" dirty="0" smtClean="0"/>
              <a:t> </a:t>
            </a:r>
            <a:r>
              <a:rPr lang="de-CH" dirty="0" err="1" smtClean="0"/>
              <a:t>augmente</a:t>
            </a:r>
            <a:r>
              <a:rPr lang="de-CH" dirty="0" smtClean="0"/>
              <a:t> en Europe, entre </a:t>
            </a:r>
            <a:r>
              <a:rPr lang="de-CH" dirty="0" err="1" smtClean="0"/>
              <a:t>autres</a:t>
            </a:r>
            <a:r>
              <a:rPr lang="de-CH" dirty="0" smtClean="0"/>
              <a:t> en </a:t>
            </a:r>
            <a:r>
              <a:rPr lang="de-CH" dirty="0" err="1" smtClean="0"/>
              <a:t>Allemagne</a:t>
            </a:r>
            <a:r>
              <a:rPr lang="de-CH" dirty="0" smtClean="0"/>
              <a:t>, en </a:t>
            </a:r>
            <a:r>
              <a:rPr lang="de-CH" dirty="0" err="1" smtClean="0"/>
              <a:t>Autriche</a:t>
            </a:r>
            <a:r>
              <a:rPr lang="de-CH" dirty="0" smtClean="0"/>
              <a:t>,</a:t>
            </a:r>
            <a:r>
              <a:rPr lang="de-CH" baseline="0" dirty="0" smtClean="0"/>
              <a:t> en </a:t>
            </a:r>
            <a:r>
              <a:rPr lang="de-CH" baseline="0" dirty="0" err="1" smtClean="0"/>
              <a:t>Scandinavie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ainsi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dans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pays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Baltes</a:t>
            </a:r>
            <a:r>
              <a:rPr lang="de-CH" baseline="0" dirty="0" smtClean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06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2ème </a:t>
            </a:r>
            <a:r>
              <a:rPr lang="de-CH" b="1" dirty="0" err="1" smtClean="0"/>
              <a:t>perspective</a:t>
            </a:r>
            <a:r>
              <a:rPr lang="de-CH" b="1" dirty="0" smtClean="0"/>
              <a:t> </a:t>
            </a:r>
            <a:r>
              <a:rPr lang="de-CH" b="1" dirty="0" err="1" smtClean="0"/>
              <a:t>réjouissante</a:t>
            </a:r>
            <a:r>
              <a:rPr lang="de-CH" b="1" dirty="0" smtClean="0"/>
              <a:t>:</a:t>
            </a:r>
            <a:r>
              <a:rPr lang="de-CH" dirty="0" smtClean="0"/>
              <a:t> En Suisse, la </a:t>
            </a:r>
            <a:r>
              <a:rPr lang="de-CH" dirty="0" err="1" smtClean="0"/>
              <a:t>construction</a:t>
            </a:r>
            <a:r>
              <a:rPr lang="de-CH" dirty="0" smtClean="0"/>
              <a:t> en </a:t>
            </a:r>
            <a:r>
              <a:rPr lang="de-CH" dirty="0" err="1" smtClean="0"/>
              <a:t>bois</a:t>
            </a:r>
            <a:r>
              <a:rPr lang="de-CH" dirty="0" smtClean="0"/>
              <a:t> </a:t>
            </a:r>
            <a:r>
              <a:rPr lang="de-CH" dirty="0" err="1" smtClean="0"/>
              <a:t>progresse</a:t>
            </a:r>
            <a:r>
              <a:rPr lang="de-CH" dirty="0" smtClean="0"/>
              <a:t>. La </a:t>
            </a:r>
            <a:r>
              <a:rPr lang="de-CH" dirty="0" err="1" smtClean="0"/>
              <a:t>construction</a:t>
            </a:r>
            <a:r>
              <a:rPr lang="de-CH" dirty="0" smtClean="0"/>
              <a:t> en </a:t>
            </a:r>
            <a:r>
              <a:rPr lang="de-CH" dirty="0" err="1" smtClean="0"/>
              <a:t>bois</a:t>
            </a:r>
            <a:r>
              <a:rPr lang="de-CH" dirty="0" smtClean="0"/>
              <a:t> </a:t>
            </a:r>
            <a:r>
              <a:rPr lang="de-CH" dirty="0" err="1" smtClean="0"/>
              <a:t>gagne</a:t>
            </a:r>
            <a:r>
              <a:rPr lang="de-CH" dirty="0" smtClean="0"/>
              <a:t> </a:t>
            </a:r>
            <a:r>
              <a:rPr lang="de-CH" dirty="0" err="1" smtClean="0"/>
              <a:t>sans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cesse</a:t>
            </a:r>
            <a:r>
              <a:rPr lang="de-CH" baseline="0" dirty="0" smtClean="0"/>
              <a:t> des </a:t>
            </a:r>
            <a:r>
              <a:rPr lang="de-CH" baseline="0" dirty="0" err="1" smtClean="0"/>
              <a:t>parts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marché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</a:t>
            </a:r>
            <a:r>
              <a:rPr lang="de-CH" dirty="0" err="1" smtClean="0"/>
              <a:t>ans</a:t>
            </a:r>
            <a:r>
              <a:rPr lang="de-CH" dirty="0" smtClean="0"/>
              <a:t> </a:t>
            </a:r>
            <a:r>
              <a:rPr lang="de-CH" dirty="0" err="1" smtClean="0"/>
              <a:t>presque</a:t>
            </a:r>
            <a:r>
              <a:rPr lang="de-CH" dirty="0" smtClean="0"/>
              <a:t> </a:t>
            </a:r>
            <a:r>
              <a:rPr lang="de-CH" dirty="0" err="1" smtClean="0"/>
              <a:t>toutes</a:t>
            </a:r>
            <a:r>
              <a:rPr lang="de-CH" dirty="0" smtClean="0"/>
              <a:t> les </a:t>
            </a:r>
            <a:r>
              <a:rPr lang="de-CH" dirty="0" err="1" smtClean="0"/>
              <a:t>catégories</a:t>
            </a:r>
            <a:r>
              <a:rPr lang="de-CH" dirty="0" smtClean="0"/>
              <a:t> de </a:t>
            </a:r>
            <a:r>
              <a:rPr lang="de-CH" dirty="0" err="1" smtClean="0"/>
              <a:t>bâtiments</a:t>
            </a:r>
            <a:r>
              <a:rPr lang="de-CH" dirty="0" smtClean="0"/>
              <a:t>, au </a:t>
            </a:r>
            <a:r>
              <a:rPr lang="de-CH" dirty="0" err="1" smtClean="0"/>
              <a:t>détriment</a:t>
            </a:r>
            <a:r>
              <a:rPr lang="de-CH" dirty="0" smtClean="0"/>
              <a:t> de la </a:t>
            </a:r>
            <a:r>
              <a:rPr lang="de-CH" dirty="0" err="1" smtClean="0"/>
              <a:t>brique</a:t>
            </a:r>
            <a:r>
              <a:rPr lang="de-CH" dirty="0" smtClean="0"/>
              <a:t>,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l’acier</a:t>
            </a:r>
            <a:r>
              <a:rPr lang="de-CH" baseline="0" dirty="0" smtClean="0"/>
              <a:t> et du </a:t>
            </a:r>
            <a:r>
              <a:rPr lang="de-CH" baseline="0" dirty="0" err="1" smtClean="0"/>
              <a:t>béton</a:t>
            </a:r>
            <a:r>
              <a:rPr lang="de-CH" baseline="0" dirty="0" smtClean="0"/>
              <a:t>. </a:t>
            </a:r>
            <a:br>
              <a:rPr lang="de-CH" baseline="0" dirty="0" smtClean="0"/>
            </a:br>
            <a:r>
              <a:rPr lang="de-CH" baseline="0" dirty="0" err="1" smtClean="0"/>
              <a:t>Malheureusement</a:t>
            </a:r>
            <a:r>
              <a:rPr lang="de-CH" baseline="0" dirty="0" smtClean="0"/>
              <a:t>, le 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construction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encore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trop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souvent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importé</a:t>
            </a:r>
            <a:r>
              <a:rPr lang="de-CH" baseline="0" dirty="0" smtClean="0"/>
              <a:t> à </a:t>
            </a:r>
            <a:r>
              <a:rPr lang="de-CH" baseline="0" dirty="0" err="1" smtClean="0"/>
              <a:t>bon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marché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l’étranger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L’industrie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suisse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essaye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changer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cela</a:t>
            </a:r>
            <a:r>
              <a:rPr lang="de-CH" baseline="0" dirty="0" smtClean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946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3ème </a:t>
            </a:r>
            <a:r>
              <a:rPr lang="de-CH" b="1" dirty="0" err="1" smtClean="0"/>
              <a:t>perspective</a:t>
            </a:r>
            <a:r>
              <a:rPr lang="de-CH" b="1" dirty="0" smtClean="0"/>
              <a:t> </a:t>
            </a:r>
            <a:r>
              <a:rPr lang="de-CH" b="1" dirty="0" err="1" smtClean="0"/>
              <a:t>réjouissante</a:t>
            </a:r>
            <a:r>
              <a:rPr lang="de-CH" dirty="0" smtClean="0"/>
              <a:t>: </a:t>
            </a:r>
            <a:r>
              <a:rPr lang="de-CH" dirty="0" err="1" smtClean="0"/>
              <a:t>L’industrie</a:t>
            </a:r>
            <a:r>
              <a:rPr lang="de-CH" dirty="0" smtClean="0"/>
              <a:t> du </a:t>
            </a:r>
            <a:r>
              <a:rPr lang="de-CH" dirty="0" err="1" smtClean="0"/>
              <a:t>bois</a:t>
            </a:r>
            <a:r>
              <a:rPr lang="de-CH" dirty="0" smtClean="0"/>
              <a:t> </a:t>
            </a:r>
            <a:r>
              <a:rPr lang="de-CH" dirty="0" err="1" smtClean="0"/>
              <a:t>suisse</a:t>
            </a:r>
            <a:r>
              <a:rPr lang="de-CH" dirty="0" smtClean="0"/>
              <a:t> </a:t>
            </a:r>
            <a:r>
              <a:rPr lang="de-CH" dirty="0" err="1" smtClean="0"/>
              <a:t>n’est</a:t>
            </a:r>
            <a:r>
              <a:rPr lang="de-CH" dirty="0" smtClean="0"/>
              <a:t> </a:t>
            </a:r>
            <a:r>
              <a:rPr lang="de-CH" dirty="0" err="1" smtClean="0"/>
              <a:t>pas</a:t>
            </a:r>
            <a:r>
              <a:rPr lang="de-CH" dirty="0" smtClean="0"/>
              <a:t> </a:t>
            </a:r>
            <a:r>
              <a:rPr lang="de-CH" dirty="0" err="1" smtClean="0"/>
              <a:t>aussi</a:t>
            </a:r>
            <a:r>
              <a:rPr lang="de-CH" dirty="0" smtClean="0"/>
              <a:t> </a:t>
            </a:r>
            <a:r>
              <a:rPr lang="de-CH" dirty="0" err="1" smtClean="0"/>
              <a:t>statique</a:t>
            </a:r>
            <a:r>
              <a:rPr lang="de-CH" dirty="0" smtClean="0"/>
              <a:t> </a:t>
            </a:r>
            <a:r>
              <a:rPr lang="de-CH" dirty="0" err="1" smtClean="0"/>
              <a:t>que</a:t>
            </a:r>
            <a:r>
              <a:rPr lang="de-CH" dirty="0" smtClean="0"/>
              <a:t> </a:t>
            </a:r>
            <a:r>
              <a:rPr lang="de-CH" dirty="0" err="1" smtClean="0"/>
              <a:t>bien</a:t>
            </a:r>
            <a:r>
              <a:rPr lang="de-CH" dirty="0" smtClean="0"/>
              <a:t> des </a:t>
            </a:r>
            <a:r>
              <a:rPr lang="de-CH" dirty="0" err="1" smtClean="0"/>
              <a:t>gens</a:t>
            </a:r>
            <a:r>
              <a:rPr lang="de-CH" dirty="0" smtClean="0"/>
              <a:t> le </a:t>
            </a:r>
            <a:r>
              <a:rPr lang="de-CH" dirty="0" err="1" smtClean="0"/>
              <a:t>pensent</a:t>
            </a:r>
            <a:r>
              <a:rPr lang="de-CH" dirty="0" smtClean="0"/>
              <a:t>. Il y a des </a:t>
            </a:r>
            <a:r>
              <a:rPr lang="de-CH" dirty="0" err="1" smtClean="0"/>
              <a:t>entreprises</a:t>
            </a:r>
            <a:r>
              <a:rPr lang="de-CH" dirty="0" smtClean="0"/>
              <a:t> </a:t>
            </a:r>
            <a:r>
              <a:rPr lang="de-CH" dirty="0" err="1" smtClean="0"/>
              <a:t>orientées</a:t>
            </a:r>
            <a:r>
              <a:rPr lang="de-CH" dirty="0" smtClean="0"/>
              <a:t> </a:t>
            </a:r>
            <a:r>
              <a:rPr lang="de-CH" dirty="0" err="1" smtClean="0"/>
              <a:t>vers</a:t>
            </a:r>
            <a:r>
              <a:rPr lang="de-CH" dirty="0" smtClean="0"/>
              <a:t> </a:t>
            </a:r>
            <a:r>
              <a:rPr lang="de-CH" dirty="0" err="1" smtClean="0"/>
              <a:t>l’avenir</a:t>
            </a:r>
            <a:r>
              <a:rPr lang="de-CH" dirty="0" smtClean="0"/>
              <a:t>, </a:t>
            </a:r>
            <a:r>
              <a:rPr lang="de-CH" dirty="0" err="1" smtClean="0"/>
              <a:t>innovantes</a:t>
            </a:r>
            <a:r>
              <a:rPr lang="de-CH" dirty="0" smtClean="0"/>
              <a:t> et </a:t>
            </a:r>
            <a:r>
              <a:rPr lang="de-CH" dirty="0" err="1" smtClean="0"/>
              <a:t>qui</a:t>
            </a:r>
            <a:r>
              <a:rPr lang="de-CH" dirty="0" smtClean="0"/>
              <a:t> </a:t>
            </a:r>
            <a:r>
              <a:rPr lang="de-CH" dirty="0" err="1" smtClean="0"/>
              <a:t>réussissent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très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bien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Elles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tout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développer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nouveaux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produits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occuper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vides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sur</a:t>
            </a:r>
            <a:r>
              <a:rPr lang="de-CH" baseline="0" dirty="0" smtClean="0"/>
              <a:t> le </a:t>
            </a:r>
            <a:r>
              <a:rPr lang="de-CH" baseline="0" dirty="0" err="1" smtClean="0"/>
              <a:t>marché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Toutefois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une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entreprise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connaît</a:t>
            </a:r>
            <a:r>
              <a:rPr lang="de-CH" baseline="0" dirty="0" smtClean="0"/>
              <a:t> la </a:t>
            </a:r>
            <a:r>
              <a:rPr lang="de-CH" baseline="0" dirty="0" err="1" smtClean="0"/>
              <a:t>réussite</a:t>
            </a:r>
            <a:r>
              <a:rPr lang="de-CH" baseline="0" dirty="0" smtClean="0"/>
              <a:t> à </a:t>
            </a:r>
            <a:r>
              <a:rPr lang="de-CH" baseline="0" dirty="0" err="1" smtClean="0"/>
              <a:t>long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terme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connaît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aussi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limites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ses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risques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Avoir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idée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réaliser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idée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n’est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pas</a:t>
            </a:r>
            <a:r>
              <a:rPr lang="de-CH" baseline="0" dirty="0" smtClean="0"/>
              <a:t> la </a:t>
            </a:r>
            <a:r>
              <a:rPr lang="de-CH" baseline="0" dirty="0" err="1" smtClean="0"/>
              <a:t>même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chose</a:t>
            </a:r>
            <a:r>
              <a:rPr lang="de-CH" baseline="0" dirty="0" smtClean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754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1" dirty="0" smtClean="0"/>
              <a:t>4ème </a:t>
            </a:r>
            <a:r>
              <a:rPr lang="de-CH" b="1" dirty="0" err="1" smtClean="0"/>
              <a:t>perspective</a:t>
            </a:r>
            <a:r>
              <a:rPr lang="de-CH" b="1" dirty="0" smtClean="0"/>
              <a:t> </a:t>
            </a:r>
            <a:r>
              <a:rPr lang="de-CH" b="1" dirty="0" err="1" smtClean="0"/>
              <a:t>réjouissante</a:t>
            </a:r>
            <a:r>
              <a:rPr lang="de-CH" dirty="0" smtClean="0"/>
              <a:t>: Grâce à la </a:t>
            </a:r>
            <a:r>
              <a:rPr lang="de-CH" dirty="0" err="1" smtClean="0"/>
              <a:t>campagne</a:t>
            </a:r>
            <a:r>
              <a:rPr lang="de-CH" dirty="0" smtClean="0"/>
              <a:t> de </a:t>
            </a:r>
            <a:r>
              <a:rPr lang="de-CH" dirty="0" err="1" smtClean="0"/>
              <a:t>sensibilisation</a:t>
            </a:r>
            <a:r>
              <a:rPr lang="de-CH" dirty="0" smtClean="0"/>
              <a:t> </a:t>
            </a:r>
            <a:r>
              <a:rPr lang="de-CH" baseline="0" dirty="0" smtClean="0"/>
              <a:t>«</a:t>
            </a:r>
            <a:r>
              <a:rPr lang="de-CH" baseline="0" dirty="0" err="1" smtClean="0"/>
              <a:t>Woodvetia</a:t>
            </a:r>
            <a:r>
              <a:rPr lang="de-CH" baseline="0" dirty="0" smtClean="0"/>
              <a:t>», </a:t>
            </a:r>
            <a:r>
              <a:rPr lang="de-CH" baseline="0" dirty="0" err="1" smtClean="0"/>
              <a:t>l</a:t>
            </a:r>
            <a:r>
              <a:rPr lang="de-CH" dirty="0" err="1" smtClean="0"/>
              <a:t>’économie</a:t>
            </a:r>
            <a:r>
              <a:rPr lang="de-CH" dirty="0" smtClean="0"/>
              <a:t> </a:t>
            </a:r>
            <a:r>
              <a:rPr lang="de-CH" dirty="0" err="1" smtClean="0"/>
              <a:t>forestière</a:t>
            </a:r>
            <a:r>
              <a:rPr lang="de-CH" dirty="0" smtClean="0"/>
              <a:t>, </a:t>
            </a:r>
            <a:r>
              <a:rPr lang="de-CH" dirty="0" err="1" smtClean="0"/>
              <a:t>l’industrie</a:t>
            </a:r>
            <a:r>
              <a:rPr lang="de-CH" dirty="0" smtClean="0"/>
              <a:t> du </a:t>
            </a:r>
            <a:r>
              <a:rPr lang="de-CH" dirty="0" err="1" smtClean="0"/>
              <a:t>bois</a:t>
            </a:r>
            <a:r>
              <a:rPr lang="de-CH" dirty="0" smtClean="0"/>
              <a:t> de Suisse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l’Office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fédéral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l’environnement</a:t>
            </a:r>
            <a:r>
              <a:rPr lang="de-CH" baseline="0" dirty="0" smtClean="0"/>
              <a:t> OFEV </a:t>
            </a:r>
            <a:r>
              <a:rPr lang="de-CH" baseline="0" dirty="0" err="1" smtClean="0"/>
              <a:t>essaye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d’enthousiasmer</a:t>
            </a:r>
            <a:r>
              <a:rPr lang="de-CH" baseline="0" dirty="0" smtClean="0"/>
              <a:t> la </a:t>
            </a:r>
            <a:r>
              <a:rPr lang="de-CH" baseline="0" dirty="0" err="1" smtClean="0"/>
              <a:t>population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l’achat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suisse</a:t>
            </a:r>
            <a:r>
              <a:rPr lang="de-CH" baseline="0" dirty="0" smtClean="0"/>
              <a:t>. Nous </a:t>
            </a:r>
            <a:r>
              <a:rPr lang="de-CH" baseline="0" dirty="0" err="1" smtClean="0"/>
              <a:t>n’avons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encore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atteint</a:t>
            </a:r>
            <a:r>
              <a:rPr lang="de-CH" baseline="0" dirty="0" smtClean="0"/>
              <a:t> le </a:t>
            </a:r>
            <a:r>
              <a:rPr lang="de-CH" baseline="0" dirty="0" err="1" smtClean="0"/>
              <a:t>sommet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mais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nous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sommes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sur</a:t>
            </a:r>
            <a:r>
              <a:rPr lang="de-CH" baseline="0" dirty="0" smtClean="0"/>
              <a:t> la </a:t>
            </a:r>
            <a:r>
              <a:rPr lang="de-CH" baseline="0" dirty="0" err="1" smtClean="0"/>
              <a:t>bonne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voie</a:t>
            </a:r>
            <a:r>
              <a:rPr lang="de-CH" baseline="0" dirty="0" smtClean="0"/>
              <a:t>. La </a:t>
            </a:r>
            <a:r>
              <a:rPr lang="de-CH" baseline="0" dirty="0" err="1" smtClean="0"/>
              <a:t>demande</a:t>
            </a:r>
            <a:r>
              <a:rPr lang="de-CH" baseline="0" dirty="0" smtClean="0"/>
              <a:t> en 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suisse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augmente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peu</a:t>
            </a:r>
            <a:r>
              <a:rPr lang="de-CH" baseline="0" dirty="0" smtClean="0"/>
              <a:t> à </a:t>
            </a:r>
            <a:r>
              <a:rPr lang="de-CH" baseline="0" dirty="0" err="1" smtClean="0"/>
              <a:t>peu</a:t>
            </a:r>
            <a:r>
              <a:rPr lang="de-CH" baseline="0" dirty="0" smtClean="0"/>
              <a:t>!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070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49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sz="2400" b="1" dirty="0" err="1" smtClean="0"/>
              <a:t>Matière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première</a:t>
            </a:r>
            <a:r>
              <a:rPr lang="de-CH" sz="2400" dirty="0" smtClean="0"/>
              <a:t>: </a:t>
            </a:r>
            <a:r>
              <a:rPr lang="de-CH" sz="2400" dirty="0" err="1" smtClean="0"/>
              <a:t>tendance</a:t>
            </a:r>
            <a:r>
              <a:rPr lang="de-CH" sz="2400" dirty="0" smtClean="0"/>
              <a:t> à plus de </a:t>
            </a:r>
            <a:r>
              <a:rPr lang="de-CH" sz="2400" dirty="0" err="1" smtClean="0"/>
              <a:t>feuillus</a:t>
            </a:r>
            <a:r>
              <a:rPr lang="de-CH" sz="2400" dirty="0" smtClean="0"/>
              <a:t>, </a:t>
            </a:r>
            <a:r>
              <a:rPr lang="de-CH" sz="2400" dirty="0" err="1" smtClean="0"/>
              <a:t>moins</a:t>
            </a:r>
            <a:r>
              <a:rPr lang="de-CH" sz="2400" dirty="0" smtClean="0"/>
              <a:t> de </a:t>
            </a:r>
            <a:r>
              <a:rPr lang="de-CH" sz="2400" dirty="0" err="1" smtClean="0"/>
              <a:t>résineux</a:t>
            </a:r>
            <a:r>
              <a:rPr lang="de-CH" sz="2400" dirty="0" smtClean="0"/>
              <a:t>, plus de </a:t>
            </a:r>
            <a:r>
              <a:rPr lang="de-CH" sz="2400" dirty="0" err="1" smtClean="0"/>
              <a:t>dégâts</a:t>
            </a:r>
            <a:r>
              <a:rPr lang="de-CH" sz="2400" dirty="0" smtClean="0"/>
              <a:t> </a:t>
            </a:r>
            <a:r>
              <a:rPr lang="de-CH" sz="2400" dirty="0" err="1" smtClean="0"/>
              <a:t>dus</a:t>
            </a:r>
            <a:r>
              <a:rPr lang="de-CH" sz="2400" dirty="0" smtClean="0"/>
              <a:t> </a:t>
            </a:r>
            <a:r>
              <a:rPr lang="de-CH" sz="2400" dirty="0" err="1" smtClean="0"/>
              <a:t>aux</a:t>
            </a:r>
            <a:r>
              <a:rPr lang="de-CH" sz="2400" dirty="0" smtClean="0"/>
              <a:t> </a:t>
            </a:r>
            <a:r>
              <a:rPr lang="de-CH" sz="2400" dirty="0" err="1" smtClean="0"/>
              <a:t>tempêtes</a:t>
            </a:r>
            <a:r>
              <a:rPr lang="de-CH" sz="2400" dirty="0" smtClean="0"/>
              <a:t> </a:t>
            </a:r>
            <a:r>
              <a:rPr lang="de-CH" sz="2400" dirty="0" err="1" smtClean="0"/>
              <a:t>provoquées</a:t>
            </a:r>
            <a:r>
              <a:rPr lang="de-CH" sz="2400" dirty="0" smtClean="0"/>
              <a:t> par le </a:t>
            </a:r>
            <a:r>
              <a:rPr lang="de-CH" sz="2400" dirty="0" err="1" smtClean="0"/>
              <a:t>changement</a:t>
            </a:r>
            <a:r>
              <a:rPr lang="de-CH" sz="2400" dirty="0" smtClean="0"/>
              <a:t> </a:t>
            </a:r>
            <a:r>
              <a:rPr lang="de-CH" sz="2400" dirty="0" err="1" smtClean="0"/>
              <a:t>climatique</a:t>
            </a:r>
            <a:r>
              <a:rPr lang="de-CH" sz="2400" dirty="0" smtClean="0"/>
              <a:t>; plus </a:t>
            </a:r>
            <a:r>
              <a:rPr lang="de-CH" sz="2400" dirty="0" err="1" smtClean="0"/>
              <a:t>d’énergie</a:t>
            </a:r>
            <a:r>
              <a:rPr lang="de-CH" sz="2400" dirty="0" smtClean="0"/>
              <a:t>-bois; plus de gros </a:t>
            </a:r>
            <a:r>
              <a:rPr lang="de-CH" sz="2400" dirty="0" err="1" smtClean="0"/>
              <a:t>bois</a:t>
            </a:r>
            <a:r>
              <a:rPr lang="de-CH" sz="2400" dirty="0" smtClean="0"/>
              <a:t>; plus de «</a:t>
            </a:r>
            <a:r>
              <a:rPr lang="de-CH" sz="2400" dirty="0" err="1" smtClean="0"/>
              <a:t>nouvelles</a:t>
            </a:r>
            <a:r>
              <a:rPr lang="de-CH" sz="2400" dirty="0" smtClean="0"/>
              <a:t>» </a:t>
            </a:r>
            <a:r>
              <a:rPr lang="de-CH" sz="2400" dirty="0" err="1" smtClean="0"/>
              <a:t>essences</a:t>
            </a:r>
            <a:r>
              <a:rPr lang="de-CH" sz="2400" dirty="0" smtClean="0"/>
              <a:t> de </a:t>
            </a:r>
            <a:r>
              <a:rPr lang="de-CH" sz="2400" dirty="0" err="1" smtClean="0"/>
              <a:t>bois</a:t>
            </a:r>
            <a:r>
              <a:rPr lang="de-CH" sz="2400" dirty="0" smtClean="0"/>
              <a:t> </a:t>
            </a:r>
            <a:r>
              <a:rPr lang="de-CH" sz="2400" dirty="0" err="1" smtClean="0"/>
              <a:t>telles</a:t>
            </a:r>
            <a:r>
              <a:rPr lang="de-CH" sz="2400" dirty="0" smtClean="0"/>
              <a:t> </a:t>
            </a:r>
            <a:r>
              <a:rPr lang="de-CH" sz="2400" dirty="0" err="1" smtClean="0"/>
              <a:t>que</a:t>
            </a:r>
            <a:r>
              <a:rPr lang="de-CH" sz="2400" dirty="0" smtClean="0"/>
              <a:t> le </a:t>
            </a:r>
            <a:r>
              <a:rPr lang="de-CH" sz="2400" dirty="0" err="1" smtClean="0"/>
              <a:t>sapin</a:t>
            </a:r>
            <a:r>
              <a:rPr lang="de-CH" sz="2400" dirty="0" smtClean="0"/>
              <a:t> de </a:t>
            </a:r>
            <a:r>
              <a:rPr lang="de-CH" sz="2400" dirty="0" err="1" smtClean="0"/>
              <a:t>douglas</a:t>
            </a:r>
            <a:r>
              <a:rPr lang="de-CH" sz="2400" dirty="0" smtClean="0"/>
              <a:t>.</a:t>
            </a:r>
          </a:p>
          <a:p>
            <a:endParaRPr lang="de-CH" sz="2400" b="1" dirty="0" smtClean="0"/>
          </a:p>
          <a:p>
            <a:r>
              <a:rPr lang="de-CH" sz="2400" b="1" dirty="0" err="1" smtClean="0"/>
              <a:t>Marchés</a:t>
            </a:r>
            <a:r>
              <a:rPr lang="de-CH" sz="2400" dirty="0" smtClean="0"/>
              <a:t>: La </a:t>
            </a:r>
            <a:r>
              <a:rPr lang="de-CH" sz="2400" dirty="0" err="1" smtClean="0"/>
              <a:t>demande</a:t>
            </a:r>
            <a:r>
              <a:rPr lang="de-CH" sz="2400" dirty="0" smtClean="0"/>
              <a:t> en </a:t>
            </a:r>
            <a:r>
              <a:rPr lang="de-CH" sz="2400" dirty="0" err="1" smtClean="0"/>
              <a:t>produits</a:t>
            </a:r>
            <a:r>
              <a:rPr lang="de-CH" sz="2400" dirty="0" smtClean="0"/>
              <a:t> du </a:t>
            </a:r>
            <a:r>
              <a:rPr lang="de-CH" sz="2400" dirty="0" err="1" smtClean="0"/>
              <a:t>bois</a:t>
            </a:r>
            <a:r>
              <a:rPr lang="de-CH" sz="2400" dirty="0" smtClean="0"/>
              <a:t> </a:t>
            </a:r>
            <a:r>
              <a:rPr lang="de-CH" sz="2400" dirty="0" err="1" smtClean="0"/>
              <a:t>reste</a:t>
            </a:r>
            <a:r>
              <a:rPr lang="de-CH" sz="2400" dirty="0" smtClean="0"/>
              <a:t> +/- forte en Suisse et en Europe. Des </a:t>
            </a:r>
            <a:r>
              <a:rPr lang="de-CH" sz="2400" dirty="0" err="1" smtClean="0"/>
              <a:t>économies</a:t>
            </a:r>
            <a:r>
              <a:rPr lang="de-CH" sz="2400" dirty="0" smtClean="0"/>
              <a:t> nationales en </a:t>
            </a:r>
            <a:r>
              <a:rPr lang="de-CH" sz="2400" dirty="0" err="1" smtClean="0"/>
              <a:t>croissance</a:t>
            </a:r>
            <a:r>
              <a:rPr lang="de-CH" sz="2400" dirty="0" smtClean="0"/>
              <a:t> </a:t>
            </a:r>
            <a:r>
              <a:rPr lang="de-CH" sz="2400" dirty="0" err="1" smtClean="0"/>
              <a:t>telles</a:t>
            </a:r>
            <a:r>
              <a:rPr lang="de-CH" sz="2400" dirty="0" smtClean="0"/>
              <a:t> </a:t>
            </a:r>
            <a:r>
              <a:rPr lang="de-CH" sz="2400" dirty="0" err="1" smtClean="0"/>
              <a:t>que</a:t>
            </a:r>
            <a:r>
              <a:rPr lang="de-CH" sz="2400" dirty="0" smtClean="0"/>
              <a:t> par </a:t>
            </a:r>
            <a:r>
              <a:rPr lang="de-CH" sz="2400" dirty="0" err="1" smtClean="0"/>
              <a:t>exemple</a:t>
            </a:r>
            <a:r>
              <a:rPr lang="de-CH" sz="2400" dirty="0" smtClean="0"/>
              <a:t> la </a:t>
            </a:r>
            <a:r>
              <a:rPr lang="de-CH" sz="2400" dirty="0" err="1" smtClean="0"/>
              <a:t>Chine</a:t>
            </a:r>
            <a:r>
              <a:rPr lang="de-CH" sz="2400" dirty="0" smtClean="0"/>
              <a:t> </a:t>
            </a:r>
            <a:r>
              <a:rPr lang="de-CH" sz="2400" dirty="0" err="1" smtClean="0"/>
              <a:t>ont</a:t>
            </a:r>
            <a:r>
              <a:rPr lang="de-CH" sz="2400" dirty="0" smtClean="0"/>
              <a:t> </a:t>
            </a:r>
            <a:r>
              <a:rPr lang="de-CH" sz="2400" dirty="0" err="1" smtClean="0"/>
              <a:t>besoin</a:t>
            </a:r>
            <a:r>
              <a:rPr lang="de-CH" sz="2400" dirty="0" smtClean="0"/>
              <a:t> de </a:t>
            </a:r>
            <a:r>
              <a:rPr lang="de-CH" sz="2400" dirty="0" err="1" smtClean="0"/>
              <a:t>matière</a:t>
            </a:r>
            <a:r>
              <a:rPr lang="de-CH" sz="2400" dirty="0" smtClean="0"/>
              <a:t> </a:t>
            </a:r>
            <a:r>
              <a:rPr lang="de-CH" sz="2400" dirty="0" err="1" smtClean="0"/>
              <a:t>première</a:t>
            </a:r>
            <a:r>
              <a:rPr lang="de-CH" sz="2400" dirty="0" smtClean="0"/>
              <a:t>, </a:t>
            </a:r>
            <a:r>
              <a:rPr lang="de-CH" sz="2400" dirty="0" err="1" smtClean="0"/>
              <a:t>mais</a:t>
            </a:r>
            <a:r>
              <a:rPr lang="de-CH" sz="2400" dirty="0" smtClean="0"/>
              <a:t> </a:t>
            </a:r>
            <a:r>
              <a:rPr lang="de-CH" sz="2400" dirty="0" err="1" smtClean="0"/>
              <a:t>aussi</a:t>
            </a:r>
            <a:r>
              <a:rPr lang="de-CH" sz="2400" dirty="0" smtClean="0"/>
              <a:t> de </a:t>
            </a:r>
            <a:r>
              <a:rPr lang="de-CH" sz="2400" dirty="0" err="1" smtClean="0"/>
              <a:t>produits</a:t>
            </a:r>
            <a:r>
              <a:rPr lang="de-CH" sz="2400" dirty="0" smtClean="0"/>
              <a:t> </a:t>
            </a:r>
            <a:r>
              <a:rPr lang="de-CH" sz="2400" dirty="0" err="1" smtClean="0"/>
              <a:t>venant</a:t>
            </a:r>
            <a:r>
              <a:rPr lang="de-CH" sz="2400" dirty="0" smtClean="0"/>
              <a:t> </a:t>
            </a:r>
            <a:r>
              <a:rPr lang="de-CH" sz="2400" dirty="0" err="1" smtClean="0"/>
              <a:t>d’Europe</a:t>
            </a:r>
            <a:r>
              <a:rPr lang="de-CH" sz="2400" dirty="0" smtClean="0"/>
              <a:t>. </a:t>
            </a:r>
          </a:p>
          <a:p>
            <a:endParaRPr lang="de-CH" sz="2400" b="1" dirty="0" smtClean="0"/>
          </a:p>
          <a:p>
            <a:r>
              <a:rPr lang="de-CH" sz="2400" b="1" dirty="0" err="1" smtClean="0"/>
              <a:t>Produits</a:t>
            </a:r>
            <a:r>
              <a:rPr lang="de-CH" sz="2400" dirty="0" smtClean="0"/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Hausse de la </a:t>
            </a:r>
            <a:r>
              <a:rPr lang="de-CH" sz="2000" dirty="0" err="1" smtClean="0"/>
              <a:t>demande</a:t>
            </a:r>
            <a:r>
              <a:rPr lang="de-CH" sz="2000" dirty="0" smtClean="0"/>
              <a:t> en </a:t>
            </a:r>
            <a:r>
              <a:rPr lang="de-CH" sz="2000" dirty="0" err="1" smtClean="0"/>
              <a:t>produits</a:t>
            </a:r>
            <a:r>
              <a:rPr lang="de-CH" sz="2000" dirty="0" smtClean="0"/>
              <a:t> de </a:t>
            </a:r>
            <a:r>
              <a:rPr lang="de-CH" sz="2000" dirty="0" err="1" smtClean="0"/>
              <a:t>construction</a:t>
            </a:r>
            <a:r>
              <a:rPr lang="de-CH" sz="2000" dirty="0" smtClean="0"/>
              <a:t> </a:t>
            </a:r>
            <a:r>
              <a:rPr lang="de-CH" sz="2000" i="1" dirty="0" err="1" smtClean="0"/>
              <a:t>normalisés</a:t>
            </a:r>
            <a:r>
              <a:rPr lang="de-CH" sz="2000" i="1" dirty="0" smtClean="0"/>
              <a:t>/</a:t>
            </a:r>
            <a:r>
              <a:rPr lang="de-CH" sz="2000" i="1" dirty="0" err="1" smtClean="0"/>
              <a:t>standardisés</a:t>
            </a:r>
            <a:r>
              <a:rPr lang="de-CH" sz="2000" i="1" dirty="0" smtClean="0"/>
              <a:t> </a:t>
            </a:r>
            <a:r>
              <a:rPr lang="de-CH" sz="2000" dirty="0" smtClean="0"/>
              <a:t>et </a:t>
            </a:r>
            <a:r>
              <a:rPr lang="de-CH" sz="2000" dirty="0" err="1" smtClean="0"/>
              <a:t>davantage</a:t>
            </a:r>
            <a:r>
              <a:rPr lang="de-CH" sz="2000" dirty="0" smtClean="0"/>
              <a:t> de </a:t>
            </a:r>
            <a:r>
              <a:rPr lang="de-CH" sz="2000" dirty="0" err="1" smtClean="0"/>
              <a:t>préfabrication</a:t>
            </a:r>
            <a:r>
              <a:rPr lang="de-CH" sz="2000" dirty="0" smtClean="0"/>
              <a:t> industrielle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Hausse de la </a:t>
            </a:r>
            <a:r>
              <a:rPr lang="de-CH" sz="2000" dirty="0" err="1" smtClean="0"/>
              <a:t>demande</a:t>
            </a:r>
            <a:r>
              <a:rPr lang="de-CH" sz="2000" dirty="0" smtClean="0"/>
              <a:t> en </a:t>
            </a:r>
            <a:r>
              <a:rPr lang="de-CH" sz="2000" dirty="0" err="1" smtClean="0"/>
              <a:t>éco-matériaux</a:t>
            </a:r>
            <a:r>
              <a:rPr lang="de-CH" sz="2000" dirty="0" smtClean="0"/>
              <a:t> et en </a:t>
            </a:r>
            <a:r>
              <a:rPr lang="de-CH" sz="2000" dirty="0" err="1" smtClean="0"/>
              <a:t>éco-énergie</a:t>
            </a:r>
            <a:endParaRPr lang="de-CH" sz="2000" dirty="0" smtClean="0"/>
          </a:p>
          <a:p>
            <a:endParaRPr lang="de-CH" sz="2400" b="1" dirty="0" smtClean="0"/>
          </a:p>
          <a:p>
            <a:r>
              <a:rPr lang="de-CH" sz="2400" b="1" dirty="0" err="1" smtClean="0"/>
              <a:t>Production</a:t>
            </a:r>
            <a:r>
              <a:rPr lang="de-CH" sz="2400" b="1" dirty="0" smtClean="0"/>
              <a:t> </a:t>
            </a:r>
            <a:r>
              <a:rPr lang="de-CH" sz="2400" b="1" dirty="0" smtClean="0"/>
              <a:t>industrielle en Suisse</a:t>
            </a:r>
            <a:r>
              <a:rPr lang="de-CH" sz="2400" dirty="0" smtClean="0"/>
              <a:t>: Le </a:t>
            </a:r>
            <a:r>
              <a:rPr lang="de-CH" sz="2400" dirty="0" err="1" smtClean="0"/>
              <a:t>prix</a:t>
            </a:r>
            <a:r>
              <a:rPr lang="de-CH" sz="2400" dirty="0" smtClean="0"/>
              <a:t> du </a:t>
            </a:r>
            <a:r>
              <a:rPr lang="de-CH" sz="2400" dirty="0" err="1" smtClean="0"/>
              <a:t>terrain</a:t>
            </a:r>
            <a:r>
              <a:rPr lang="de-CH" sz="2400" dirty="0" smtClean="0"/>
              <a:t> </a:t>
            </a:r>
            <a:r>
              <a:rPr lang="de-CH" sz="2400" dirty="0" err="1" smtClean="0"/>
              <a:t>reste</a:t>
            </a:r>
            <a:r>
              <a:rPr lang="de-CH" sz="2400" dirty="0" smtClean="0"/>
              <a:t> plus </a:t>
            </a:r>
            <a:r>
              <a:rPr lang="de-CH" sz="2400" dirty="0" err="1" smtClean="0"/>
              <a:t>élevé</a:t>
            </a:r>
            <a:r>
              <a:rPr lang="de-CH" sz="2400" dirty="0" smtClean="0"/>
              <a:t>, et les </a:t>
            </a:r>
            <a:r>
              <a:rPr lang="de-CH" sz="2400" dirty="0" err="1" smtClean="0"/>
              <a:t>salaires</a:t>
            </a:r>
            <a:r>
              <a:rPr lang="de-CH" sz="2400" dirty="0" smtClean="0"/>
              <a:t> </a:t>
            </a:r>
            <a:r>
              <a:rPr lang="de-CH" sz="2400" dirty="0" err="1" smtClean="0"/>
              <a:t>élevés</a:t>
            </a:r>
            <a:r>
              <a:rPr lang="de-CH" sz="2400" dirty="0" smtClean="0"/>
              <a:t> et le </a:t>
            </a:r>
            <a:r>
              <a:rPr lang="de-CH" sz="2400" dirty="0" err="1" smtClean="0"/>
              <a:t>franc</a:t>
            </a:r>
            <a:r>
              <a:rPr lang="de-CH" sz="2400" dirty="0" smtClean="0"/>
              <a:t> fort </a:t>
            </a:r>
            <a:r>
              <a:rPr lang="de-CH" sz="2400" dirty="0" err="1" smtClean="0"/>
              <a:t>subsisteront</a:t>
            </a:r>
            <a:r>
              <a:rPr lang="de-CH" sz="2400" dirty="0" smtClean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10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En Suisse, le </a:t>
            </a:r>
            <a:r>
              <a:rPr lang="de-CH" dirty="0" err="1" smtClean="0"/>
              <a:t>terme</a:t>
            </a:r>
            <a:r>
              <a:rPr lang="de-CH" dirty="0" smtClean="0"/>
              <a:t> «</a:t>
            </a:r>
            <a:r>
              <a:rPr lang="de-CH" dirty="0" err="1" smtClean="0"/>
              <a:t>industrie</a:t>
            </a:r>
            <a:r>
              <a:rPr lang="de-CH" dirty="0" smtClean="0"/>
              <a:t> du </a:t>
            </a:r>
            <a:r>
              <a:rPr lang="de-CH" dirty="0" err="1" smtClean="0"/>
              <a:t>bois</a:t>
            </a:r>
            <a:r>
              <a:rPr lang="de-CH" dirty="0" smtClean="0"/>
              <a:t>» </a:t>
            </a:r>
            <a:r>
              <a:rPr lang="de-CH" dirty="0" err="1" smtClean="0"/>
              <a:t>recouvre</a:t>
            </a:r>
            <a:r>
              <a:rPr lang="de-CH" baseline="0" dirty="0" smtClean="0"/>
              <a:t> la 1ère </a:t>
            </a:r>
            <a:r>
              <a:rPr lang="de-CH" baseline="0" dirty="0" err="1" smtClean="0"/>
              <a:t>transformation</a:t>
            </a:r>
            <a:r>
              <a:rPr lang="de-CH" baseline="0" dirty="0" smtClean="0"/>
              <a:t>. </a:t>
            </a:r>
            <a:r>
              <a:rPr lang="de-CH" baseline="0" dirty="0" err="1" smtClean="0"/>
              <a:t>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sont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scieries</a:t>
            </a:r>
            <a:r>
              <a:rPr lang="de-CH" baseline="0" dirty="0" smtClean="0"/>
              <a:t>, les </a:t>
            </a:r>
            <a:r>
              <a:rPr lang="de-CH" baseline="0" dirty="0" err="1" smtClean="0"/>
              <a:t>raboteries</a:t>
            </a:r>
            <a:r>
              <a:rPr lang="de-CH" baseline="0" dirty="0" smtClean="0"/>
              <a:t>, les </a:t>
            </a:r>
            <a:r>
              <a:rPr lang="de-CH" baseline="0" dirty="0" err="1" smtClean="0"/>
              <a:t>usines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d’imprégnation</a:t>
            </a:r>
            <a:r>
              <a:rPr lang="de-CH" baseline="0" dirty="0" smtClean="0"/>
              <a:t>, les </a:t>
            </a:r>
            <a:r>
              <a:rPr lang="de-CH" baseline="0" dirty="0" err="1" smtClean="0"/>
              <a:t>produis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dérivés</a:t>
            </a:r>
            <a:r>
              <a:rPr lang="de-CH" baseline="0" dirty="0" smtClean="0"/>
              <a:t>, les </a:t>
            </a:r>
            <a:r>
              <a:rPr lang="de-CH" baseline="0" dirty="0" err="1" smtClean="0"/>
              <a:t>fabriques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papier</a:t>
            </a:r>
            <a:r>
              <a:rPr lang="de-CH" baseline="0" dirty="0" smtClean="0"/>
              <a:t> et les </a:t>
            </a:r>
            <a:r>
              <a:rPr lang="de-CH" baseline="0" dirty="0" err="1" smtClean="0"/>
              <a:t>producteurs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pellets</a:t>
            </a:r>
            <a:r>
              <a:rPr lang="de-CH" baseline="0" dirty="0" smtClean="0"/>
              <a:t>. </a:t>
            </a:r>
          </a:p>
          <a:p>
            <a:r>
              <a:rPr lang="de-CH" baseline="0" dirty="0" smtClean="0"/>
              <a:t>Nous </a:t>
            </a:r>
            <a:r>
              <a:rPr lang="de-CH" baseline="0" dirty="0" err="1" smtClean="0"/>
              <a:t>nous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situons</a:t>
            </a:r>
            <a:r>
              <a:rPr lang="de-CH" baseline="0" dirty="0" smtClean="0"/>
              <a:t> entre la </a:t>
            </a:r>
            <a:r>
              <a:rPr lang="de-CH" baseline="0" dirty="0" err="1" smtClean="0"/>
              <a:t>forêt</a:t>
            </a:r>
            <a:r>
              <a:rPr lang="de-CH" baseline="0" dirty="0" smtClean="0"/>
              <a:t> et la 2ème </a:t>
            </a:r>
            <a:r>
              <a:rPr lang="de-CH" baseline="0" dirty="0" err="1" smtClean="0"/>
              <a:t>transformation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comprend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charpentiers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menuisiers</a:t>
            </a:r>
            <a:r>
              <a:rPr lang="de-CH" baseline="0" dirty="0" smtClean="0"/>
              <a:t>, etc. </a:t>
            </a:r>
            <a:br>
              <a:rPr lang="de-CH" baseline="0" dirty="0" smtClean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47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sz="2400" b="1" dirty="0" smtClean="0"/>
              <a:t>Industrie du </a:t>
            </a:r>
            <a:r>
              <a:rPr lang="de-CH" sz="2400" b="1" dirty="0" err="1" smtClean="0"/>
              <a:t>bois</a:t>
            </a:r>
            <a:r>
              <a:rPr lang="de-CH" sz="2400" b="1" dirty="0" smtClean="0"/>
              <a:t> </a:t>
            </a:r>
            <a:r>
              <a:rPr lang="de-CH" sz="2400" dirty="0" smtClean="0"/>
              <a:t>= </a:t>
            </a:r>
            <a:r>
              <a:rPr lang="de-CH" sz="2400" dirty="0" err="1" smtClean="0"/>
              <a:t>passer</a:t>
            </a:r>
            <a:r>
              <a:rPr lang="de-CH" sz="2400" dirty="0" smtClean="0"/>
              <a:t> </a:t>
            </a:r>
            <a:r>
              <a:rPr lang="de-CH" sz="2400" dirty="0" err="1" smtClean="0"/>
              <a:t>d’un</a:t>
            </a:r>
            <a:r>
              <a:rPr lang="de-CH" sz="2400" dirty="0" smtClean="0"/>
              <a:t> </a:t>
            </a:r>
            <a:r>
              <a:rPr lang="de-CH" sz="2400" dirty="0" err="1" smtClean="0"/>
              <a:t>produit</a:t>
            </a:r>
            <a:r>
              <a:rPr lang="de-CH" sz="2400" dirty="0" smtClean="0"/>
              <a:t> </a:t>
            </a:r>
            <a:r>
              <a:rPr lang="de-CH" sz="2400" dirty="0" err="1" smtClean="0"/>
              <a:t>naturel</a:t>
            </a:r>
            <a:r>
              <a:rPr lang="de-CH" sz="2400" dirty="0" smtClean="0"/>
              <a:t> à </a:t>
            </a:r>
            <a:r>
              <a:rPr lang="de-CH" sz="2400" dirty="0" err="1" smtClean="0"/>
              <a:t>un</a:t>
            </a:r>
            <a:r>
              <a:rPr lang="de-CH" sz="2400" dirty="0" smtClean="0"/>
              <a:t> </a:t>
            </a:r>
            <a:r>
              <a:rPr lang="de-CH" sz="2400" dirty="0" err="1" smtClean="0"/>
              <a:t>produit</a:t>
            </a:r>
            <a:r>
              <a:rPr lang="de-CH" sz="2400" dirty="0" smtClean="0"/>
              <a:t> industriel au </a:t>
            </a:r>
            <a:r>
              <a:rPr lang="de-CH" sz="2400" dirty="0" err="1" smtClean="0"/>
              <a:t>moyen</a:t>
            </a:r>
            <a:r>
              <a:rPr lang="de-CH" sz="2400" dirty="0" smtClean="0"/>
              <a:t> </a:t>
            </a:r>
            <a:r>
              <a:rPr lang="de-CH" sz="2400" dirty="0" err="1" smtClean="0"/>
              <a:t>d’une</a:t>
            </a:r>
            <a:r>
              <a:rPr lang="de-CH" sz="2400" dirty="0" smtClean="0"/>
              <a:t> </a:t>
            </a:r>
            <a:r>
              <a:rPr lang="de-CH" sz="2400" dirty="0" err="1" smtClean="0"/>
              <a:t>technologie</a:t>
            </a:r>
            <a:r>
              <a:rPr lang="de-CH" sz="2400" dirty="0" smtClean="0"/>
              <a:t> </a:t>
            </a:r>
            <a:r>
              <a:rPr lang="de-CH" sz="2400" dirty="0" err="1" smtClean="0"/>
              <a:t>efficiente</a:t>
            </a:r>
            <a:r>
              <a:rPr lang="de-CH" sz="2400" dirty="0" smtClean="0"/>
              <a:t>; le </a:t>
            </a:r>
            <a:r>
              <a:rPr lang="de-CH" sz="2400" dirty="0" err="1" smtClean="0"/>
              <a:t>sciage</a:t>
            </a:r>
            <a:r>
              <a:rPr lang="de-CH" sz="2400" dirty="0" smtClean="0"/>
              <a:t> </a:t>
            </a:r>
            <a:r>
              <a:rPr lang="de-CH" sz="2400" dirty="0" err="1" smtClean="0"/>
              <a:t>est</a:t>
            </a:r>
            <a:r>
              <a:rPr lang="de-CH" sz="2400" dirty="0" smtClean="0"/>
              <a:t> </a:t>
            </a:r>
            <a:r>
              <a:rPr lang="de-CH" sz="2400" i="1" dirty="0" err="1" smtClean="0"/>
              <a:t>une</a:t>
            </a:r>
            <a:r>
              <a:rPr lang="de-CH" sz="2400" dirty="0" smtClean="0"/>
              <a:t> </a:t>
            </a:r>
            <a:r>
              <a:rPr lang="de-CH" sz="2400" dirty="0" err="1" smtClean="0"/>
              <a:t>possibilité</a:t>
            </a:r>
            <a:r>
              <a:rPr lang="de-CH" sz="2400" dirty="0" smtClean="0"/>
              <a:t> </a:t>
            </a:r>
            <a:r>
              <a:rPr lang="de-CH" sz="2400" dirty="0" err="1" smtClean="0"/>
              <a:t>parmi</a:t>
            </a:r>
            <a:r>
              <a:rPr lang="de-CH" sz="2400" dirty="0" smtClean="0"/>
              <a:t> </a:t>
            </a:r>
            <a:r>
              <a:rPr lang="de-CH" sz="2400" dirty="0" err="1" smtClean="0"/>
              <a:t>d’autres</a:t>
            </a:r>
            <a:r>
              <a:rPr lang="de-CH" sz="2400" dirty="0" smtClean="0"/>
              <a:t>. </a:t>
            </a:r>
          </a:p>
          <a:p>
            <a:endParaRPr lang="de-CH" sz="2400" b="1" dirty="0" smtClean="0"/>
          </a:p>
          <a:p>
            <a:r>
              <a:rPr lang="de-CH" sz="2400" b="1" dirty="0" err="1" smtClean="0"/>
              <a:t>Stratégie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pour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l’industrie</a:t>
            </a:r>
            <a:r>
              <a:rPr lang="de-CH" sz="2400" b="1" dirty="0" smtClean="0"/>
              <a:t> de </a:t>
            </a:r>
            <a:r>
              <a:rPr lang="de-CH" sz="2400" b="1" dirty="0" err="1" smtClean="0"/>
              <a:t>bois</a:t>
            </a:r>
            <a:r>
              <a:rPr lang="de-CH" sz="2400" b="1" dirty="0" smtClean="0"/>
              <a:t> en Suisse</a:t>
            </a:r>
            <a:r>
              <a:rPr lang="de-CH" sz="24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sz="2000" u="sng" dirty="0" err="1" smtClean="0"/>
              <a:t>Approche</a:t>
            </a:r>
            <a:r>
              <a:rPr lang="de-CH" sz="2000" u="sng" dirty="0" smtClean="0"/>
              <a:t> </a:t>
            </a:r>
            <a:r>
              <a:rPr lang="de-CH" sz="2000" u="sng" dirty="0" err="1" smtClean="0"/>
              <a:t>décentralisée</a:t>
            </a:r>
            <a:r>
              <a:rPr lang="de-CH" sz="2000" dirty="0" smtClean="0"/>
              <a:t>: Les </a:t>
            </a:r>
            <a:r>
              <a:rPr lang="de-CH" sz="2000" dirty="0" err="1" smtClean="0"/>
              <a:t>grands</a:t>
            </a:r>
            <a:r>
              <a:rPr lang="de-CH" sz="2000" dirty="0" smtClean="0"/>
              <a:t> </a:t>
            </a:r>
            <a:r>
              <a:rPr lang="de-CH" sz="2000" dirty="0" err="1" smtClean="0"/>
              <a:t>projets</a:t>
            </a:r>
            <a:r>
              <a:rPr lang="de-CH" sz="2000" dirty="0" smtClean="0"/>
              <a:t> «</a:t>
            </a:r>
            <a:r>
              <a:rPr lang="de-CH" sz="2000" dirty="0" err="1" smtClean="0"/>
              <a:t>sur</a:t>
            </a:r>
            <a:r>
              <a:rPr lang="de-CH" sz="2000" dirty="0" smtClean="0"/>
              <a:t> de </a:t>
            </a:r>
            <a:r>
              <a:rPr lang="de-CH" sz="2000" dirty="0" err="1" smtClean="0"/>
              <a:t>nouveaux</a:t>
            </a:r>
            <a:r>
              <a:rPr lang="de-CH" sz="2000" dirty="0" smtClean="0"/>
              <a:t> </a:t>
            </a:r>
            <a:r>
              <a:rPr lang="de-CH" sz="2000" dirty="0" err="1" smtClean="0"/>
              <a:t>sites</a:t>
            </a:r>
            <a:r>
              <a:rPr lang="de-CH" sz="2000" dirty="0" smtClean="0"/>
              <a:t>» ne </a:t>
            </a:r>
            <a:r>
              <a:rPr lang="de-CH" sz="2000" dirty="0" err="1" smtClean="0"/>
              <a:t>sont</a:t>
            </a:r>
            <a:r>
              <a:rPr lang="de-CH" sz="2000" dirty="0" smtClean="0"/>
              <a:t> </a:t>
            </a:r>
            <a:r>
              <a:rPr lang="de-CH" sz="2000" dirty="0" err="1" smtClean="0"/>
              <a:t>pas</a:t>
            </a:r>
            <a:r>
              <a:rPr lang="de-CH" sz="2000" dirty="0" smtClean="0"/>
              <a:t> </a:t>
            </a:r>
            <a:r>
              <a:rPr lang="de-CH" sz="2000" dirty="0" err="1" smtClean="0"/>
              <a:t>l’avenir</a:t>
            </a:r>
            <a:r>
              <a:rPr lang="de-CH" sz="2000" dirty="0" smtClean="0"/>
              <a:t>. Il </a:t>
            </a:r>
            <a:r>
              <a:rPr lang="de-CH" sz="2000" dirty="0" err="1" smtClean="0"/>
              <a:t>est</a:t>
            </a:r>
            <a:r>
              <a:rPr lang="de-CH" sz="2000" dirty="0" smtClean="0"/>
              <a:t> plus </a:t>
            </a:r>
            <a:r>
              <a:rPr lang="de-CH" sz="2000" dirty="0" err="1" smtClean="0"/>
              <a:t>raisonnable</a:t>
            </a:r>
            <a:r>
              <a:rPr lang="de-CH" sz="2000" dirty="0" smtClean="0"/>
              <a:t> de </a:t>
            </a:r>
            <a:r>
              <a:rPr lang="de-CH" sz="2000" dirty="0" err="1" smtClean="0"/>
              <a:t>coupler</a:t>
            </a:r>
            <a:r>
              <a:rPr lang="de-CH" sz="2000" dirty="0" smtClean="0"/>
              <a:t> des </a:t>
            </a:r>
            <a:r>
              <a:rPr lang="de-CH" sz="2000" dirty="0" err="1" smtClean="0"/>
              <a:t>installations</a:t>
            </a:r>
            <a:r>
              <a:rPr lang="de-CH" sz="2000" dirty="0" smtClean="0"/>
              <a:t> (</a:t>
            </a:r>
            <a:r>
              <a:rPr lang="de-CH" sz="2000" dirty="0" err="1" smtClean="0"/>
              <a:t>év</a:t>
            </a:r>
            <a:r>
              <a:rPr lang="de-CH" sz="2000" dirty="0" smtClean="0"/>
              <a:t>. de </a:t>
            </a:r>
            <a:r>
              <a:rPr lang="de-CH" sz="2000" dirty="0" err="1" smtClean="0"/>
              <a:t>petites</a:t>
            </a:r>
            <a:r>
              <a:rPr lang="de-CH" sz="2000" dirty="0" smtClean="0"/>
              <a:t> bio-</a:t>
            </a:r>
            <a:r>
              <a:rPr lang="de-CH" sz="2000" dirty="0" err="1" smtClean="0"/>
              <a:t>raffineries</a:t>
            </a:r>
            <a:r>
              <a:rPr lang="de-CH" sz="2000" dirty="0" smtClean="0"/>
              <a:t>) à des </a:t>
            </a:r>
            <a:r>
              <a:rPr lang="de-CH" sz="2000" dirty="0" err="1" smtClean="0"/>
              <a:t>scieries</a:t>
            </a:r>
            <a:r>
              <a:rPr lang="de-CH" sz="2000" dirty="0" smtClean="0"/>
              <a:t> </a:t>
            </a:r>
            <a:r>
              <a:rPr lang="de-CH" sz="2000" dirty="0" err="1" smtClean="0"/>
              <a:t>existantes</a:t>
            </a:r>
            <a:r>
              <a:rPr lang="de-CH" sz="20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sz="2000" u="sng" dirty="0" err="1" smtClean="0"/>
              <a:t>Investir</a:t>
            </a:r>
            <a:r>
              <a:rPr lang="de-CH" sz="2000" dirty="0" smtClean="0"/>
              <a:t> </a:t>
            </a:r>
            <a:r>
              <a:rPr lang="de-CH" sz="2000" dirty="0" err="1" smtClean="0"/>
              <a:t>dans</a:t>
            </a:r>
            <a:r>
              <a:rPr lang="de-CH" sz="2000" dirty="0" smtClean="0"/>
              <a:t> des </a:t>
            </a:r>
            <a:r>
              <a:rPr lang="de-CH" sz="2000" dirty="0" err="1" smtClean="0"/>
              <a:t>installations</a:t>
            </a:r>
            <a:r>
              <a:rPr lang="de-CH" sz="2000" dirty="0" smtClean="0"/>
              <a:t> modernes et flexibles </a:t>
            </a:r>
            <a:r>
              <a:rPr lang="de-CH" sz="2000" dirty="0" err="1" smtClean="0"/>
              <a:t>pour</a:t>
            </a:r>
            <a:r>
              <a:rPr lang="de-CH" sz="2000" dirty="0" smtClean="0"/>
              <a:t> </a:t>
            </a:r>
            <a:r>
              <a:rPr lang="de-CH" sz="2000" dirty="0" err="1" smtClean="0"/>
              <a:t>créer</a:t>
            </a:r>
            <a:r>
              <a:rPr lang="de-CH" sz="2000" dirty="0" smtClean="0"/>
              <a:t> de la </a:t>
            </a:r>
            <a:r>
              <a:rPr lang="de-CH" sz="2000" dirty="0" err="1" smtClean="0"/>
              <a:t>valeur</a:t>
            </a:r>
            <a:r>
              <a:rPr lang="de-CH" sz="2000" dirty="0" smtClean="0"/>
              <a:t> </a:t>
            </a:r>
            <a:r>
              <a:rPr lang="de-CH" sz="2000" dirty="0" err="1" smtClean="0"/>
              <a:t>ajoutée</a:t>
            </a:r>
            <a:r>
              <a:rPr lang="de-CH" sz="2000" dirty="0" smtClean="0"/>
              <a:t> et </a:t>
            </a:r>
            <a:r>
              <a:rPr lang="de-CH" sz="2000" dirty="0" err="1" smtClean="0"/>
              <a:t>valoriser</a:t>
            </a:r>
            <a:r>
              <a:rPr lang="de-CH" sz="2000" dirty="0" smtClean="0"/>
              <a:t> les </a:t>
            </a:r>
            <a:r>
              <a:rPr lang="de-CH" sz="2000" dirty="0" err="1" smtClean="0"/>
              <a:t>sous-produits</a:t>
            </a:r>
            <a:r>
              <a:rPr lang="de-CH" sz="2000" dirty="0" smtClean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sz="2000" u="sng" dirty="0" err="1" smtClean="0"/>
              <a:t>Développer</a:t>
            </a:r>
            <a:r>
              <a:rPr lang="de-CH" sz="2000" dirty="0" smtClean="0"/>
              <a:t> des </a:t>
            </a:r>
            <a:r>
              <a:rPr lang="de-CH" sz="2000" dirty="0" err="1" smtClean="0"/>
              <a:t>produits</a:t>
            </a:r>
            <a:r>
              <a:rPr lang="de-CH" sz="2000" dirty="0" smtClean="0"/>
              <a:t> en </a:t>
            </a:r>
            <a:r>
              <a:rPr lang="de-CH" sz="2000" dirty="0" err="1" smtClean="0"/>
              <a:t>bois</a:t>
            </a:r>
            <a:r>
              <a:rPr lang="de-CH" sz="2000" dirty="0" smtClean="0"/>
              <a:t> </a:t>
            </a:r>
            <a:r>
              <a:rPr lang="de-CH" sz="2000" dirty="0" err="1" smtClean="0"/>
              <a:t>suisse</a:t>
            </a:r>
            <a:r>
              <a:rPr lang="de-CH" sz="2000" dirty="0" smtClean="0"/>
              <a:t> de haute </a:t>
            </a:r>
            <a:r>
              <a:rPr lang="de-CH" sz="2000" dirty="0" err="1" smtClean="0"/>
              <a:t>valeur</a:t>
            </a:r>
            <a:r>
              <a:rPr lang="de-CH" sz="2000" dirty="0" smtClean="0"/>
              <a:t> (</a:t>
            </a:r>
            <a:r>
              <a:rPr lang="de-CH" sz="2000" dirty="0" smtClean="0">
                <a:sym typeface="Wingdings" panose="05000000000000000000" pitchFamily="2" charset="2"/>
              </a:rPr>
              <a:t></a:t>
            </a:r>
            <a:r>
              <a:rPr lang="de-CH" sz="2000" dirty="0" err="1" smtClean="0">
                <a:sym typeface="Wingdings" panose="05000000000000000000" pitchFamily="2" charset="2"/>
              </a:rPr>
              <a:t>innovation</a:t>
            </a:r>
            <a:r>
              <a:rPr lang="de-CH" sz="2000" dirty="0" smtClean="0">
                <a:sym typeface="Wingdings" panose="05000000000000000000" pitchFamily="2" charset="2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sz="2000" u="sng" dirty="0" err="1" smtClean="0">
                <a:sym typeface="Wingdings" panose="05000000000000000000" pitchFamily="2" charset="2"/>
              </a:rPr>
              <a:t>Combiner</a:t>
            </a:r>
            <a:r>
              <a:rPr lang="de-CH" sz="2000" dirty="0" smtClean="0">
                <a:sym typeface="Wingdings" panose="05000000000000000000" pitchFamily="2" charset="2"/>
              </a:rPr>
              <a:t> des </a:t>
            </a:r>
            <a:r>
              <a:rPr lang="de-CH" sz="2000" dirty="0" err="1" smtClean="0">
                <a:sym typeface="Wingdings" panose="05000000000000000000" pitchFamily="2" charset="2"/>
              </a:rPr>
              <a:t>produits</a:t>
            </a:r>
            <a:r>
              <a:rPr lang="de-CH" sz="2000" dirty="0" smtClean="0">
                <a:sym typeface="Wingdings" panose="05000000000000000000" pitchFamily="2" charset="2"/>
              </a:rPr>
              <a:t> et des </a:t>
            </a:r>
            <a:r>
              <a:rPr lang="de-CH" sz="2000" dirty="0" err="1" smtClean="0">
                <a:sym typeface="Wingdings" panose="05000000000000000000" pitchFamily="2" charset="2"/>
              </a:rPr>
              <a:t>services</a:t>
            </a:r>
            <a:r>
              <a:rPr lang="de-CH" sz="2000" dirty="0" smtClean="0">
                <a:sym typeface="Wingdings" panose="05000000000000000000" pitchFamily="2" charset="2"/>
              </a:rPr>
              <a:t>, </a:t>
            </a:r>
            <a:r>
              <a:rPr lang="de-CH" sz="2000" dirty="0" err="1" smtClean="0">
                <a:sym typeface="Wingdings" panose="05000000000000000000" pitchFamily="2" charset="2"/>
              </a:rPr>
              <a:t>comme</a:t>
            </a:r>
            <a:r>
              <a:rPr lang="de-CH" sz="2000" dirty="0" smtClean="0">
                <a:sym typeface="Wingdings" panose="05000000000000000000" pitchFamily="2" charset="2"/>
              </a:rPr>
              <a:t> par ex. </a:t>
            </a:r>
            <a:r>
              <a:rPr lang="de-CH" sz="2000" dirty="0" err="1" smtClean="0">
                <a:sym typeface="Wingdings" panose="05000000000000000000" pitchFamily="2" charset="2"/>
              </a:rPr>
              <a:t>l’entreposage</a:t>
            </a:r>
            <a:r>
              <a:rPr lang="de-CH" sz="2000" dirty="0" smtClean="0">
                <a:sym typeface="Wingdings" panose="05000000000000000000" pitchFamily="2" charset="2"/>
              </a:rPr>
              <a:t> (</a:t>
            </a:r>
            <a:r>
              <a:rPr lang="de-CH" sz="2000" dirty="0" err="1" smtClean="0">
                <a:sym typeface="Wingdings" panose="05000000000000000000" pitchFamily="2" charset="2"/>
              </a:rPr>
              <a:t>capacité</a:t>
            </a:r>
            <a:r>
              <a:rPr lang="de-CH" sz="2000" dirty="0" smtClean="0">
                <a:sym typeface="Wingdings" panose="05000000000000000000" pitchFamily="2" charset="2"/>
              </a:rPr>
              <a:t> de </a:t>
            </a:r>
            <a:r>
              <a:rPr lang="de-CH" sz="2000" dirty="0" err="1" smtClean="0">
                <a:sym typeface="Wingdings" panose="05000000000000000000" pitchFamily="2" charset="2"/>
              </a:rPr>
              <a:t>livraison</a:t>
            </a:r>
            <a:r>
              <a:rPr lang="de-CH" sz="2000" dirty="0" smtClean="0">
                <a:sym typeface="Wingdings" panose="05000000000000000000" pitchFamily="2" charset="2"/>
              </a:rPr>
              <a:t>), le </a:t>
            </a:r>
            <a:r>
              <a:rPr lang="de-CH" sz="2000" dirty="0" err="1" smtClean="0">
                <a:sym typeface="Wingdings" panose="05000000000000000000" pitchFamily="2" charset="2"/>
              </a:rPr>
              <a:t>conseil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r>
              <a:rPr lang="de-CH" sz="2000" dirty="0" err="1" smtClean="0">
                <a:sym typeface="Wingdings" panose="05000000000000000000" pitchFamily="2" charset="2"/>
              </a:rPr>
              <a:t>technique</a:t>
            </a:r>
            <a:r>
              <a:rPr lang="de-CH" sz="2000" dirty="0" smtClean="0">
                <a:sym typeface="Wingdings" panose="05000000000000000000" pitchFamily="2" charset="2"/>
              </a:rPr>
              <a:t>, etc.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sz="2000" u="sng" dirty="0" err="1" smtClean="0">
                <a:sym typeface="Wingdings" panose="05000000000000000000" pitchFamily="2" charset="2"/>
              </a:rPr>
              <a:t>Renforcer</a:t>
            </a:r>
            <a:r>
              <a:rPr lang="de-CH" sz="2000" u="sng" dirty="0" smtClean="0">
                <a:sym typeface="Wingdings" panose="05000000000000000000" pitchFamily="2" charset="2"/>
              </a:rPr>
              <a:t> le </a:t>
            </a:r>
            <a:r>
              <a:rPr lang="de-CH" sz="2000" u="sng" dirty="0" err="1" smtClean="0">
                <a:sym typeface="Wingdings" panose="05000000000000000000" pitchFamily="2" charset="2"/>
              </a:rPr>
              <a:t>marketing</a:t>
            </a:r>
            <a:r>
              <a:rPr lang="de-CH" sz="2000" u="sng" dirty="0" smtClean="0">
                <a:sym typeface="Wingdings" panose="05000000000000000000" pitchFamily="2" charset="2"/>
              </a:rPr>
              <a:t> </a:t>
            </a:r>
            <a:r>
              <a:rPr lang="de-CH" sz="2000" dirty="0" smtClean="0">
                <a:sym typeface="Wingdings" panose="05000000000000000000" pitchFamily="2" charset="2"/>
              </a:rPr>
              <a:t>«</a:t>
            </a:r>
            <a:r>
              <a:rPr lang="de-CH" sz="2000" dirty="0" err="1" smtClean="0">
                <a:sym typeface="Wingdings" panose="05000000000000000000" pitchFamily="2" charset="2"/>
              </a:rPr>
              <a:t>bois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r>
              <a:rPr lang="de-CH" sz="2000" dirty="0" err="1" smtClean="0">
                <a:sym typeface="Wingdings" panose="05000000000000000000" pitchFamily="2" charset="2"/>
              </a:rPr>
              <a:t>suisse</a:t>
            </a:r>
            <a:r>
              <a:rPr lang="de-CH" sz="2000" dirty="0" smtClean="0">
                <a:sym typeface="Wingdings" panose="05000000000000000000" pitchFamily="2" charset="2"/>
              </a:rPr>
              <a:t>», en se </a:t>
            </a:r>
            <a:r>
              <a:rPr lang="de-CH" sz="2000" dirty="0" err="1" smtClean="0">
                <a:sym typeface="Wingdings" panose="05000000000000000000" pitchFamily="2" charset="2"/>
              </a:rPr>
              <a:t>focalisant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r>
              <a:rPr lang="de-CH" sz="2000" dirty="0" err="1" smtClean="0">
                <a:sym typeface="Wingdings" panose="05000000000000000000" pitchFamily="2" charset="2"/>
              </a:rPr>
              <a:t>sur</a:t>
            </a:r>
            <a:r>
              <a:rPr lang="de-CH" sz="2000" dirty="0" smtClean="0">
                <a:sym typeface="Wingdings" panose="05000000000000000000" pitchFamily="2" charset="2"/>
              </a:rPr>
              <a:t> le </a:t>
            </a:r>
            <a:r>
              <a:rPr lang="de-CH" sz="2000" dirty="0" err="1" smtClean="0">
                <a:sym typeface="Wingdings" panose="05000000000000000000" pitchFamily="2" charset="2"/>
              </a:rPr>
              <a:t>marché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r>
              <a:rPr lang="de-CH" sz="2000" dirty="0" err="1" smtClean="0">
                <a:sym typeface="Wingdings" panose="05000000000000000000" pitchFamily="2" charset="2"/>
              </a:rPr>
              <a:t>suisse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endParaRPr lang="de-CH" sz="200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964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35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La 1ère </a:t>
            </a:r>
            <a:r>
              <a:rPr lang="de-CH" dirty="0" err="1" smtClean="0"/>
              <a:t>transformation</a:t>
            </a:r>
            <a:r>
              <a:rPr lang="de-CH" dirty="0" smtClean="0"/>
              <a:t> (</a:t>
            </a:r>
            <a:r>
              <a:rPr lang="de-CH" dirty="0" err="1" smtClean="0"/>
              <a:t>sans</a:t>
            </a:r>
            <a:r>
              <a:rPr lang="de-CH" dirty="0" smtClean="0"/>
              <a:t> </a:t>
            </a:r>
            <a:r>
              <a:rPr lang="de-CH" dirty="0" err="1" smtClean="0"/>
              <a:t>cellulose</a:t>
            </a:r>
            <a:r>
              <a:rPr lang="de-CH" dirty="0" smtClean="0"/>
              <a:t>, </a:t>
            </a:r>
            <a:r>
              <a:rPr lang="de-CH" dirty="0" err="1" smtClean="0"/>
              <a:t>papier</a:t>
            </a:r>
            <a:r>
              <a:rPr lang="de-CH" dirty="0" smtClean="0"/>
              <a:t> et </a:t>
            </a:r>
            <a:r>
              <a:rPr lang="de-CH" dirty="0" err="1" smtClean="0"/>
              <a:t>carton</a:t>
            </a:r>
            <a:r>
              <a:rPr lang="de-CH" dirty="0" smtClean="0"/>
              <a:t>) </a:t>
            </a:r>
            <a:r>
              <a:rPr lang="de-CH" dirty="0" err="1" smtClean="0"/>
              <a:t>offre</a:t>
            </a:r>
            <a:r>
              <a:rPr lang="de-CH" dirty="0" smtClean="0"/>
              <a:t> à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peine</a:t>
            </a:r>
            <a:r>
              <a:rPr lang="de-CH" baseline="0" dirty="0" smtClean="0"/>
              <a:t> 3’700 </a:t>
            </a:r>
            <a:r>
              <a:rPr lang="de-CH" baseline="0" dirty="0" err="1" smtClean="0"/>
              <a:t>postes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travail</a:t>
            </a:r>
            <a:r>
              <a:rPr lang="de-CH" baseline="0" dirty="0" smtClean="0"/>
              <a:t> à </a:t>
            </a:r>
            <a:r>
              <a:rPr lang="de-CH" baseline="0" dirty="0" err="1" smtClean="0"/>
              <a:t>plein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temps</a:t>
            </a:r>
            <a:r>
              <a:rPr lang="de-CH" baseline="0" dirty="0" smtClean="0"/>
              <a:t>. Cela </a:t>
            </a:r>
            <a:r>
              <a:rPr lang="de-CH" baseline="0" dirty="0" err="1" smtClean="0"/>
              <a:t>correspond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environ</a:t>
            </a:r>
            <a:r>
              <a:rPr lang="de-CH" baseline="0" dirty="0" smtClean="0"/>
              <a:t> à 4% de </a:t>
            </a:r>
            <a:r>
              <a:rPr lang="de-CH" baseline="0" dirty="0" err="1" smtClean="0"/>
              <a:t>tous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emplois</a:t>
            </a:r>
            <a:r>
              <a:rPr lang="de-CH" baseline="0" dirty="0" smtClean="0"/>
              <a:t> </a:t>
            </a:r>
            <a:r>
              <a:rPr lang="de-CH" baseline="0" dirty="0" smtClean="0"/>
              <a:t>de </a:t>
            </a:r>
            <a:r>
              <a:rPr lang="de-CH" baseline="0" dirty="0" err="1" smtClean="0"/>
              <a:t>l’économie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forêt</a:t>
            </a:r>
            <a:r>
              <a:rPr lang="de-CH" baseline="0" dirty="0" smtClean="0"/>
              <a:t>/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</a:t>
            </a:r>
            <a:r>
              <a:rPr lang="de-CH" baseline="0" dirty="0" smtClean="0"/>
              <a:t>en Suisse.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3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Les 350 </a:t>
            </a:r>
            <a:r>
              <a:rPr lang="de-CH" dirty="0" err="1" smtClean="0"/>
              <a:t>petites</a:t>
            </a:r>
            <a:r>
              <a:rPr lang="de-CH" dirty="0" smtClean="0"/>
              <a:t> et </a:t>
            </a:r>
            <a:r>
              <a:rPr lang="de-CH" dirty="0" err="1" smtClean="0"/>
              <a:t>grandes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scieries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réparties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tout</a:t>
            </a:r>
            <a:r>
              <a:rPr lang="de-CH" baseline="0" dirty="0" smtClean="0"/>
              <a:t> le </a:t>
            </a:r>
            <a:r>
              <a:rPr lang="de-CH" baseline="0" dirty="0" err="1" smtClean="0"/>
              <a:t>pays</a:t>
            </a:r>
            <a:r>
              <a:rPr lang="de-CH" baseline="0" dirty="0" smtClean="0"/>
              <a:t>. On les </a:t>
            </a:r>
            <a:r>
              <a:rPr lang="de-CH" baseline="0" dirty="0" err="1" smtClean="0"/>
              <a:t>trouve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fréquemment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l’Emmental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l’Entlebuch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dans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l’Est</a:t>
            </a:r>
            <a:r>
              <a:rPr lang="de-CH" baseline="0" dirty="0" smtClean="0"/>
              <a:t> de la Suisse, </a:t>
            </a:r>
            <a:r>
              <a:rPr lang="de-CH" baseline="0" dirty="0" err="1" smtClean="0"/>
              <a:t>donc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dans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régions</a:t>
            </a:r>
            <a:r>
              <a:rPr lang="de-CH" baseline="0" dirty="0" smtClean="0"/>
              <a:t> des </a:t>
            </a:r>
            <a:r>
              <a:rPr lang="de-CH" baseline="0" dirty="0" err="1" smtClean="0"/>
              <a:t>Préalpes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riches</a:t>
            </a:r>
            <a:r>
              <a:rPr lang="de-CH" baseline="0" dirty="0" smtClean="0"/>
              <a:t> en </a:t>
            </a:r>
            <a:r>
              <a:rPr lang="de-CH" baseline="0" dirty="0" err="1" smtClean="0"/>
              <a:t>résineux</a:t>
            </a:r>
            <a:r>
              <a:rPr lang="de-CH" baseline="0" dirty="0" smtClean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31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L’industri</a:t>
            </a:r>
            <a:r>
              <a:rPr lang="de-CH" baseline="0" dirty="0" err="1" smtClean="0"/>
              <a:t>e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produit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toujours</a:t>
            </a:r>
            <a:r>
              <a:rPr lang="de-CH" baseline="0" dirty="0" smtClean="0"/>
              <a:t> des </a:t>
            </a:r>
            <a:r>
              <a:rPr lang="de-CH" baseline="0" dirty="0" err="1" smtClean="0"/>
              <a:t>sciages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classiques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tels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planches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carrelets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lattes</a:t>
            </a:r>
            <a:r>
              <a:rPr lang="de-CH" baseline="0" dirty="0" smtClean="0"/>
              <a:t> à </a:t>
            </a:r>
            <a:r>
              <a:rPr lang="de-CH" baseline="0" dirty="0" err="1" smtClean="0"/>
              <a:t>tuiles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d’emballage</a:t>
            </a:r>
            <a:r>
              <a:rPr lang="de-CH" baseline="0" dirty="0" smtClean="0"/>
              <a:t>. Les </a:t>
            </a:r>
            <a:r>
              <a:rPr lang="de-CH" baseline="0" dirty="0" err="1" smtClean="0"/>
              <a:t>produits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rabotés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aussi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longue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tradition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ainsi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panneaux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fibres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panneaux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particules</a:t>
            </a:r>
            <a:r>
              <a:rPr lang="de-CH" baseline="0" dirty="0" smtClean="0"/>
              <a:t>.</a:t>
            </a:r>
            <a:br>
              <a:rPr lang="de-CH" baseline="0" dirty="0" smtClean="0"/>
            </a:br>
            <a:r>
              <a:rPr lang="de-CH" baseline="0" dirty="0" smtClean="0"/>
              <a:t>La </a:t>
            </a:r>
            <a:r>
              <a:rPr lang="de-CH" baseline="0" dirty="0" err="1" smtClean="0"/>
              <a:t>fabrication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produits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collés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est</a:t>
            </a:r>
            <a:r>
              <a:rPr lang="de-CH" baseline="0" dirty="0" smtClean="0"/>
              <a:t> en </a:t>
            </a:r>
            <a:r>
              <a:rPr lang="de-CH" baseline="0" dirty="0" err="1" smtClean="0"/>
              <a:t>augmentation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soit</a:t>
            </a:r>
            <a:r>
              <a:rPr lang="de-CH" baseline="0" dirty="0" smtClean="0"/>
              <a:t> par </a:t>
            </a:r>
            <a:r>
              <a:rPr lang="de-CH" baseline="0" dirty="0" err="1" smtClean="0"/>
              <a:t>exemple</a:t>
            </a:r>
            <a:r>
              <a:rPr lang="de-CH" baseline="0" dirty="0" smtClean="0"/>
              <a:t> le 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lamellé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collé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ou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panneaux</a:t>
            </a:r>
            <a:r>
              <a:rPr lang="de-CH" baseline="0" dirty="0" smtClean="0"/>
              <a:t> en 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massif</a:t>
            </a:r>
            <a:r>
              <a:rPr lang="de-CH" baseline="0" dirty="0" smtClean="0"/>
              <a:t>. </a:t>
            </a:r>
            <a:br>
              <a:rPr lang="de-CH" baseline="0" dirty="0" smtClean="0"/>
            </a:br>
            <a:r>
              <a:rPr lang="de-CH" baseline="0" dirty="0" smtClean="0"/>
              <a:t>Les </a:t>
            </a:r>
            <a:r>
              <a:rPr lang="de-CH" baseline="0" dirty="0" err="1" smtClean="0"/>
              <a:t>sous-produits</a:t>
            </a:r>
            <a:r>
              <a:rPr lang="de-CH" baseline="0" dirty="0" smtClean="0"/>
              <a:t> de la </a:t>
            </a:r>
            <a:r>
              <a:rPr lang="de-CH" baseline="0" dirty="0" err="1" smtClean="0"/>
              <a:t>scierie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servent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matériaux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base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produits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dérivés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bois</a:t>
            </a:r>
            <a:r>
              <a:rPr lang="de-CH" baseline="0" dirty="0" smtClean="0"/>
              <a:t> et </a:t>
            </a:r>
            <a:r>
              <a:rPr lang="de-CH" baseline="0" dirty="0" err="1" smtClean="0"/>
              <a:t>pour</a:t>
            </a:r>
            <a:r>
              <a:rPr lang="de-CH" baseline="0" dirty="0" smtClean="0"/>
              <a:t> la </a:t>
            </a:r>
            <a:r>
              <a:rPr lang="de-CH" baseline="0" dirty="0" err="1" smtClean="0"/>
              <a:t>production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d’énergie</a:t>
            </a:r>
            <a:r>
              <a:rPr lang="de-CH" baseline="0" dirty="0" smtClean="0"/>
              <a:t>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93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La </a:t>
            </a:r>
            <a:r>
              <a:rPr lang="de-CH" dirty="0" err="1" smtClean="0"/>
              <a:t>production</a:t>
            </a:r>
            <a:r>
              <a:rPr lang="de-CH" dirty="0" smtClean="0"/>
              <a:t> </a:t>
            </a:r>
            <a:r>
              <a:rPr lang="de-CH" dirty="0" err="1" smtClean="0"/>
              <a:t>suisse</a:t>
            </a:r>
            <a:r>
              <a:rPr lang="de-CH" dirty="0" smtClean="0"/>
              <a:t> de </a:t>
            </a:r>
            <a:r>
              <a:rPr lang="de-CH" dirty="0" err="1" smtClean="0"/>
              <a:t>sciages</a:t>
            </a:r>
            <a:r>
              <a:rPr lang="de-CH" dirty="0" smtClean="0"/>
              <a:t> </a:t>
            </a:r>
            <a:r>
              <a:rPr lang="de-CH" dirty="0" err="1" smtClean="0"/>
              <a:t>diminue</a:t>
            </a:r>
            <a:r>
              <a:rPr lang="de-CH" dirty="0" smtClean="0"/>
              <a:t> </a:t>
            </a:r>
            <a:r>
              <a:rPr lang="de-CH" baseline="0" dirty="0" err="1" smtClean="0"/>
              <a:t>depuis</a:t>
            </a:r>
            <a:r>
              <a:rPr lang="de-CH" baseline="0" dirty="0" smtClean="0"/>
              <a:t> 2006.</a:t>
            </a:r>
            <a:r>
              <a:rPr lang="de-CH" dirty="0" smtClean="0"/>
              <a:t> MAIS: Ces </a:t>
            </a:r>
            <a:r>
              <a:rPr lang="de-CH" dirty="0" err="1" smtClean="0"/>
              <a:t>trois</a:t>
            </a:r>
            <a:r>
              <a:rPr lang="de-CH" dirty="0" smtClean="0"/>
              <a:t> </a:t>
            </a:r>
            <a:r>
              <a:rPr lang="de-CH" dirty="0" err="1" smtClean="0"/>
              <a:t>dernières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années</a:t>
            </a:r>
            <a:r>
              <a:rPr lang="de-CH" baseline="0" dirty="0" smtClean="0"/>
              <a:t>, on </a:t>
            </a:r>
            <a:r>
              <a:rPr lang="de-CH" baseline="0" dirty="0" err="1" smtClean="0"/>
              <a:t>constate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une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stabilisation</a:t>
            </a:r>
            <a:r>
              <a:rPr lang="de-CH" baseline="0" dirty="0" smtClean="0"/>
              <a:t> des </a:t>
            </a:r>
            <a:r>
              <a:rPr lang="de-CH" baseline="0" dirty="0" err="1" smtClean="0"/>
              <a:t>sciages</a:t>
            </a:r>
            <a:r>
              <a:rPr lang="de-CH" baseline="0" dirty="0" smtClean="0"/>
              <a:t>. </a:t>
            </a:r>
          </a:p>
          <a:p>
            <a:r>
              <a:rPr lang="de-CH" baseline="0" dirty="0" smtClean="0"/>
              <a:t>En </a:t>
            </a:r>
            <a:r>
              <a:rPr lang="de-CH" baseline="0" dirty="0" smtClean="0"/>
              <a:t>2014, </a:t>
            </a:r>
            <a:r>
              <a:rPr lang="de-CH" baseline="0" dirty="0" err="1" smtClean="0"/>
              <a:t>l’usine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Pavatex</a:t>
            </a:r>
            <a:r>
              <a:rPr lang="de-CH" baseline="0" dirty="0" smtClean="0"/>
              <a:t> de Fribourg a </a:t>
            </a:r>
            <a:r>
              <a:rPr lang="de-CH" baseline="0" dirty="0" err="1" smtClean="0"/>
              <a:t>fermé</a:t>
            </a:r>
            <a:r>
              <a:rPr lang="de-CH" baseline="0" dirty="0" smtClean="0"/>
              <a:t> et on </a:t>
            </a:r>
            <a:r>
              <a:rPr lang="de-CH" baseline="0" dirty="0" err="1" smtClean="0"/>
              <a:t>voit</a:t>
            </a:r>
            <a:r>
              <a:rPr lang="de-CH" baseline="0" dirty="0" smtClean="0"/>
              <a:t> le «</a:t>
            </a:r>
            <a:r>
              <a:rPr lang="de-CH" baseline="0" dirty="0" err="1" smtClean="0"/>
              <a:t>décrochement</a:t>
            </a:r>
            <a:r>
              <a:rPr lang="de-CH" baseline="0" dirty="0" smtClean="0"/>
              <a:t>» </a:t>
            </a:r>
            <a:r>
              <a:rPr lang="de-CH" baseline="0" dirty="0" err="1" smtClean="0"/>
              <a:t>dans</a:t>
            </a:r>
            <a:r>
              <a:rPr lang="de-CH" baseline="0" dirty="0" smtClean="0"/>
              <a:t> la </a:t>
            </a:r>
            <a:r>
              <a:rPr lang="de-CH" baseline="0" dirty="0" err="1" smtClean="0"/>
              <a:t>courbe</a:t>
            </a:r>
            <a:r>
              <a:rPr lang="de-CH" baseline="0" dirty="0" smtClean="0"/>
              <a:t> «</a:t>
            </a:r>
            <a:r>
              <a:rPr lang="de-CH" baseline="0" dirty="0" err="1" smtClean="0"/>
              <a:t>panneaux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fibre</a:t>
            </a:r>
            <a:r>
              <a:rPr lang="de-CH" baseline="0" dirty="0" smtClean="0"/>
              <a:t>». La </a:t>
            </a:r>
            <a:r>
              <a:rPr lang="de-CH" baseline="0" dirty="0" err="1" smtClean="0"/>
              <a:t>fermeture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Pavatex</a:t>
            </a:r>
            <a:r>
              <a:rPr lang="de-CH" baseline="0" dirty="0" smtClean="0"/>
              <a:t> Cham au </a:t>
            </a:r>
            <a:r>
              <a:rPr lang="de-CH" baseline="0" dirty="0" err="1" smtClean="0"/>
              <a:t>printemps</a:t>
            </a:r>
            <a:r>
              <a:rPr lang="de-CH" baseline="0" dirty="0" smtClean="0"/>
              <a:t> 2019 a </a:t>
            </a:r>
            <a:r>
              <a:rPr lang="de-CH" baseline="0" dirty="0" err="1" smtClean="0"/>
              <a:t>été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annoncée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il</a:t>
            </a:r>
            <a:r>
              <a:rPr lang="de-CH" baseline="0" dirty="0" smtClean="0"/>
              <a:t> y a </a:t>
            </a:r>
            <a:r>
              <a:rPr lang="de-CH" baseline="0" dirty="0" err="1" smtClean="0"/>
              <a:t>quelques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jours</a:t>
            </a:r>
            <a:r>
              <a:rPr lang="de-CH" baseline="0" dirty="0" smtClean="0"/>
              <a:t>. </a:t>
            </a:r>
            <a:endParaRPr lang="de-CH" baseline="0" dirty="0" smtClean="0"/>
          </a:p>
          <a:p>
            <a:r>
              <a:rPr lang="de-CH" baseline="0" dirty="0" smtClean="0"/>
              <a:t>On ne </a:t>
            </a:r>
            <a:r>
              <a:rPr lang="de-CH" baseline="0" dirty="0" err="1" smtClean="0"/>
              <a:t>produit</a:t>
            </a:r>
            <a:r>
              <a:rPr lang="de-CH" baseline="0" dirty="0" smtClean="0"/>
              <a:t> plus du </a:t>
            </a:r>
            <a:r>
              <a:rPr lang="de-CH" baseline="0" dirty="0" err="1" smtClean="0"/>
              <a:t>tout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cellulose</a:t>
            </a:r>
            <a:r>
              <a:rPr lang="de-CH" baseline="0" dirty="0" smtClean="0"/>
              <a:t> en Suisse </a:t>
            </a:r>
            <a:r>
              <a:rPr lang="de-CH" baseline="0" dirty="0" err="1" smtClean="0"/>
              <a:t>depuis</a:t>
            </a:r>
            <a:r>
              <a:rPr lang="de-CH" baseline="0" dirty="0" smtClean="0"/>
              <a:t> la </a:t>
            </a:r>
            <a:r>
              <a:rPr lang="de-CH" baseline="0" dirty="0" err="1" smtClean="0"/>
              <a:t>fermeture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Borregaard</a:t>
            </a:r>
            <a:r>
              <a:rPr lang="de-CH" baseline="0" dirty="0" smtClean="0"/>
              <a:t>/</a:t>
            </a:r>
            <a:r>
              <a:rPr lang="de-CH" baseline="0" dirty="0" err="1" smtClean="0"/>
              <a:t>Attisholz</a:t>
            </a:r>
            <a:r>
              <a:rPr lang="de-CH" baseline="0" dirty="0" smtClean="0"/>
              <a:t> en 2008. </a:t>
            </a:r>
            <a:br>
              <a:rPr lang="de-CH" baseline="0" dirty="0" smtClean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696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/>
              <a:t>Le </a:t>
            </a:r>
            <a:r>
              <a:rPr lang="de-CH" dirty="0" err="1"/>
              <a:t>volume</a:t>
            </a:r>
            <a:r>
              <a:rPr lang="de-CH" dirty="0"/>
              <a:t> de </a:t>
            </a:r>
            <a:r>
              <a:rPr lang="de-CH" dirty="0" err="1"/>
              <a:t>débitage</a:t>
            </a:r>
            <a:r>
              <a:rPr lang="de-CH" dirty="0"/>
              <a:t> a </a:t>
            </a:r>
            <a:r>
              <a:rPr lang="de-CH" dirty="0" err="1" smtClean="0"/>
              <a:t>beaucoup</a:t>
            </a:r>
            <a:r>
              <a:rPr lang="de-CH" dirty="0" smtClean="0"/>
              <a:t> </a:t>
            </a:r>
            <a:r>
              <a:rPr lang="de-CH" dirty="0" err="1" smtClean="0"/>
              <a:t>diminué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derniers</a:t>
            </a:r>
            <a:r>
              <a:rPr lang="de-CH" baseline="0" dirty="0" smtClean="0"/>
              <a:t> 10 ans. </a:t>
            </a:r>
            <a:r>
              <a:rPr lang="de-CH" baseline="0" dirty="0" err="1" smtClean="0"/>
              <a:t>Comme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mentionné</a:t>
            </a:r>
            <a:r>
              <a:rPr lang="de-CH" baseline="0" dirty="0" smtClean="0"/>
              <a:t>, </a:t>
            </a:r>
            <a:r>
              <a:rPr lang="de-CH" baseline="0" dirty="0" err="1" smtClean="0"/>
              <a:t>depuis</a:t>
            </a:r>
            <a:r>
              <a:rPr lang="de-CH" baseline="0" dirty="0" smtClean="0"/>
              <a:t> </a:t>
            </a:r>
            <a:r>
              <a:rPr lang="de-CH" baseline="0" dirty="0" smtClean="0"/>
              <a:t>2012, le </a:t>
            </a:r>
            <a:r>
              <a:rPr lang="de-CH" baseline="0" dirty="0" err="1" smtClean="0"/>
              <a:t>volume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reste</a:t>
            </a:r>
            <a:r>
              <a:rPr lang="de-CH" baseline="0" dirty="0" smtClean="0"/>
              <a:t> </a:t>
            </a:r>
            <a:r>
              <a:rPr lang="de-CH" baseline="0" dirty="0" smtClean="0"/>
              <a:t>à </a:t>
            </a:r>
            <a:r>
              <a:rPr lang="de-CH" baseline="0" dirty="0" err="1" smtClean="0"/>
              <a:t>peu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près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stable</a:t>
            </a:r>
            <a:r>
              <a:rPr lang="de-CH" baseline="0" dirty="0" smtClean="0"/>
              <a:t>. </a:t>
            </a:r>
          </a:p>
          <a:p>
            <a:pPr eaLnBrk="1" hangingPunct="1"/>
            <a:r>
              <a:rPr lang="de-CH" baseline="0" dirty="0" err="1" smtClean="0"/>
              <a:t>D’ailleurs</a:t>
            </a:r>
            <a:r>
              <a:rPr lang="de-CH" baseline="0" dirty="0" smtClean="0"/>
              <a:t>, les </a:t>
            </a:r>
            <a:r>
              <a:rPr lang="de-CH" baseline="0" dirty="0" err="1" smtClean="0"/>
              <a:t>piliers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rouges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signifient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relèvement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officiels</a:t>
            </a:r>
            <a:r>
              <a:rPr lang="de-CH" baseline="0" dirty="0" smtClean="0"/>
              <a:t> par </a:t>
            </a:r>
            <a:r>
              <a:rPr lang="de-CH" baseline="0" dirty="0" err="1" smtClean="0"/>
              <a:t>l’Office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fédéral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statistique</a:t>
            </a:r>
            <a:r>
              <a:rPr lang="de-CH" baseline="0" dirty="0" smtClean="0"/>
              <a:t> (</a:t>
            </a:r>
            <a:r>
              <a:rPr lang="de-CH" baseline="0" dirty="0" err="1" smtClean="0"/>
              <a:t>tous</a:t>
            </a:r>
            <a:r>
              <a:rPr lang="de-CH" baseline="0" dirty="0" smtClean="0"/>
              <a:t> les 5 ans). Les </a:t>
            </a:r>
            <a:r>
              <a:rPr lang="de-CH" baseline="0" dirty="0" err="1" smtClean="0"/>
              <a:t>piliers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bleues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sont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chiffres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relevées</a:t>
            </a:r>
            <a:r>
              <a:rPr lang="de-CH" baseline="0" dirty="0" smtClean="0"/>
              <a:t> par </a:t>
            </a:r>
            <a:r>
              <a:rPr lang="de-CH" baseline="0" dirty="0" err="1" smtClean="0"/>
              <a:t>nous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même</a:t>
            </a:r>
            <a:r>
              <a:rPr lang="de-CH" baseline="0" dirty="0" smtClean="0"/>
              <a:t> en </a:t>
            </a:r>
            <a:r>
              <a:rPr lang="de-CH" baseline="0" dirty="0" err="1" smtClean="0"/>
              <a:t>collaborations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avec</a:t>
            </a:r>
            <a:r>
              <a:rPr lang="de-CH" baseline="0" dirty="0" smtClean="0"/>
              <a:t> </a:t>
            </a:r>
            <a:r>
              <a:rPr lang="de-CH" baseline="0" dirty="0" err="1" smtClean="0"/>
              <a:t>l’OFS</a:t>
            </a:r>
            <a:r>
              <a:rPr lang="de-CH" baseline="0" dirty="0" smtClean="0"/>
              <a:t>.  </a:t>
            </a:r>
            <a:endParaRPr lang="de-CH" dirty="0" smtClean="0"/>
          </a:p>
          <a:p>
            <a:pPr eaLnBrk="1" hangingPunct="1"/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9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err="1" smtClean="0"/>
              <a:t>L’aperçu</a:t>
            </a:r>
            <a:r>
              <a:rPr lang="de-CH" dirty="0" smtClean="0"/>
              <a:t> de </a:t>
            </a:r>
            <a:r>
              <a:rPr lang="de-CH" dirty="0" err="1" smtClean="0"/>
              <a:t>l’évolution</a:t>
            </a:r>
            <a:r>
              <a:rPr lang="de-CH" dirty="0" smtClean="0"/>
              <a:t> du </a:t>
            </a:r>
            <a:r>
              <a:rPr lang="de-CH" dirty="0" err="1" smtClean="0"/>
              <a:t>nombre</a:t>
            </a:r>
            <a:r>
              <a:rPr lang="de-CH" dirty="0" smtClean="0"/>
              <a:t> des </a:t>
            </a:r>
            <a:r>
              <a:rPr lang="de-CH" dirty="0" err="1" smtClean="0"/>
              <a:t>scieries</a:t>
            </a:r>
            <a:r>
              <a:rPr lang="de-CH" dirty="0" smtClean="0"/>
              <a:t>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impressionnant</a:t>
            </a:r>
            <a:r>
              <a:rPr lang="de-CH" dirty="0" smtClean="0"/>
              <a:t>: Le </a:t>
            </a:r>
            <a:r>
              <a:rPr lang="de-CH" dirty="0" err="1" smtClean="0"/>
              <a:t>nombre</a:t>
            </a:r>
            <a:r>
              <a:rPr lang="de-CH" dirty="0" smtClean="0"/>
              <a:t> des </a:t>
            </a:r>
            <a:r>
              <a:rPr lang="de-CH" dirty="0" err="1" smtClean="0"/>
              <a:t>scieries</a:t>
            </a:r>
            <a:r>
              <a:rPr lang="de-CH" dirty="0" smtClean="0"/>
              <a:t> </a:t>
            </a:r>
            <a:r>
              <a:rPr lang="de-CH" dirty="0" err="1" smtClean="0"/>
              <a:t>recule</a:t>
            </a:r>
            <a:r>
              <a:rPr lang="de-CH" dirty="0" smtClean="0"/>
              <a:t> </a:t>
            </a:r>
            <a:r>
              <a:rPr lang="de-CH" dirty="0" err="1" smtClean="0"/>
              <a:t>nettement</a:t>
            </a:r>
            <a:r>
              <a:rPr lang="de-CH" dirty="0" smtClean="0"/>
              <a:t> </a:t>
            </a:r>
            <a:r>
              <a:rPr lang="de-CH" dirty="0" err="1" smtClean="0"/>
              <a:t>depuis</a:t>
            </a:r>
            <a:r>
              <a:rPr lang="de-CH" dirty="0" smtClean="0"/>
              <a:t> des </a:t>
            </a:r>
            <a:r>
              <a:rPr lang="de-CH" dirty="0" err="1" smtClean="0"/>
              <a:t>années</a:t>
            </a:r>
            <a:r>
              <a:rPr lang="de-CH" dirty="0" smtClean="0"/>
              <a:t>, </a:t>
            </a:r>
            <a:r>
              <a:rPr lang="de-CH" dirty="0" err="1" smtClean="0"/>
              <a:t>environ</a:t>
            </a:r>
            <a:r>
              <a:rPr lang="de-CH" dirty="0" smtClean="0"/>
              <a:t> -3% par </a:t>
            </a:r>
            <a:r>
              <a:rPr lang="de-CH" dirty="0" err="1" smtClean="0"/>
              <a:t>année</a:t>
            </a:r>
            <a:r>
              <a:rPr lang="de-CH" dirty="0" smtClean="0"/>
              <a:t>, </a:t>
            </a:r>
            <a:r>
              <a:rPr lang="de-CH" dirty="0" err="1" smtClean="0"/>
              <a:t>ou</a:t>
            </a:r>
            <a:r>
              <a:rPr lang="de-CH" dirty="0" smtClean="0"/>
              <a:t> -44% en 16 ans. 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43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CH" dirty="0" smtClean="0"/>
              <a:t>Les </a:t>
            </a:r>
            <a:r>
              <a:rPr lang="de-CH" dirty="0" err="1" smtClean="0"/>
              <a:t>petites</a:t>
            </a:r>
            <a:r>
              <a:rPr lang="de-CH" dirty="0" smtClean="0"/>
              <a:t> </a:t>
            </a:r>
            <a:r>
              <a:rPr lang="de-CH" dirty="0" err="1" smtClean="0"/>
              <a:t>scieries</a:t>
            </a:r>
            <a:r>
              <a:rPr lang="de-CH" dirty="0" smtClean="0"/>
              <a:t> </a:t>
            </a:r>
            <a:r>
              <a:rPr lang="de-CH" dirty="0" err="1" smtClean="0"/>
              <a:t>produisent</a:t>
            </a:r>
            <a:r>
              <a:rPr lang="de-CH" dirty="0" smtClean="0"/>
              <a:t> </a:t>
            </a:r>
            <a:r>
              <a:rPr lang="de-CH" dirty="0" err="1" smtClean="0"/>
              <a:t>toujours</a:t>
            </a:r>
            <a:r>
              <a:rPr lang="de-CH" dirty="0" smtClean="0"/>
              <a:t> </a:t>
            </a:r>
            <a:r>
              <a:rPr lang="de-CH" dirty="0" err="1" smtClean="0"/>
              <a:t>moins</a:t>
            </a:r>
            <a:r>
              <a:rPr lang="de-CH" dirty="0" smtClean="0"/>
              <a:t>, </a:t>
            </a:r>
            <a:r>
              <a:rPr lang="de-CH" dirty="0" smtClean="0"/>
              <a:t>et les </a:t>
            </a:r>
            <a:r>
              <a:rPr lang="de-CH" dirty="0" err="1" smtClean="0"/>
              <a:t>grandes</a:t>
            </a:r>
            <a:r>
              <a:rPr lang="de-CH" dirty="0" smtClean="0"/>
              <a:t> </a:t>
            </a:r>
            <a:r>
              <a:rPr lang="de-CH" dirty="0" err="1" smtClean="0"/>
              <a:t>scieries</a:t>
            </a:r>
            <a:r>
              <a:rPr lang="de-CH" dirty="0" smtClean="0"/>
              <a:t> (&gt;25’000 m3) </a:t>
            </a:r>
            <a:r>
              <a:rPr lang="de-CH" dirty="0" err="1" smtClean="0"/>
              <a:t>produisent</a:t>
            </a:r>
            <a:r>
              <a:rPr lang="de-CH" dirty="0" smtClean="0"/>
              <a:t> </a:t>
            </a:r>
            <a:r>
              <a:rPr lang="de-CH" dirty="0" err="1" smtClean="0"/>
              <a:t>toujours</a:t>
            </a:r>
            <a:r>
              <a:rPr lang="de-CH" dirty="0" smtClean="0"/>
              <a:t> </a:t>
            </a:r>
            <a:r>
              <a:rPr lang="de-CH" dirty="0" smtClean="0"/>
              <a:t>plus.</a:t>
            </a:r>
          </a:p>
          <a:p>
            <a:pPr eaLnBrk="1" hangingPunct="1"/>
            <a:r>
              <a:rPr lang="de-CH" dirty="0" err="1" smtClean="0"/>
              <a:t>Aujourd’hui</a:t>
            </a:r>
            <a:r>
              <a:rPr lang="de-CH" dirty="0" smtClean="0"/>
              <a:t>, les 11 </a:t>
            </a:r>
            <a:r>
              <a:rPr lang="de-CH" dirty="0" err="1" smtClean="0"/>
              <a:t>grandes</a:t>
            </a:r>
            <a:r>
              <a:rPr lang="de-CH" dirty="0" smtClean="0"/>
              <a:t> </a:t>
            </a:r>
            <a:r>
              <a:rPr lang="de-CH" dirty="0" err="1" smtClean="0"/>
              <a:t>scieries</a:t>
            </a:r>
            <a:r>
              <a:rPr lang="de-CH" dirty="0" smtClean="0"/>
              <a:t> en Suisse </a:t>
            </a:r>
            <a:r>
              <a:rPr lang="de-CH" dirty="0" err="1" smtClean="0"/>
              <a:t>produisent</a:t>
            </a:r>
            <a:r>
              <a:rPr lang="de-CH" dirty="0" smtClean="0"/>
              <a:t> plus de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sciages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que</a:t>
            </a:r>
            <a:r>
              <a:rPr lang="de-CH" baseline="0" dirty="0" smtClean="0"/>
              <a:t> </a:t>
            </a:r>
            <a:r>
              <a:rPr lang="de-CH" baseline="0" dirty="0" smtClean="0"/>
              <a:t>le </a:t>
            </a:r>
            <a:r>
              <a:rPr lang="de-CH" baseline="0" dirty="0" err="1" smtClean="0"/>
              <a:t>reste</a:t>
            </a:r>
            <a:r>
              <a:rPr lang="de-CH" baseline="0" dirty="0" smtClean="0"/>
              <a:t> des </a:t>
            </a:r>
            <a:r>
              <a:rPr lang="de-CH" baseline="0" dirty="0" err="1" smtClean="0"/>
              <a:t>scieries</a:t>
            </a:r>
            <a:r>
              <a:rPr lang="de-CH" baseline="0" dirty="0" smtClean="0"/>
              <a:t>.  </a:t>
            </a:r>
            <a:r>
              <a:rPr lang="de-CH" dirty="0" smtClean="0"/>
              <a:t> 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048925-F58A-4783-84A7-6A4AB79E803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83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C0938-45A5-47F0-801E-F6744CCE6C1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4278-1C74-4C98-8E9C-404FF2A035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BEDE-DFA3-4A74-B272-DA3DC29990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pic>
        <p:nvPicPr>
          <p:cNvPr id="4" name="Grafik 3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sei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95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58888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950000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0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endParaRPr lang="de-CH" dirty="0"/>
          </a:p>
        </p:txBody>
      </p:sp>
      <p:sp>
        <p:nvSpPr>
          <p:cNvPr id="12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fld id="{6A71F559-8B55-41D5-A15B-57655D28756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9908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seite mit 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620000"/>
            <a:ext cx="3510000" cy="720000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ts val="3000"/>
              </a:lnSpc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2340000"/>
            <a:ext cx="3510000" cy="36947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  <p:sp>
        <p:nvSpPr>
          <p:cNvPr id="7" name="Inhaltsplatzhalter 6"/>
          <p:cNvSpPr>
            <a:spLocks noGrp="1" noChangeAspect="1"/>
          </p:cNvSpPr>
          <p:nvPr>
            <p:ph sz="quarter" idx="13"/>
          </p:nvPr>
        </p:nvSpPr>
        <p:spPr>
          <a:xfrm>
            <a:off x="4770000" y="1620000"/>
            <a:ext cx="3510000" cy="4446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92D7BE-B272-48BD-AAE1-641AD7459604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71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8DF4B-237E-4345-A3AB-E14F98CD5370}" type="datetime1">
              <a:rPr lang="de-DE" smtClean="0"/>
              <a:t>29.01.2019</a:t>
            </a:fld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BSc Forstwirtschaft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021C2-CF3A-43D2-BB5E-ED36315788C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0050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06072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8488-753F-4D58-ACDF-D9D90678CC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Grafik 7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Logo HIS quer_ne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020272" y="6381328"/>
            <a:ext cx="1667406" cy="344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2982C-92A5-43F2-8218-28691BF7B7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162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1988840"/>
            <a:ext cx="720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1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F1459F-8DE8-4324-80CF-ED35533C53D8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9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162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198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 marL="342000" indent="-34200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  <p:sp>
        <p:nvSpPr>
          <p:cNvPr id="9" name="Textplatzhalter 8"/>
          <p:cNvSpPr>
            <a:spLocks noGrp="1" noChangeAspect="1"/>
          </p:cNvSpPr>
          <p:nvPr>
            <p:ph type="body" sz="quarter" idx="13"/>
          </p:nvPr>
        </p:nvSpPr>
        <p:spPr>
          <a:xfrm>
            <a:off x="1080000" y="4319999"/>
            <a:ext cx="7200000" cy="1980000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3000"/>
              </a:lnSpc>
              <a:spcBef>
                <a:spcPts val="0"/>
              </a:spcBef>
              <a:defRPr lang="de-DE" sz="20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platzhalter 14"/>
          <p:cNvSpPr>
            <a:spLocks noGrp="1" noChangeAspect="1"/>
          </p:cNvSpPr>
          <p:nvPr>
            <p:ph type="body" sz="quarter" idx="14"/>
          </p:nvPr>
        </p:nvSpPr>
        <p:spPr>
          <a:xfrm>
            <a:off x="1080000" y="3933056"/>
            <a:ext cx="720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5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6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2D6536-BB0D-47E1-9DB0-3A749F587400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6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620000"/>
            <a:ext cx="3510000" cy="720000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ts val="3000"/>
              </a:lnSpc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2340000"/>
            <a:ext cx="3510000" cy="36947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  <p:sp>
        <p:nvSpPr>
          <p:cNvPr id="7" name="Inhaltsplatzhalter 6"/>
          <p:cNvSpPr>
            <a:spLocks noGrp="1" noChangeAspect="1"/>
          </p:cNvSpPr>
          <p:nvPr>
            <p:ph sz="quarter" idx="13"/>
          </p:nvPr>
        </p:nvSpPr>
        <p:spPr>
          <a:xfrm>
            <a:off x="4770000" y="1620000"/>
            <a:ext cx="3510000" cy="4446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92D7BE-B272-48BD-AAE1-641AD7459604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3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3FA0-F33D-433F-ACAD-C2D3002113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423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1" y="4590000"/>
            <a:ext cx="7200000" cy="143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1080000" y="1620000"/>
            <a:ext cx="720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5B322A-F5CA-4FC3-B402-5361B3D79F08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423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1" y="4590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080000" y="162000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770000" y="162000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6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9" name="Foliennummernplatzhalter 14"/>
          <p:cNvSpPr>
            <a:spLocks noGrp="1" noChangeAspect="1"/>
          </p:cNvSpPr>
          <p:nvPr>
            <p:ph type="sldNum" sz="quarter" idx="17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765D23-D8CC-4915-AFF8-687C5048393E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6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423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4590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5" name="Inhaltsplatzhalter 4"/>
          <p:cNvSpPr>
            <a:spLocks noGrp="1" noChangeAspect="1"/>
          </p:cNvSpPr>
          <p:nvPr>
            <p:ph sz="quarter" idx="17"/>
          </p:nvPr>
        </p:nvSpPr>
        <p:spPr>
          <a:xfrm>
            <a:off x="1080000" y="1620000"/>
            <a:ext cx="3510000" cy="252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Inhaltsplatzhalter 8"/>
          <p:cNvSpPr>
            <a:spLocks noGrp="1" noChangeAspect="1"/>
          </p:cNvSpPr>
          <p:nvPr>
            <p:ph sz="quarter" idx="18"/>
          </p:nvPr>
        </p:nvSpPr>
        <p:spPr>
          <a:xfrm>
            <a:off x="4770000" y="1620000"/>
            <a:ext cx="3510000" cy="252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9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20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D87AC2-8C2B-46D3-B048-A05753BD7A66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8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 noChangeAspect="1"/>
          </p:cNvSpPr>
          <p:nvPr>
            <p:ph sz="quarter" idx="13"/>
          </p:nvPr>
        </p:nvSpPr>
        <p:spPr>
          <a:xfrm>
            <a:off x="1080000" y="1620000"/>
            <a:ext cx="7200000" cy="432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4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F2AF2E-D883-4E82-989E-0556F57C6A82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1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 noChangeAspect="1"/>
          </p:cNvSpPr>
          <p:nvPr>
            <p:ph sz="quarter" idx="13"/>
          </p:nvPr>
        </p:nvSpPr>
        <p:spPr>
          <a:xfrm>
            <a:off x="1080000" y="1620000"/>
            <a:ext cx="7200000" cy="360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i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82F94A-0668-4695-8FF0-ECEDE6E30224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/>
          </p:nvPr>
        </p:nvSpPr>
        <p:spPr>
          <a:xfrm>
            <a:off x="1080000" y="1620000"/>
            <a:ext cx="3510000" cy="36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770000" y="1620000"/>
            <a:ext cx="3510000" cy="36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5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6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5FDC08-3BB8-467F-BE9F-84F7C9826853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2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sei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95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58888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950000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0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fld id="{6A71F559-8B55-41D5-A15B-57655D287562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36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162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1988840"/>
            <a:ext cx="720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1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F1459F-8DE8-4324-80CF-ED35533C53D8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03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162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198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 marL="342000" indent="-34200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  <p:sp>
        <p:nvSpPr>
          <p:cNvPr id="9" name="Textplatzhalter 8"/>
          <p:cNvSpPr>
            <a:spLocks noGrp="1" noChangeAspect="1"/>
          </p:cNvSpPr>
          <p:nvPr>
            <p:ph type="body" sz="quarter" idx="13"/>
          </p:nvPr>
        </p:nvSpPr>
        <p:spPr>
          <a:xfrm>
            <a:off x="1080000" y="4319999"/>
            <a:ext cx="7200000" cy="1980000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3000"/>
              </a:lnSpc>
              <a:spcBef>
                <a:spcPts val="0"/>
              </a:spcBef>
              <a:defRPr lang="de-DE" sz="2000" kern="1200" dirty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platzhalter 14"/>
          <p:cNvSpPr>
            <a:spLocks noGrp="1" noChangeAspect="1"/>
          </p:cNvSpPr>
          <p:nvPr>
            <p:ph type="body" sz="quarter" idx="14"/>
          </p:nvPr>
        </p:nvSpPr>
        <p:spPr>
          <a:xfrm>
            <a:off x="1080000" y="3933056"/>
            <a:ext cx="720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5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6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2D6536-BB0D-47E1-9DB0-3A749F587400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6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620000"/>
            <a:ext cx="3510000" cy="720000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ts val="3000"/>
              </a:lnSpc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2340000"/>
            <a:ext cx="3510000" cy="36947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CH" dirty="0"/>
          </a:p>
        </p:txBody>
      </p:sp>
      <p:sp>
        <p:nvSpPr>
          <p:cNvPr id="7" name="Inhaltsplatzhalter 6"/>
          <p:cNvSpPr>
            <a:spLocks noGrp="1" noChangeAspect="1"/>
          </p:cNvSpPr>
          <p:nvPr>
            <p:ph sz="quarter" idx="13"/>
          </p:nvPr>
        </p:nvSpPr>
        <p:spPr>
          <a:xfrm>
            <a:off x="4770000" y="1620000"/>
            <a:ext cx="3510000" cy="4446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292D7BE-B272-48BD-AAE1-641AD7459604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6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5E6D-5999-4CC0-B5B9-B15B490602E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" name="Grafik 7" descr="Logo HIS quer_ne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6381328"/>
            <a:ext cx="1667406" cy="344210"/>
          </a:xfrm>
          <a:prstGeom prst="rect">
            <a:avLst/>
          </a:prstGeom>
        </p:spPr>
      </p:pic>
      <p:pic>
        <p:nvPicPr>
          <p:cNvPr id="10" name="Grafik 9" descr="HSH-d-Logo-Druckqualität 003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423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1" y="4590000"/>
            <a:ext cx="7200000" cy="14327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1080000" y="1620000"/>
            <a:ext cx="720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05B322A-F5CA-4FC3-B402-5361B3D79F08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7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423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1" y="4590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4"/>
          </p:nvPr>
        </p:nvSpPr>
        <p:spPr>
          <a:xfrm>
            <a:off x="1080000" y="162000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770000" y="162000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6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9" name="Foliennummernplatzhalter 14"/>
          <p:cNvSpPr>
            <a:spLocks noGrp="1" noChangeAspect="1"/>
          </p:cNvSpPr>
          <p:nvPr>
            <p:ph type="sldNum" sz="quarter" idx="17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765D23-D8CC-4915-AFF8-687C5048393E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39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1080000" y="423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4590000"/>
            <a:ext cx="7200000" cy="12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5" name="Inhaltsplatzhalter 4"/>
          <p:cNvSpPr>
            <a:spLocks noGrp="1" noChangeAspect="1"/>
          </p:cNvSpPr>
          <p:nvPr>
            <p:ph sz="quarter" idx="17"/>
          </p:nvPr>
        </p:nvSpPr>
        <p:spPr>
          <a:xfrm>
            <a:off x="1080000" y="1620000"/>
            <a:ext cx="3510000" cy="252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Inhaltsplatzhalter 8"/>
          <p:cNvSpPr>
            <a:spLocks noGrp="1" noChangeAspect="1"/>
          </p:cNvSpPr>
          <p:nvPr>
            <p:ph sz="quarter" idx="18"/>
          </p:nvPr>
        </p:nvSpPr>
        <p:spPr>
          <a:xfrm>
            <a:off x="4770000" y="1620000"/>
            <a:ext cx="3510000" cy="252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9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20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D87AC2-8C2B-46D3-B048-A05753BD7A66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2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 noChangeAspect="1"/>
          </p:cNvSpPr>
          <p:nvPr>
            <p:ph sz="quarter" idx="13"/>
          </p:nvPr>
        </p:nvSpPr>
        <p:spPr>
          <a:xfrm>
            <a:off x="1080000" y="1620000"/>
            <a:ext cx="7200000" cy="432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4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F2AF2E-D883-4E82-989E-0556F57C6A82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3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6" name="Inhaltsplatzhalter 5"/>
          <p:cNvSpPr>
            <a:spLocks noGrp="1" noChangeAspect="1"/>
          </p:cNvSpPr>
          <p:nvPr>
            <p:ph sz="quarter" idx="13"/>
          </p:nvPr>
        </p:nvSpPr>
        <p:spPr>
          <a:xfrm>
            <a:off x="1080000" y="1620000"/>
            <a:ext cx="7200000" cy="360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i="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82F94A-0668-4695-8FF0-ECEDE6E30224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738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080000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/>
          </p:nvPr>
        </p:nvSpPr>
        <p:spPr>
          <a:xfrm>
            <a:off x="1080000" y="1620000"/>
            <a:ext cx="3510000" cy="360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770000" y="1620000"/>
            <a:ext cx="3510000" cy="36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5"/>
          </p:nvPr>
        </p:nvSpPr>
        <p:spPr>
          <a:xfrm>
            <a:off x="1079500" y="6480175"/>
            <a:ext cx="2160588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6"/>
          </p:nvPr>
        </p:nvSpPr>
        <p:spPr>
          <a:xfrm>
            <a:off x="7920038" y="6480175"/>
            <a:ext cx="360362" cy="179388"/>
          </a:xfrm>
          <a:prstGeom prst="rect">
            <a:avLst/>
          </a:prstGeom>
        </p:spPr>
        <p:txBody>
          <a:bodyPr wrap="none"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5FDC08-3BB8-467F-BE9F-84F7C9826853}" type="slidenum">
              <a:rPr lang="de-CH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3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sei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95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58888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950000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0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2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fld id="{6A71F559-8B55-41D5-A15B-57655D287562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3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/>
          </p:nvPr>
        </p:nvSpPr>
        <p:spPr>
          <a:xfrm>
            <a:off x="1260000" y="0"/>
            <a:ext cx="7200000" cy="52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4"/>
          </p:nvPr>
        </p:nvSpPr>
        <p:spPr>
          <a:xfrm>
            <a:off x="1260475" y="6480175"/>
            <a:ext cx="2159000" cy="179388"/>
          </a:xfrm>
          <a:prstGeom prst="rect">
            <a:avLst/>
          </a:prstGeom>
        </p:spPr>
        <p:txBody>
          <a:bodyPr wrap="none"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5"/>
          </p:nvPr>
        </p:nvSpPr>
        <p:spPr>
          <a:xfrm>
            <a:off x="8101013" y="6453188"/>
            <a:ext cx="358775" cy="179387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B125CC2C-CFBA-4965-A093-6E39B21E1BE7}" type="slidenum">
              <a:rPr lang="de-CH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61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162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632" y="1988840"/>
            <a:ext cx="720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74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162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198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 marL="342000" indent="-34200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  <a:endParaRPr lang="de-CH" dirty="0"/>
          </a:p>
        </p:txBody>
      </p:sp>
      <p:sp>
        <p:nvSpPr>
          <p:cNvPr id="9" name="Textplatzhalter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260000" y="4319999"/>
            <a:ext cx="7200000" cy="1980000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3000"/>
              </a:lnSpc>
              <a:spcBef>
                <a:spcPts val="0"/>
              </a:spcBef>
              <a:defRPr lang="de-DE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5" name="Textplatzhalter 14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260000" y="3933056"/>
            <a:ext cx="720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75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03ABF-5DAE-4FB2-BA67-7CB4A4A6ED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" name="Grafik 9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999" y="1576458"/>
            <a:ext cx="3510000" cy="720000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ts val="3000"/>
              </a:lnSpc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 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60000" y="2340000"/>
            <a:ext cx="3510000" cy="36947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  <a:endParaRPr lang="de-CH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Inhaltsplatzhalter 6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950000" y="1602000"/>
            <a:ext cx="3510000" cy="4446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7037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2780968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3088463"/>
            <a:ext cx="7200000" cy="30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720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(20x7cm)</a:t>
            </a:r>
            <a:endParaRPr lang="de-CH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0193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2780968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3088463"/>
            <a:ext cx="7200000" cy="30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5" name="Bildplatzhalter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949999" y="-1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22560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468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040000"/>
            <a:ext cx="720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Inhaltsplatzhalter 4"/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1260000" y="0"/>
            <a:ext cx="3510000" cy="450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 </a:t>
            </a:r>
          </a:p>
          <a:p>
            <a:pPr lvl="0"/>
            <a:r>
              <a:rPr lang="de-CH" dirty="0" smtClean="0"/>
              <a:t>(10x12.5cm)</a:t>
            </a:r>
            <a:endParaRPr lang="de-CH" dirty="0"/>
          </a:p>
        </p:txBody>
      </p:sp>
      <p:sp>
        <p:nvSpPr>
          <p:cNvPr id="9" name="Inhaltsplatzhalter 8"/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4950000" y="0"/>
            <a:ext cx="3510000" cy="450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 </a:t>
            </a:r>
          </a:p>
          <a:p>
            <a:pPr lvl="0"/>
            <a:r>
              <a:rPr lang="de-CH" dirty="0" smtClean="0"/>
              <a:t>(10x12.5cm)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6141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Inhaltsplatzhalter 4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260000" y="549274"/>
            <a:ext cx="7200000" cy="576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 (20x14.5cm)</a:t>
            </a:r>
          </a:p>
        </p:txBody>
      </p:sp>
    </p:spTree>
    <p:extLst>
      <p:ext uri="{BB962C8B-B14F-4D97-AF65-F5344CB8AC3E}">
        <p14:creationId xmlns:p14="http://schemas.microsoft.com/office/powerpoint/2010/main" val="1499107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Inhaltsplatzhalter 5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260000" y="0"/>
            <a:ext cx="7200000" cy="522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i="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 (20x14.5cm)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9481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720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(20x7cm)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1260000" y="2700000"/>
            <a:ext cx="720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(20x7cm)</a:t>
            </a:r>
            <a:endParaRPr lang="de-CH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666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3510000" cy="52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(10x14.5cm)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950000" y="0"/>
            <a:ext cx="3510000" cy="52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(10x14.5cm)</a:t>
            </a:r>
            <a:endParaRPr lang="de-CH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337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95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58888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950000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0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3904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0000" y="0"/>
            <a:ext cx="7200000" cy="52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(20x14.5 cm)</a:t>
            </a:r>
            <a:endParaRPr lang="de-CH" dirty="0"/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3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8F424-B8D8-4CD0-BA29-58B2FF5CEF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6" name="Grafik 5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Calibri"/>
              </a:rPr>
              <a:t>VGQ Basel 15.1.2016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DA44BA0-3FA9-434E-AA33-C26104D818DB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8954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162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632" y="1988840"/>
            <a:ext cx="720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21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162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1980000"/>
            <a:ext cx="7200000" cy="1620000"/>
          </a:xfrm>
          <a:prstGeom prst="rect">
            <a:avLst/>
          </a:prstGeom>
        </p:spPr>
        <p:txBody>
          <a:bodyPr lIns="0" tIns="0" rIns="0" bIns="0"/>
          <a:lstStyle>
            <a:lvl1pPr marL="342000" indent="-34200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  <a:endParaRPr lang="de-CH" dirty="0"/>
          </a:p>
        </p:txBody>
      </p:sp>
      <p:sp>
        <p:nvSpPr>
          <p:cNvPr id="9" name="Textplatzhalter 8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260000" y="4319999"/>
            <a:ext cx="7200000" cy="1980000"/>
          </a:xfrm>
          <a:prstGeom prst="rect">
            <a:avLst/>
          </a:prstGeom>
        </p:spPr>
        <p:txBody>
          <a:bodyPr lIns="0" tIns="0" rIns="0" bIns="0"/>
          <a:lstStyle>
            <a:lvl1pPr marL="342000" indent="-342000">
              <a:lnSpc>
                <a:spcPts val="3000"/>
              </a:lnSpc>
              <a:spcBef>
                <a:spcPts val="0"/>
              </a:spcBef>
              <a:defRPr lang="de-DE" sz="20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 durch Klicken bearbeiten</a:t>
            </a:r>
          </a:p>
        </p:txBody>
      </p:sp>
      <p:sp>
        <p:nvSpPr>
          <p:cNvPr id="15" name="Textplatzhalter 14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260000" y="3933056"/>
            <a:ext cx="7200000" cy="36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Untertitel durch Klicken bearbeiten</a:t>
            </a:r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1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59999" y="1576458"/>
            <a:ext cx="3510000" cy="720000"/>
          </a:xfrm>
          <a:prstGeom prst="rect">
            <a:avLst/>
          </a:prstGeom>
        </p:spPr>
        <p:txBody>
          <a:bodyPr wrap="square" lIns="0" tIns="0" rIns="0" bIns="0"/>
          <a:lstStyle>
            <a:lvl1pPr algn="l">
              <a:lnSpc>
                <a:spcPts val="3000"/>
              </a:lnSpc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 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60000" y="2340000"/>
            <a:ext cx="3510000" cy="36947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  <a:endParaRPr lang="de-CH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Inhaltsplatzhalter 6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950000" y="1602000"/>
            <a:ext cx="3510000" cy="4446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72661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2780968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3088463"/>
            <a:ext cx="7200000" cy="30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720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(20x7cm)</a:t>
            </a:r>
            <a:endParaRPr lang="de-CH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9844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2780968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3088463"/>
            <a:ext cx="7200000" cy="306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5" name="Bildplatzhalter 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949999" y="-1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1346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mit Titel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1259999" y="4680000"/>
            <a:ext cx="7200000" cy="360000"/>
          </a:xfrm>
          <a:prstGeom prst="rect">
            <a:avLst/>
          </a:prstGeom>
        </p:spPr>
        <p:txBody>
          <a:bodyPr wrap="none" lIns="0" tIns="0" rIns="0" bIns="0"/>
          <a:lstStyle>
            <a:lvl1pPr algn="l">
              <a:defRPr sz="2000" b="1" baseline="0">
                <a:solidFill>
                  <a:srgbClr val="DE2020"/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040000"/>
            <a:ext cx="7200000" cy="108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6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Inhaltsplatzhalter 4"/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1260000" y="0"/>
            <a:ext cx="3510000" cy="450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 </a:t>
            </a:r>
          </a:p>
          <a:p>
            <a:pPr lvl="0"/>
            <a:r>
              <a:rPr lang="de-CH" dirty="0" smtClean="0"/>
              <a:t>(10x12.5cm)</a:t>
            </a:r>
            <a:endParaRPr lang="de-CH" dirty="0"/>
          </a:p>
        </p:txBody>
      </p:sp>
      <p:sp>
        <p:nvSpPr>
          <p:cNvPr id="9" name="Inhaltsplatzhalter 8"/>
          <p:cNvSpPr>
            <a:spLocks noGrp="1" noChangeAspect="1"/>
          </p:cNvSpPr>
          <p:nvPr>
            <p:ph sz="quarter" idx="18" hasCustomPrompt="1"/>
          </p:nvPr>
        </p:nvSpPr>
        <p:spPr>
          <a:xfrm>
            <a:off x="4950000" y="0"/>
            <a:ext cx="3510000" cy="450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 </a:t>
            </a:r>
          </a:p>
          <a:p>
            <a:pPr lvl="0"/>
            <a:r>
              <a:rPr lang="de-CH" dirty="0" smtClean="0"/>
              <a:t>(10x12.5cm)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28655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Inhaltsplatzhalter 4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260000" y="549274"/>
            <a:ext cx="7200000" cy="576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 (20x14.5cm)</a:t>
            </a:r>
          </a:p>
        </p:txBody>
      </p:sp>
    </p:spTree>
    <p:extLst>
      <p:ext uri="{BB962C8B-B14F-4D97-AF65-F5344CB8AC3E}">
        <p14:creationId xmlns:p14="http://schemas.microsoft.com/office/powerpoint/2010/main" val="29965850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Inhaltsplatzhalter 5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1260000" y="0"/>
            <a:ext cx="7200000" cy="5220000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i="0">
                <a:solidFill>
                  <a:srgbClr val="898989"/>
                </a:solidFill>
              </a:defRPr>
            </a:lvl1pPr>
          </a:lstStyle>
          <a:p>
            <a:pPr lvl="0"/>
            <a:r>
              <a:rPr lang="de-CH" dirty="0" smtClean="0"/>
              <a:t>Platzhalter Div. (20x14.5cm)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62238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720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(20x7cm)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1260000" y="2700000"/>
            <a:ext cx="720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(20x7cm)</a:t>
            </a:r>
            <a:endParaRPr lang="de-CH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67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3851E-DD9D-4CC5-992C-D46F9EE070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" name="Grafik 4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3510000" cy="52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(10x14.5cm)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950000" y="0"/>
            <a:ext cx="3510000" cy="52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(10x14.5cm)</a:t>
            </a:r>
            <a:endParaRPr lang="de-CH" dirty="0"/>
          </a:p>
        </p:txBody>
      </p:sp>
      <p:sp>
        <p:nvSpPr>
          <p:cNvPr id="5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67593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126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950000" y="0"/>
            <a:ext cx="3510000" cy="2520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1258888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6" hasCustomPrompt="1"/>
          </p:nvPr>
        </p:nvSpPr>
        <p:spPr>
          <a:xfrm>
            <a:off x="4950000" y="2700000"/>
            <a:ext cx="3510000" cy="25209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None/>
              <a:defRPr lang="de-CH" sz="200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CH" dirty="0" smtClean="0"/>
              <a:t>Platzhalter Bild (10x7cm)</a:t>
            </a:r>
            <a:endParaRPr lang="de-CH" dirty="0"/>
          </a:p>
        </p:txBody>
      </p:sp>
      <p:sp>
        <p:nvSpPr>
          <p:cNvPr id="10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8234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259999" y="5400000"/>
            <a:ext cx="7200000" cy="9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 durch Klicken bearbeiten</a:t>
            </a:r>
          </a:p>
        </p:txBody>
      </p:sp>
      <p:sp>
        <p:nvSpPr>
          <p:cNvPr id="9" name="Bildplatzhalter 8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0000" y="0"/>
            <a:ext cx="7200000" cy="52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CH" dirty="0" smtClean="0"/>
              <a:t>Platzhalter Bild (20x14.5 cm)</a:t>
            </a:r>
            <a:endParaRPr lang="de-CH" dirty="0"/>
          </a:p>
        </p:txBody>
      </p:sp>
      <p:sp>
        <p:nvSpPr>
          <p:cNvPr id="4" name="Datumsplatzhalter 12"/>
          <p:cNvSpPr>
            <a:spLocks noGrp="1" noChangeAspect="1"/>
          </p:cNvSpPr>
          <p:nvPr>
            <p:ph type="dt" sz="half" idx="10"/>
          </p:nvPr>
        </p:nvSpPr>
        <p:spPr>
          <a:xfrm>
            <a:off x="1260000" y="6480000"/>
            <a:ext cx="2160000" cy="180000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liennummernplatzhalter 14"/>
          <p:cNvSpPr>
            <a:spLocks noGrp="1" noChangeAspect="1"/>
          </p:cNvSpPr>
          <p:nvPr>
            <p:ph type="sldNum" sz="quarter" idx="12"/>
          </p:nvPr>
        </p:nvSpPr>
        <p:spPr>
          <a:xfrm>
            <a:off x="8100392" y="6453336"/>
            <a:ext cx="360000" cy="180000"/>
          </a:xfrm>
          <a:prstGeom prst="rect">
            <a:avLst/>
          </a:prstGeom>
        </p:spPr>
        <p:txBody>
          <a:bodyPr wrap="none" lIns="0" tIns="0" rIns="0" bIns="0"/>
          <a:lstStyle>
            <a:lvl1pPr algn="r"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A71F559-8B55-41D5-A15B-57655D287562}" type="slidenum">
              <a:rPr lang="de-CH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CH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9993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mtClean="0">
                <a:solidFill>
                  <a:prstClr val="black"/>
                </a:solidFill>
                <a:latin typeface="Calibri"/>
              </a:rPr>
              <a:t>VGQ Basel 15.1.2016</a:t>
            </a:r>
            <a:endParaRPr lang="de-DE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DA44BA0-3FA9-434E-AA33-C26104D818DB}" type="slidenum">
              <a:rPr lang="de-DE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6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2199-E7FC-4E06-B2A9-B3E5CB301C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" name="Grafik 7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CD48-4FC0-485A-BCF7-CF72300B8A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8" name="Grafik 7" descr="HSH-d-Logo-Druckqualität 0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F47EA3-D1D7-43FC-B20A-BDF642D1F5A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7" name="Grafik 6" descr="Logo HIS quer_neg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020272" y="6381328"/>
            <a:ext cx="1667406" cy="344210"/>
          </a:xfrm>
          <a:prstGeom prst="rect">
            <a:avLst/>
          </a:prstGeom>
        </p:spPr>
      </p:pic>
      <p:pic>
        <p:nvPicPr>
          <p:cNvPr id="8" name="Grafik 7" descr="HSH-d-Logo-Druckqualität 003.jp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  <p:sldLayoutId id="2147483682" r:id="rId13"/>
    <p:sldLayoutId id="2147483737" r:id="rId14"/>
    <p:sldLayoutId id="2147483739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VGQ Basel 15.1.2016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Grafik 6" descr="HSH-d-Logo-Druckqualität 00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Logo HIS quer_neg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20272" y="6381328"/>
            <a:ext cx="1667406" cy="344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76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28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6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9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7"/>
          <a:stretch/>
        </p:blipFill>
        <p:spPr>
          <a:xfrm>
            <a:off x="179513" y="548680"/>
            <a:ext cx="39586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8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87"/>
          <a:stretch/>
        </p:blipFill>
        <p:spPr>
          <a:xfrm>
            <a:off x="179513" y="548680"/>
            <a:ext cx="395861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5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de-CH" sz="2800" dirty="0" err="1" smtClean="0"/>
              <a:t>Rencontres</a:t>
            </a:r>
            <a:r>
              <a:rPr lang="de-CH" sz="2800" dirty="0" smtClean="0"/>
              <a:t> </a:t>
            </a:r>
            <a:r>
              <a:rPr lang="de-CH" sz="2800" dirty="0" err="1" smtClean="0"/>
              <a:t>Woodrise</a:t>
            </a:r>
            <a:r>
              <a:rPr lang="de-CH" sz="2800" dirty="0" smtClean="0"/>
              <a:t>, </a:t>
            </a:r>
            <a:r>
              <a:rPr lang="de-CH" sz="2800" dirty="0" err="1" smtClean="0"/>
              <a:t>Genève</a:t>
            </a:r>
            <a:r>
              <a:rPr lang="de-CH" sz="2800" dirty="0" smtClean="0"/>
              <a:t> 30 </a:t>
            </a:r>
            <a:r>
              <a:rPr lang="de-CH" sz="2800" dirty="0" err="1" smtClean="0"/>
              <a:t>janvier</a:t>
            </a:r>
            <a:r>
              <a:rPr lang="de-CH" sz="2800" dirty="0" smtClean="0"/>
              <a:t> 2019</a:t>
            </a:r>
            <a:br>
              <a:rPr lang="de-CH" sz="2800" dirty="0" smtClean="0"/>
            </a:br>
            <a:r>
              <a:rPr lang="de-CH" sz="2800" dirty="0" smtClean="0"/>
              <a:t/>
            </a:r>
            <a:br>
              <a:rPr lang="de-CH" sz="2800" dirty="0" smtClean="0"/>
            </a:br>
            <a:r>
              <a:rPr lang="de-CH" sz="3600" b="1" dirty="0" smtClean="0"/>
              <a:t>Le </a:t>
            </a:r>
            <a:r>
              <a:rPr lang="de-CH" sz="3600" b="1" dirty="0" err="1" smtClean="0"/>
              <a:t>rôle</a:t>
            </a:r>
            <a:r>
              <a:rPr lang="de-CH" sz="3600" b="1" dirty="0" smtClean="0"/>
              <a:t> de </a:t>
            </a:r>
            <a:r>
              <a:rPr lang="de-CH" sz="3600" b="1" dirty="0" err="1" smtClean="0"/>
              <a:t>l’industrie</a:t>
            </a:r>
            <a:r>
              <a:rPr lang="de-CH" sz="3600" b="1" dirty="0" smtClean="0"/>
              <a:t> du </a:t>
            </a:r>
            <a:r>
              <a:rPr lang="de-CH" sz="3600" b="1" dirty="0" err="1" smtClean="0"/>
              <a:t>bois</a:t>
            </a:r>
            <a:r>
              <a:rPr lang="de-CH" sz="3600" b="1" dirty="0" smtClean="0"/>
              <a:t> </a:t>
            </a:r>
            <a:r>
              <a:rPr lang="de-CH" sz="3600" b="1" dirty="0" err="1" smtClean="0"/>
              <a:t>dans</a:t>
            </a:r>
            <a:r>
              <a:rPr lang="de-CH" sz="3600" b="1" dirty="0" smtClean="0"/>
              <a:t> la bio-</a:t>
            </a:r>
            <a:r>
              <a:rPr lang="de-CH" sz="3600" b="1" dirty="0" err="1" smtClean="0"/>
              <a:t>économie</a:t>
            </a:r>
            <a:r>
              <a:rPr lang="de-CH" sz="3600" b="1" dirty="0" smtClean="0"/>
              <a:t> du </a:t>
            </a:r>
            <a:r>
              <a:rPr lang="de-CH" sz="3600" b="1" dirty="0" err="1" smtClean="0"/>
              <a:t>futur</a:t>
            </a:r>
            <a:endParaRPr lang="de-DE" sz="3600" b="1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685800" y="4149080"/>
            <a:ext cx="6400800" cy="1752600"/>
          </a:xfrm>
        </p:spPr>
        <p:txBody>
          <a:bodyPr/>
          <a:lstStyle/>
          <a:p>
            <a:pPr algn="l"/>
            <a:r>
              <a:rPr lang="de-CH" sz="2000" dirty="0" smtClean="0">
                <a:solidFill>
                  <a:schemeClr val="tx1"/>
                </a:solidFill>
              </a:rPr>
              <a:t>Michael Gautschi</a:t>
            </a:r>
          </a:p>
          <a:p>
            <a:pPr algn="l">
              <a:spcBef>
                <a:spcPts val="0"/>
              </a:spcBef>
            </a:pPr>
            <a:r>
              <a:rPr lang="de-CH" sz="2000" dirty="0" err="1" smtClean="0">
                <a:solidFill>
                  <a:schemeClr val="tx1"/>
                </a:solidFill>
              </a:rPr>
              <a:t>Directeur</a:t>
            </a:r>
            <a:r>
              <a:rPr lang="de-CH" sz="2000" dirty="0" smtClean="0">
                <a:solidFill>
                  <a:schemeClr val="tx1"/>
                </a:solidFill>
              </a:rPr>
              <a:t> Industrie du </a:t>
            </a:r>
            <a:r>
              <a:rPr lang="de-CH" sz="2000" dirty="0" err="1" smtClean="0">
                <a:solidFill>
                  <a:schemeClr val="tx1"/>
                </a:solidFill>
              </a:rPr>
              <a:t>bois</a:t>
            </a:r>
            <a:r>
              <a:rPr lang="de-CH" sz="2000" dirty="0" smtClean="0">
                <a:solidFill>
                  <a:schemeClr val="tx1"/>
                </a:solidFill>
              </a:rPr>
              <a:t> </a:t>
            </a:r>
            <a:r>
              <a:rPr lang="de-CH" sz="2000" dirty="0" err="1" smtClean="0">
                <a:solidFill>
                  <a:schemeClr val="tx1"/>
                </a:solidFill>
              </a:rPr>
              <a:t>suisse</a:t>
            </a:r>
            <a:r>
              <a:rPr lang="de-CH" sz="2000" dirty="0" smtClean="0">
                <a:solidFill>
                  <a:schemeClr val="tx1"/>
                </a:solidFill>
              </a:rPr>
              <a:t> (IBS) </a:t>
            </a:r>
            <a:br>
              <a:rPr lang="de-CH" sz="2000" dirty="0" smtClean="0">
                <a:solidFill>
                  <a:schemeClr val="tx1"/>
                </a:solidFill>
              </a:rPr>
            </a:br>
            <a:endParaRPr lang="de-C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aujourd’hui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graphicFrame>
        <p:nvGraphicFramePr>
          <p:cNvPr id="11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904767"/>
              </p:ext>
            </p:extLst>
          </p:nvPr>
        </p:nvGraphicFramePr>
        <p:xfrm>
          <a:off x="251520" y="1052736"/>
          <a:ext cx="8424936" cy="530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280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992" y="1196752"/>
            <a:ext cx="8229600" cy="3701008"/>
          </a:xfrm>
        </p:spPr>
        <p:txBody>
          <a:bodyPr/>
          <a:lstStyle/>
          <a:p>
            <a:pPr marL="0" indent="0">
              <a:buNone/>
            </a:pPr>
            <a:r>
              <a:rPr lang="de-CH" sz="4400" b="1" dirty="0" err="1" smtClean="0"/>
              <a:t>Résumé</a:t>
            </a:r>
            <a:r>
              <a:rPr lang="de-CH" sz="4400" b="1" dirty="0" smtClean="0"/>
              <a:t>:</a:t>
            </a:r>
          </a:p>
          <a:p>
            <a:r>
              <a:rPr lang="de-CH" sz="4400" dirty="0" err="1" smtClean="0"/>
              <a:t>L’industrie</a:t>
            </a:r>
            <a:r>
              <a:rPr lang="de-CH" sz="4400" dirty="0" smtClean="0"/>
              <a:t> </a:t>
            </a:r>
            <a:r>
              <a:rPr lang="de-CH" sz="4400" dirty="0"/>
              <a:t>du </a:t>
            </a:r>
            <a:r>
              <a:rPr lang="de-CH" sz="4400" dirty="0" err="1"/>
              <a:t>bois</a:t>
            </a:r>
            <a:r>
              <a:rPr lang="de-CH" sz="4400" dirty="0"/>
              <a:t> </a:t>
            </a:r>
            <a:r>
              <a:rPr lang="de-CH" sz="4400" dirty="0" err="1"/>
              <a:t>suisse</a:t>
            </a:r>
            <a:r>
              <a:rPr lang="de-CH" sz="4400" dirty="0"/>
              <a:t> </a:t>
            </a:r>
            <a:r>
              <a:rPr lang="de-CH" sz="4400" dirty="0" err="1"/>
              <a:t>évolue</a:t>
            </a:r>
            <a:r>
              <a:rPr lang="de-CH" sz="4400" dirty="0"/>
              <a:t> </a:t>
            </a:r>
            <a:r>
              <a:rPr lang="de-CH" sz="4400" dirty="0" err="1"/>
              <a:t>dans</a:t>
            </a:r>
            <a:r>
              <a:rPr lang="de-CH" sz="4400" dirty="0"/>
              <a:t> </a:t>
            </a:r>
            <a:r>
              <a:rPr lang="de-CH" sz="4400" dirty="0" err="1"/>
              <a:t>un</a:t>
            </a:r>
            <a:r>
              <a:rPr lang="de-CH" sz="4400" dirty="0"/>
              <a:t> </a:t>
            </a:r>
            <a:r>
              <a:rPr lang="de-CH" sz="4400" dirty="0" err="1"/>
              <a:t>environnement</a:t>
            </a:r>
            <a:r>
              <a:rPr lang="de-CH" sz="4400" dirty="0"/>
              <a:t> international </a:t>
            </a:r>
            <a:r>
              <a:rPr lang="de-CH" sz="4400" dirty="0" err="1"/>
              <a:t>très</a:t>
            </a:r>
            <a:r>
              <a:rPr lang="de-CH" sz="4400" dirty="0"/>
              <a:t> </a:t>
            </a:r>
            <a:r>
              <a:rPr lang="de-CH" sz="4400" dirty="0" err="1"/>
              <a:t>compétitif</a:t>
            </a:r>
            <a:r>
              <a:rPr lang="de-CH" sz="4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CH" sz="4400" dirty="0"/>
              <a:t>De plus, </a:t>
            </a:r>
            <a:r>
              <a:rPr lang="de-CH" sz="4400" dirty="0" err="1"/>
              <a:t>elle</a:t>
            </a:r>
            <a:r>
              <a:rPr lang="de-CH" sz="4400" dirty="0"/>
              <a:t> </a:t>
            </a:r>
            <a:r>
              <a:rPr lang="de-CH" sz="4400" dirty="0" err="1"/>
              <a:t>est</a:t>
            </a:r>
            <a:r>
              <a:rPr lang="de-CH" sz="4400" dirty="0"/>
              <a:t> </a:t>
            </a:r>
            <a:r>
              <a:rPr lang="de-CH" sz="4400" dirty="0" err="1"/>
              <a:t>soumise</a:t>
            </a:r>
            <a:r>
              <a:rPr lang="de-CH" sz="4400" dirty="0"/>
              <a:t> à </a:t>
            </a:r>
            <a:r>
              <a:rPr lang="de-CH" sz="4400" dirty="0" err="1"/>
              <a:t>un</a:t>
            </a:r>
            <a:r>
              <a:rPr lang="de-CH" sz="4400" dirty="0"/>
              <a:t> fort </a:t>
            </a:r>
            <a:r>
              <a:rPr lang="de-CH" sz="4400" dirty="0" err="1"/>
              <a:t>changement</a:t>
            </a:r>
            <a:r>
              <a:rPr lang="de-CH" sz="4400" dirty="0"/>
              <a:t> </a:t>
            </a:r>
            <a:r>
              <a:rPr lang="de-CH" sz="4400" dirty="0" err="1"/>
              <a:t>structurel</a:t>
            </a:r>
            <a:endParaRPr lang="de-CH" sz="4400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58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021C2-CF3A-43D2-BB5E-ED36315788C0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27584" y="2420888"/>
            <a:ext cx="7543800" cy="1295400"/>
          </a:xfrm>
        </p:spPr>
        <p:txBody>
          <a:bodyPr/>
          <a:lstStyle/>
          <a:p>
            <a:pPr algn="l"/>
            <a:r>
              <a:rPr lang="de-CH" dirty="0" smtClean="0"/>
              <a:t>…et </a:t>
            </a:r>
            <a:r>
              <a:rPr lang="de-CH" dirty="0" err="1" smtClean="0"/>
              <a:t>malgré</a:t>
            </a:r>
            <a:r>
              <a:rPr lang="de-CH" dirty="0" smtClean="0"/>
              <a:t> </a:t>
            </a:r>
            <a:r>
              <a:rPr lang="de-CH" dirty="0" err="1" smtClean="0"/>
              <a:t>tout</a:t>
            </a:r>
            <a:r>
              <a:rPr lang="de-CH" dirty="0" smtClean="0"/>
              <a:t>, </a:t>
            </a:r>
            <a:r>
              <a:rPr lang="de-CH" dirty="0" err="1" smtClean="0"/>
              <a:t>l’industrie</a:t>
            </a:r>
            <a:r>
              <a:rPr lang="de-CH" dirty="0" smtClean="0"/>
              <a:t> du </a:t>
            </a:r>
            <a:r>
              <a:rPr lang="de-CH" dirty="0" err="1" smtClean="0"/>
              <a:t>bois</a:t>
            </a:r>
            <a:r>
              <a:rPr lang="de-CH" dirty="0" smtClean="0"/>
              <a:t> </a:t>
            </a:r>
            <a:r>
              <a:rPr lang="de-CH" dirty="0" err="1" smtClean="0"/>
              <a:t>jouera</a:t>
            </a:r>
            <a:r>
              <a:rPr lang="de-CH" dirty="0" smtClean="0"/>
              <a:t> </a:t>
            </a:r>
            <a:r>
              <a:rPr lang="de-CH" dirty="0" err="1" smtClean="0"/>
              <a:t>un</a:t>
            </a:r>
            <a:r>
              <a:rPr lang="de-CH" dirty="0" smtClean="0"/>
              <a:t> </a:t>
            </a:r>
            <a:r>
              <a:rPr lang="de-CH" dirty="0" err="1" smtClean="0"/>
              <a:t>rôle</a:t>
            </a:r>
            <a:r>
              <a:rPr lang="de-CH" dirty="0" smtClean="0"/>
              <a:t> </a:t>
            </a:r>
            <a:r>
              <a:rPr lang="de-CH" dirty="0" err="1" smtClean="0"/>
              <a:t>important</a:t>
            </a:r>
            <a:r>
              <a:rPr lang="de-CH" dirty="0" smtClean="0"/>
              <a:t> à </a:t>
            </a:r>
            <a:r>
              <a:rPr lang="de-CH" dirty="0" err="1" smtClean="0"/>
              <a:t>l’avenir</a:t>
            </a:r>
            <a:r>
              <a:rPr lang="de-CH" dirty="0" smtClean="0"/>
              <a:t>. </a:t>
            </a:r>
            <a:br>
              <a:rPr lang="de-CH" dirty="0" smtClean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>
                <a:solidFill>
                  <a:srgbClr val="FF0000"/>
                </a:solidFill>
              </a:rPr>
              <a:t>POURQUOI? 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4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/>
              <a:t>Des </a:t>
            </a:r>
            <a:r>
              <a:rPr lang="de-CH" sz="2800" b="1" dirty="0" err="1" smtClean="0"/>
              <a:t>signaux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positifs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pour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701008"/>
          </a:xfrm>
        </p:spPr>
        <p:txBody>
          <a:bodyPr/>
          <a:lstStyle/>
          <a:p>
            <a:r>
              <a:rPr lang="de-CH" dirty="0" smtClean="0"/>
              <a:t>La </a:t>
            </a:r>
            <a:r>
              <a:rPr lang="de-CH" dirty="0" err="1" smtClean="0"/>
              <a:t>politique</a:t>
            </a:r>
            <a:r>
              <a:rPr lang="de-CH" dirty="0" smtClean="0"/>
              <a:t> </a:t>
            </a:r>
            <a:r>
              <a:rPr lang="de-CH" dirty="0" err="1" smtClean="0"/>
              <a:t>exige</a:t>
            </a:r>
            <a:r>
              <a:rPr lang="de-CH" dirty="0" smtClean="0"/>
              <a:t> </a:t>
            </a:r>
            <a:r>
              <a:rPr lang="de-CH" dirty="0" err="1" smtClean="0"/>
              <a:t>toujours</a:t>
            </a:r>
            <a:r>
              <a:rPr lang="de-CH" dirty="0" smtClean="0"/>
              <a:t> plus de «</a:t>
            </a:r>
            <a:r>
              <a:rPr lang="de-CH" dirty="0" err="1" smtClean="0"/>
              <a:t>durabilité</a:t>
            </a:r>
            <a:r>
              <a:rPr lang="de-CH" dirty="0" smtClean="0"/>
              <a:t>» </a:t>
            </a:r>
            <a:r>
              <a:rPr lang="de-CH" dirty="0" err="1" smtClean="0"/>
              <a:t>dans</a:t>
            </a:r>
            <a:r>
              <a:rPr lang="de-CH" dirty="0" smtClean="0"/>
              <a:t> </a:t>
            </a:r>
            <a:r>
              <a:rPr lang="de-CH" dirty="0" err="1" smtClean="0"/>
              <a:t>tous</a:t>
            </a:r>
            <a:r>
              <a:rPr lang="de-CH" dirty="0" smtClean="0"/>
              <a:t> les </a:t>
            </a:r>
            <a:r>
              <a:rPr lang="de-CH" dirty="0" err="1" smtClean="0"/>
              <a:t>domaines</a:t>
            </a:r>
            <a:r>
              <a:rPr lang="de-CH" dirty="0" smtClean="0"/>
              <a:t> (</a:t>
            </a:r>
            <a:r>
              <a:rPr lang="de-CH" dirty="0" err="1" smtClean="0"/>
              <a:t>politique</a:t>
            </a:r>
            <a:r>
              <a:rPr lang="de-CH" dirty="0" smtClean="0"/>
              <a:t> de </a:t>
            </a:r>
            <a:r>
              <a:rPr lang="de-CH" dirty="0" err="1" smtClean="0"/>
              <a:t>l’énergie</a:t>
            </a:r>
            <a:r>
              <a:rPr lang="de-CH" dirty="0" smtClean="0"/>
              <a:t>, du </a:t>
            </a:r>
            <a:r>
              <a:rPr lang="de-CH" dirty="0" err="1" smtClean="0"/>
              <a:t>climat</a:t>
            </a:r>
            <a:r>
              <a:rPr lang="de-CH" dirty="0" smtClean="0"/>
              <a:t>, des </a:t>
            </a:r>
            <a:r>
              <a:rPr lang="de-CH" dirty="0" err="1" smtClean="0"/>
              <a:t>transports</a:t>
            </a:r>
            <a:r>
              <a:rPr lang="de-CH" dirty="0" smtClean="0"/>
              <a:t>, des </a:t>
            </a:r>
            <a:r>
              <a:rPr lang="de-CH" dirty="0" err="1" smtClean="0"/>
              <a:t>achats</a:t>
            </a:r>
            <a:r>
              <a:rPr lang="de-CH" dirty="0" smtClean="0"/>
              <a:t>, etc.)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CH" dirty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de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de-CH" b="1" dirty="0" smtClean="0">
                <a:solidFill>
                  <a:srgbClr val="FF0000"/>
                </a:solidFill>
              </a:rPr>
              <a:t>Le </a:t>
            </a:r>
            <a:r>
              <a:rPr lang="de-CH" b="1" dirty="0" err="1" smtClean="0">
                <a:solidFill>
                  <a:srgbClr val="FF0000"/>
                </a:solidFill>
              </a:rPr>
              <a:t>bois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fait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partie</a:t>
            </a:r>
            <a:r>
              <a:rPr lang="de-CH" dirty="0" smtClean="0">
                <a:solidFill>
                  <a:srgbClr val="FF0000"/>
                </a:solidFill>
              </a:rPr>
              <a:t> de la </a:t>
            </a:r>
            <a:r>
              <a:rPr lang="de-CH" dirty="0" err="1" smtClean="0">
                <a:solidFill>
                  <a:srgbClr val="FF0000"/>
                </a:solidFill>
              </a:rPr>
              <a:t>solution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CH" dirty="0" smtClean="0"/>
              <a:t>La </a:t>
            </a:r>
            <a:r>
              <a:rPr lang="de-CH" dirty="0" err="1" smtClean="0"/>
              <a:t>société</a:t>
            </a:r>
            <a:r>
              <a:rPr lang="de-CH" dirty="0" smtClean="0"/>
              <a:t>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déstabilisée</a:t>
            </a:r>
            <a:r>
              <a:rPr lang="de-CH" dirty="0" smtClean="0"/>
              <a:t> et </a:t>
            </a:r>
            <a:r>
              <a:rPr lang="de-CH" dirty="0" err="1" smtClean="0"/>
              <a:t>mise</a:t>
            </a:r>
            <a:r>
              <a:rPr lang="de-CH" dirty="0" smtClean="0"/>
              <a:t> </a:t>
            </a:r>
            <a:r>
              <a:rPr lang="de-CH" dirty="0" err="1" smtClean="0"/>
              <a:t>sur</a:t>
            </a:r>
            <a:r>
              <a:rPr lang="de-CH" dirty="0" smtClean="0"/>
              <a:t> les </a:t>
            </a:r>
            <a:r>
              <a:rPr lang="de-CH" dirty="0" err="1" smtClean="0"/>
              <a:t>valeurs</a:t>
            </a:r>
            <a:r>
              <a:rPr lang="de-CH" dirty="0" smtClean="0"/>
              <a:t> </a:t>
            </a:r>
            <a:r>
              <a:rPr lang="de-CH" dirty="0" err="1" smtClean="0"/>
              <a:t>traditionnelles</a:t>
            </a:r>
            <a:r>
              <a:rPr lang="de-CH" dirty="0" smtClean="0"/>
              <a:t> </a:t>
            </a:r>
            <a:r>
              <a:rPr lang="de-CH" dirty="0" smtClean="0">
                <a:sym typeface="Wingdings" panose="05000000000000000000" pitchFamily="2" charset="2"/>
              </a:rPr>
              <a:t> Le </a:t>
            </a:r>
            <a:r>
              <a:rPr lang="de-CH" dirty="0" err="1" smtClean="0">
                <a:sym typeface="Wingdings" panose="05000000000000000000" pitchFamily="2" charset="2"/>
              </a:rPr>
              <a:t>caractère</a:t>
            </a:r>
            <a:r>
              <a:rPr lang="de-CH" dirty="0" smtClean="0">
                <a:sym typeface="Wingdings" panose="05000000000000000000" pitchFamily="2" charset="2"/>
              </a:rPr>
              <a:t> </a:t>
            </a:r>
            <a:r>
              <a:rPr lang="de-CH" dirty="0" err="1" smtClean="0">
                <a:sym typeface="Wingdings" panose="05000000000000000000" pitchFamily="2" charset="2"/>
              </a:rPr>
              <a:t>régional</a:t>
            </a:r>
            <a:r>
              <a:rPr lang="de-CH" dirty="0" smtClean="0">
                <a:sym typeface="Wingdings" panose="05000000000000000000" pitchFamily="2" charset="2"/>
              </a:rPr>
              <a:t>, resp. la </a:t>
            </a:r>
            <a:r>
              <a:rPr lang="de-CH" dirty="0" smtClean="0"/>
              <a:t>«</a:t>
            </a:r>
            <a:r>
              <a:rPr lang="de-CH" dirty="0" err="1" smtClean="0"/>
              <a:t>swissness</a:t>
            </a:r>
            <a:r>
              <a:rPr lang="de-CH" dirty="0" smtClean="0"/>
              <a:t>» </a:t>
            </a:r>
            <a:r>
              <a:rPr lang="de-CH" dirty="0" err="1" smtClean="0"/>
              <a:t>sont</a:t>
            </a:r>
            <a:r>
              <a:rPr lang="de-CH" dirty="0" smtClean="0"/>
              <a:t> </a:t>
            </a:r>
            <a:r>
              <a:rPr lang="de-CH" dirty="0" err="1" smtClean="0"/>
              <a:t>tendance</a:t>
            </a:r>
            <a:endParaRPr lang="de-CH" dirty="0"/>
          </a:p>
          <a:p>
            <a:pPr marL="0" indent="0">
              <a:spcBef>
                <a:spcPts val="0"/>
              </a:spcBef>
              <a:buNone/>
            </a:pPr>
            <a:r>
              <a:rPr lang="de-CH" dirty="0" smtClean="0">
                <a:solidFill>
                  <a:srgbClr val="FF0000"/>
                </a:solidFill>
                <a:sym typeface="Wingdings" panose="05000000000000000000" pitchFamily="2" charset="2"/>
              </a:rPr>
              <a:t>	 </a:t>
            </a:r>
            <a:r>
              <a:rPr lang="de-CH" b="1" dirty="0" smtClean="0">
                <a:solidFill>
                  <a:srgbClr val="FF0000"/>
                </a:solidFill>
              </a:rPr>
              <a:t>Le </a:t>
            </a:r>
            <a:r>
              <a:rPr lang="de-CH" b="1" dirty="0" err="1" smtClean="0">
                <a:solidFill>
                  <a:srgbClr val="FF0000"/>
                </a:solidFill>
              </a:rPr>
              <a:t>bois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suisse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fait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partie</a:t>
            </a:r>
            <a:r>
              <a:rPr lang="de-CH" dirty="0" smtClean="0">
                <a:solidFill>
                  <a:srgbClr val="FF0000"/>
                </a:solidFill>
              </a:rPr>
              <a:t> de la </a:t>
            </a:r>
            <a:r>
              <a:rPr lang="de-CH" dirty="0" err="1" smtClean="0">
                <a:solidFill>
                  <a:srgbClr val="FF0000"/>
                </a:solidFill>
              </a:rPr>
              <a:t>solution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7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/>
              <a:t>Des </a:t>
            </a:r>
            <a:r>
              <a:rPr lang="de-CH" sz="2800" b="1" dirty="0" err="1" smtClean="0"/>
              <a:t>signaux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positifs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pour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480212" y="501354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+mn-lt"/>
              </a:rPr>
              <a:t>Source: OES</a:t>
            </a:r>
            <a:endParaRPr lang="de-CH" sz="14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44724" y="5279132"/>
            <a:ext cx="7215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La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demande</a:t>
            </a:r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mondiale</a:t>
            </a:r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en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sciages</a:t>
            </a:r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augmente</a:t>
            </a:r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,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l’Europe</a:t>
            </a:r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livre</a:t>
            </a:r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</a:t>
            </a:r>
            <a:b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</a:b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endParaRPr lang="de-CH" sz="2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50746"/>
            <a:ext cx="8415811" cy="35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/>
              <a:t>Des </a:t>
            </a:r>
            <a:r>
              <a:rPr lang="de-CH" sz="2800" b="1" dirty="0" err="1" smtClean="0"/>
              <a:t>signaux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positifs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pour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24801" t="17413" r="31888" b="13460"/>
          <a:stretch/>
        </p:blipFill>
        <p:spPr>
          <a:xfrm>
            <a:off x="611560" y="1196752"/>
            <a:ext cx="5040560" cy="502805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012160" y="5445224"/>
            <a:ext cx="253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>
                <a:latin typeface="+mj-lt"/>
              </a:rPr>
              <a:t>Source: Rapport </a:t>
            </a:r>
            <a:r>
              <a:rPr lang="de-CH" sz="1400" dirty="0" err="1" smtClean="0">
                <a:latin typeface="+mj-lt"/>
              </a:rPr>
              <a:t>annuel</a:t>
            </a:r>
            <a:r>
              <a:rPr lang="de-CH" sz="1400" dirty="0" smtClean="0">
                <a:latin typeface="+mj-lt"/>
              </a:rPr>
              <a:t> 2017/18  Holzbau Schweiz </a:t>
            </a:r>
            <a:endParaRPr lang="de-CH" sz="1400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12160" y="2589669"/>
            <a:ext cx="267464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La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part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de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marché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du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bois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dans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le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parc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immobilier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suisse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augmente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dans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presque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toutes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les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catégories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de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bâtiments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. </a:t>
            </a:r>
            <a:endParaRPr lang="de-CH" sz="2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28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/>
              <a:t>Des </a:t>
            </a:r>
            <a:r>
              <a:rPr lang="de-CH" sz="2800" b="1" dirty="0" err="1" smtClean="0"/>
              <a:t>signaux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positifs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pour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532092" y="4005064"/>
            <a:ext cx="37758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Exemple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Schilliger Holz AG: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nouvelle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production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de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bois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lamellé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collé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(CHF 22 Mio.)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ouvelle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>
                <a:solidFill>
                  <a:srgbClr val="FF0000"/>
                </a:solidFill>
                <a:latin typeface="+mj-lt"/>
              </a:rPr>
              <a:t>p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roduction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et de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bois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massif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contrecollé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(CLT) (CHF 40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Mio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)</a:t>
            </a:r>
            <a:endParaRPr lang="de-CH" sz="2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34811"/>
            <a:ext cx="3513938" cy="234262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44" y="1433552"/>
            <a:ext cx="3515825" cy="23438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09" y="3933056"/>
            <a:ext cx="3527259" cy="235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smtClean="0"/>
              <a:t>Des </a:t>
            </a:r>
            <a:r>
              <a:rPr lang="de-CH" sz="2800" b="1" dirty="0" err="1" smtClean="0"/>
              <a:t>signaux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positifs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pour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20075" t="8420" r="20863" b="23541"/>
          <a:stretch/>
        </p:blipFill>
        <p:spPr>
          <a:xfrm>
            <a:off x="1077214" y="1340768"/>
            <a:ext cx="6398699" cy="460706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868144" y="2636912"/>
            <a:ext cx="2818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La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demande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en </a:t>
            </a:r>
            <a:r>
              <a:rPr lang="de-CH" sz="2200" i="1" dirty="0" err="1" smtClean="0">
                <a:solidFill>
                  <a:srgbClr val="FF0000"/>
                </a:solidFill>
                <a:latin typeface="+mj-lt"/>
              </a:rPr>
              <a:t>bois</a:t>
            </a:r>
            <a:r>
              <a:rPr lang="de-CH" sz="22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i="1" dirty="0" err="1" smtClean="0">
                <a:solidFill>
                  <a:srgbClr val="FF0000"/>
                </a:solidFill>
                <a:latin typeface="+mj-lt"/>
              </a:rPr>
              <a:t>suisse</a:t>
            </a:r>
            <a:r>
              <a:rPr lang="de-CH" sz="2200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augmente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grâce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au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développement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actif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 du </a:t>
            </a:r>
            <a:r>
              <a:rPr lang="de-CH" sz="2200" dirty="0" err="1" smtClean="0">
                <a:solidFill>
                  <a:srgbClr val="FF0000"/>
                </a:solidFill>
                <a:latin typeface="+mj-lt"/>
              </a:rPr>
              <a:t>marché</a:t>
            </a:r>
            <a:r>
              <a:rPr lang="de-CH" sz="2200" dirty="0" smtClean="0">
                <a:solidFill>
                  <a:srgbClr val="FF0000"/>
                </a:solidFill>
                <a:latin typeface="+mj-lt"/>
              </a:rPr>
              <a:t>. </a:t>
            </a:r>
            <a:endParaRPr lang="de-CH" sz="2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85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021C2-CF3A-43D2-BB5E-ED36315788C0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61392"/>
            <a:ext cx="7543800" cy="1295400"/>
          </a:xfrm>
        </p:spPr>
        <p:txBody>
          <a:bodyPr/>
          <a:lstStyle/>
          <a:p>
            <a:r>
              <a:rPr lang="de-CH" dirty="0" err="1" smtClean="0"/>
              <a:t>Où</a:t>
            </a:r>
            <a:r>
              <a:rPr lang="de-CH" dirty="0" smtClean="0"/>
              <a:t> allons-</a:t>
            </a:r>
            <a:r>
              <a:rPr lang="de-CH" dirty="0" err="1" smtClean="0"/>
              <a:t>nous</a:t>
            </a:r>
            <a:r>
              <a:rPr lang="de-CH" dirty="0" smtClean="0"/>
              <a:t>?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2" y="1196752"/>
            <a:ext cx="9163445" cy="5159598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5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906072" cy="1647056"/>
          </a:xfrm>
        </p:spPr>
        <p:txBody>
          <a:bodyPr/>
          <a:lstStyle/>
          <a:p>
            <a:pPr algn="l"/>
            <a:r>
              <a:rPr lang="de-CH" sz="2800" b="1" dirty="0" err="1" smtClean="0"/>
              <a:t>Où</a:t>
            </a:r>
            <a:r>
              <a:rPr lang="de-CH" sz="2800" b="1" dirty="0" smtClean="0"/>
              <a:t> allons-</a:t>
            </a:r>
            <a:r>
              <a:rPr lang="de-CH" sz="2800" b="1" dirty="0" err="1" smtClean="0"/>
              <a:t>nous</a:t>
            </a:r>
            <a:r>
              <a:rPr lang="de-CH" sz="2800" b="1" dirty="0" smtClean="0"/>
              <a:t>?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de-CH" sz="2400" dirty="0" smtClean="0"/>
          </a:p>
          <a:p>
            <a:r>
              <a:rPr lang="de-CH" sz="2400" dirty="0" err="1" smtClean="0"/>
              <a:t>Matière</a:t>
            </a:r>
            <a:r>
              <a:rPr lang="de-CH" sz="2400" dirty="0" smtClean="0"/>
              <a:t> </a:t>
            </a:r>
            <a:r>
              <a:rPr lang="de-CH" sz="2400" dirty="0" err="1" smtClean="0"/>
              <a:t>première</a:t>
            </a:r>
            <a:endParaRPr lang="de-CH" sz="2400" dirty="0" smtClean="0"/>
          </a:p>
          <a:p>
            <a:r>
              <a:rPr lang="de-CH" sz="2400" dirty="0" err="1" smtClean="0"/>
              <a:t>Marchés</a:t>
            </a:r>
            <a:endParaRPr lang="de-CH" sz="2400" dirty="0"/>
          </a:p>
          <a:p>
            <a:r>
              <a:rPr lang="de-CH" sz="2400" dirty="0" err="1" smtClean="0"/>
              <a:t>Produits</a:t>
            </a:r>
            <a:r>
              <a:rPr lang="de-CH" sz="2400" dirty="0" smtClean="0"/>
              <a:t> </a:t>
            </a:r>
          </a:p>
          <a:p>
            <a:r>
              <a:rPr lang="de-CH" sz="2400" dirty="0" err="1" smtClean="0"/>
              <a:t>Production</a:t>
            </a:r>
            <a:r>
              <a:rPr lang="de-CH" sz="2400" dirty="0" smtClean="0"/>
              <a:t> </a:t>
            </a:r>
            <a:r>
              <a:rPr lang="de-CH" sz="2400" dirty="0"/>
              <a:t>e</a:t>
            </a:r>
            <a:r>
              <a:rPr lang="de-CH" sz="2400" dirty="0" smtClean="0"/>
              <a:t>n Suisse</a:t>
            </a:r>
          </a:p>
        </p:txBody>
      </p:sp>
    </p:spTree>
    <p:extLst>
      <p:ext uri="{BB962C8B-B14F-4D97-AF65-F5344CB8AC3E}">
        <p14:creationId xmlns:p14="http://schemas.microsoft.com/office/powerpoint/2010/main" val="13029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aujourd’hui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186" t="21315" r="16192" b="10272"/>
          <a:stretch/>
        </p:blipFill>
        <p:spPr>
          <a:xfrm>
            <a:off x="611560" y="1448422"/>
            <a:ext cx="7461759" cy="478889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47056" y="2591422"/>
            <a:ext cx="7813376" cy="16296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647056" y="3826111"/>
            <a:ext cx="788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Industrie du </a:t>
            </a:r>
            <a:r>
              <a:rPr lang="de-CH" b="1" dirty="0" err="1" smtClean="0">
                <a:solidFill>
                  <a:srgbClr val="FF0000"/>
                </a:solidFill>
              </a:rPr>
              <a:t>bois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>
                <a:solidFill>
                  <a:srgbClr val="FF0000"/>
                </a:solidFill>
              </a:rPr>
              <a:t>= </a:t>
            </a:r>
            <a:r>
              <a:rPr lang="de-CH" b="1" dirty="0" smtClean="0">
                <a:solidFill>
                  <a:srgbClr val="FF0000"/>
                </a:solidFill>
              </a:rPr>
              <a:t>1ère </a:t>
            </a:r>
            <a:r>
              <a:rPr lang="de-CH" b="1" dirty="0" err="1" smtClean="0">
                <a:solidFill>
                  <a:srgbClr val="FF0000"/>
                </a:solidFill>
              </a:rPr>
              <a:t>transformation</a:t>
            </a:r>
            <a:r>
              <a:rPr lang="de-CH" b="1" dirty="0" smtClean="0">
                <a:solidFill>
                  <a:srgbClr val="FF0000"/>
                </a:solidFill>
              </a:rPr>
              <a:t> = </a:t>
            </a:r>
            <a:r>
              <a:rPr lang="de-CH" b="1" dirty="0" err="1" smtClean="0">
                <a:solidFill>
                  <a:srgbClr val="FF0000"/>
                </a:solidFill>
              </a:rPr>
              <a:t>transformateurs</a:t>
            </a:r>
            <a:r>
              <a:rPr lang="de-CH" b="1" dirty="0" smtClean="0">
                <a:solidFill>
                  <a:srgbClr val="FF0000"/>
                </a:solidFill>
              </a:rPr>
              <a:t> de </a:t>
            </a:r>
            <a:r>
              <a:rPr lang="de-CH" b="1" dirty="0" err="1" smtClean="0">
                <a:solidFill>
                  <a:srgbClr val="FF0000"/>
                </a:solidFill>
              </a:rPr>
              <a:t>bois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brut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528" y="0"/>
            <a:ext cx="7906072" cy="1475656"/>
          </a:xfrm>
        </p:spPr>
        <p:txBody>
          <a:bodyPr/>
          <a:lstStyle/>
          <a:p>
            <a:pPr algn="l"/>
            <a:r>
              <a:rPr lang="de-CH" sz="2800" b="1" dirty="0" err="1" smtClean="0"/>
              <a:t>Conclusions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pour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l’industrie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suisse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87035"/>
            <a:ext cx="8363272" cy="4734253"/>
          </a:xfrm>
        </p:spPr>
        <p:txBody>
          <a:bodyPr/>
          <a:lstStyle/>
          <a:p>
            <a:r>
              <a:rPr lang="de-CH" sz="2400" dirty="0" smtClean="0"/>
              <a:t>Industrie du </a:t>
            </a:r>
            <a:r>
              <a:rPr lang="de-CH" sz="2400" dirty="0" err="1" smtClean="0"/>
              <a:t>bois</a:t>
            </a:r>
            <a:r>
              <a:rPr lang="de-CH" sz="2400" dirty="0" smtClean="0"/>
              <a:t> = </a:t>
            </a:r>
            <a:r>
              <a:rPr lang="de-CH" sz="2400" dirty="0" err="1" smtClean="0"/>
              <a:t>passer</a:t>
            </a:r>
            <a:r>
              <a:rPr lang="de-CH" sz="2400" dirty="0" smtClean="0"/>
              <a:t> </a:t>
            </a:r>
            <a:r>
              <a:rPr lang="de-CH" sz="2400" dirty="0" err="1" smtClean="0"/>
              <a:t>d’un</a:t>
            </a:r>
            <a:r>
              <a:rPr lang="de-CH" sz="2400" dirty="0" smtClean="0"/>
              <a:t> </a:t>
            </a:r>
            <a:r>
              <a:rPr lang="de-CH" sz="2400" dirty="0" err="1" smtClean="0"/>
              <a:t>produit</a:t>
            </a:r>
            <a:r>
              <a:rPr lang="de-CH" sz="2400" dirty="0" smtClean="0"/>
              <a:t> </a:t>
            </a:r>
            <a:r>
              <a:rPr lang="de-CH" sz="2400" dirty="0" err="1" smtClean="0"/>
              <a:t>naturel</a:t>
            </a:r>
            <a:r>
              <a:rPr lang="de-CH" sz="2400" dirty="0" smtClean="0"/>
              <a:t> à </a:t>
            </a:r>
            <a:r>
              <a:rPr lang="de-CH" sz="2400" dirty="0" err="1" smtClean="0"/>
              <a:t>un</a:t>
            </a:r>
            <a:r>
              <a:rPr lang="de-CH" sz="2400" dirty="0" smtClean="0"/>
              <a:t> </a:t>
            </a:r>
            <a:r>
              <a:rPr lang="de-CH" sz="2400" dirty="0" err="1" smtClean="0"/>
              <a:t>produit</a:t>
            </a:r>
            <a:r>
              <a:rPr lang="de-CH" sz="2400" dirty="0" smtClean="0"/>
              <a:t> industriel au </a:t>
            </a:r>
            <a:r>
              <a:rPr lang="de-CH" sz="2400" dirty="0" err="1" smtClean="0"/>
              <a:t>moyen</a:t>
            </a:r>
            <a:r>
              <a:rPr lang="de-CH" sz="2400" dirty="0" smtClean="0"/>
              <a:t> </a:t>
            </a:r>
            <a:r>
              <a:rPr lang="de-CH" sz="2400" dirty="0" err="1" smtClean="0"/>
              <a:t>d’une</a:t>
            </a:r>
            <a:r>
              <a:rPr lang="de-CH" sz="2400" dirty="0" smtClean="0"/>
              <a:t> </a:t>
            </a:r>
            <a:r>
              <a:rPr lang="de-CH" sz="2400" dirty="0" err="1" smtClean="0"/>
              <a:t>technologie</a:t>
            </a:r>
            <a:r>
              <a:rPr lang="de-CH" sz="2400" dirty="0" smtClean="0"/>
              <a:t> </a:t>
            </a:r>
            <a:r>
              <a:rPr lang="de-CH" sz="2400" dirty="0" err="1" smtClean="0"/>
              <a:t>efficiente</a:t>
            </a:r>
            <a:r>
              <a:rPr lang="de-CH" sz="2400" dirty="0" smtClean="0"/>
              <a:t>; le </a:t>
            </a:r>
            <a:r>
              <a:rPr lang="de-CH" sz="2400" dirty="0" err="1" smtClean="0"/>
              <a:t>sciage</a:t>
            </a:r>
            <a:r>
              <a:rPr lang="de-CH" sz="2400" dirty="0" smtClean="0"/>
              <a:t> </a:t>
            </a:r>
            <a:r>
              <a:rPr lang="de-CH" sz="2400" dirty="0" err="1" smtClean="0"/>
              <a:t>est</a:t>
            </a:r>
            <a:r>
              <a:rPr lang="de-CH" sz="2400" dirty="0" smtClean="0"/>
              <a:t> </a:t>
            </a:r>
            <a:r>
              <a:rPr lang="de-CH" sz="2400" i="1" dirty="0" err="1" smtClean="0"/>
              <a:t>une</a:t>
            </a:r>
            <a:r>
              <a:rPr lang="de-CH" sz="2400" dirty="0" smtClean="0"/>
              <a:t> </a:t>
            </a:r>
            <a:r>
              <a:rPr lang="de-CH" sz="2400" dirty="0" err="1" smtClean="0"/>
              <a:t>possibilité</a:t>
            </a:r>
            <a:r>
              <a:rPr lang="de-CH" sz="2400" dirty="0" smtClean="0"/>
              <a:t> </a:t>
            </a:r>
            <a:r>
              <a:rPr lang="de-CH" sz="2400" dirty="0" err="1" smtClean="0"/>
              <a:t>parmi</a:t>
            </a:r>
            <a:r>
              <a:rPr lang="de-CH" sz="2400" dirty="0" smtClean="0"/>
              <a:t> </a:t>
            </a:r>
            <a:r>
              <a:rPr lang="de-CH" sz="2400" dirty="0" err="1" smtClean="0"/>
              <a:t>d’autres</a:t>
            </a:r>
            <a:r>
              <a:rPr lang="de-CH" sz="24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de-CH" sz="2400" b="1" dirty="0" err="1" smtClean="0"/>
              <a:t>Stratégie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pour</a:t>
            </a:r>
            <a:r>
              <a:rPr lang="de-CH" sz="2400" b="1" dirty="0" smtClean="0"/>
              <a:t> la Suisse</a:t>
            </a:r>
            <a:r>
              <a:rPr lang="de-CH" sz="2400" dirty="0" smtClean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sz="2000" dirty="0" err="1" smtClean="0"/>
              <a:t>Approche</a:t>
            </a:r>
            <a:r>
              <a:rPr lang="de-CH" sz="2000" dirty="0" smtClean="0"/>
              <a:t> </a:t>
            </a:r>
            <a:r>
              <a:rPr lang="de-CH" sz="2000" dirty="0" err="1" smtClean="0"/>
              <a:t>décentralisée</a:t>
            </a:r>
            <a:endParaRPr lang="de-CH" sz="20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CH" sz="2000" dirty="0" err="1" smtClean="0"/>
              <a:t>Investir</a:t>
            </a:r>
            <a:r>
              <a:rPr lang="de-CH" sz="2000" dirty="0" smtClean="0"/>
              <a:t> </a:t>
            </a:r>
            <a:r>
              <a:rPr lang="de-CH" sz="2000" dirty="0" err="1" smtClean="0"/>
              <a:t>dans</a:t>
            </a:r>
            <a:r>
              <a:rPr lang="de-CH" sz="2000" dirty="0" smtClean="0"/>
              <a:t> des </a:t>
            </a:r>
            <a:r>
              <a:rPr lang="de-CH" sz="2000" dirty="0" err="1"/>
              <a:t>installations</a:t>
            </a:r>
            <a:r>
              <a:rPr lang="de-CH" sz="2000" dirty="0"/>
              <a:t> modernes et </a:t>
            </a:r>
            <a:r>
              <a:rPr lang="de-CH" sz="2000" dirty="0" smtClean="0"/>
              <a:t>flexibles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sz="2000" dirty="0" err="1" smtClean="0"/>
              <a:t>Développer</a:t>
            </a:r>
            <a:r>
              <a:rPr lang="de-CH" sz="2000" dirty="0" smtClean="0"/>
              <a:t> des </a:t>
            </a:r>
            <a:r>
              <a:rPr lang="de-CH" sz="2000" dirty="0" err="1" smtClean="0"/>
              <a:t>produits</a:t>
            </a:r>
            <a:r>
              <a:rPr lang="de-CH" sz="2000" dirty="0" smtClean="0"/>
              <a:t> (</a:t>
            </a:r>
            <a:r>
              <a:rPr lang="de-CH" sz="2000" dirty="0" smtClean="0">
                <a:sym typeface="Wingdings" panose="05000000000000000000" pitchFamily="2" charset="2"/>
              </a:rPr>
              <a:t></a:t>
            </a:r>
            <a:r>
              <a:rPr lang="de-CH" sz="2000" dirty="0" err="1" smtClean="0">
                <a:sym typeface="Wingdings" panose="05000000000000000000" pitchFamily="2" charset="2"/>
              </a:rPr>
              <a:t>innovation</a:t>
            </a:r>
            <a:r>
              <a:rPr lang="de-CH" sz="2000" dirty="0" smtClean="0">
                <a:sym typeface="Wingdings" panose="05000000000000000000" pitchFamily="2" charset="2"/>
              </a:rPr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CH" sz="2000" dirty="0" err="1" smtClean="0">
                <a:sym typeface="Wingdings" panose="05000000000000000000" pitchFamily="2" charset="2"/>
              </a:rPr>
              <a:t>Combiner</a:t>
            </a:r>
            <a:r>
              <a:rPr lang="de-CH" sz="2000" dirty="0" smtClean="0">
                <a:sym typeface="Wingdings" panose="05000000000000000000" pitchFamily="2" charset="2"/>
              </a:rPr>
              <a:t> des </a:t>
            </a:r>
            <a:r>
              <a:rPr lang="de-CH" sz="2000" dirty="0" err="1" smtClean="0">
                <a:sym typeface="Wingdings" panose="05000000000000000000" pitchFamily="2" charset="2"/>
              </a:rPr>
              <a:t>produits</a:t>
            </a:r>
            <a:r>
              <a:rPr lang="de-CH" sz="2000" dirty="0" smtClean="0">
                <a:sym typeface="Wingdings" panose="05000000000000000000" pitchFamily="2" charset="2"/>
              </a:rPr>
              <a:t> et des </a:t>
            </a:r>
            <a:r>
              <a:rPr lang="de-CH" sz="2000" dirty="0" err="1" smtClean="0">
                <a:sym typeface="Wingdings" panose="05000000000000000000" pitchFamily="2" charset="2"/>
              </a:rPr>
              <a:t>services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endParaRPr lang="de-CH" sz="2000" dirty="0">
              <a:sym typeface="Wingdings" panose="05000000000000000000" pitchFamily="2" charset="2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de-CH" sz="2000" dirty="0" err="1" smtClean="0">
                <a:sym typeface="Wingdings" panose="05000000000000000000" pitchFamily="2" charset="2"/>
              </a:rPr>
              <a:t>Renforcer</a:t>
            </a:r>
            <a:r>
              <a:rPr lang="de-CH" sz="2000" dirty="0" smtClean="0">
                <a:sym typeface="Wingdings" panose="05000000000000000000" pitchFamily="2" charset="2"/>
              </a:rPr>
              <a:t> le </a:t>
            </a:r>
            <a:r>
              <a:rPr lang="de-CH" sz="2000" dirty="0" err="1" smtClean="0">
                <a:sym typeface="Wingdings" panose="05000000000000000000" pitchFamily="2" charset="2"/>
              </a:rPr>
              <a:t>marketing</a:t>
            </a:r>
            <a:r>
              <a:rPr lang="de-CH" sz="2000" dirty="0" smtClean="0">
                <a:sym typeface="Wingdings" panose="05000000000000000000" pitchFamily="2" charset="2"/>
              </a:rPr>
              <a:t> «</a:t>
            </a:r>
            <a:r>
              <a:rPr lang="de-CH" sz="2000" dirty="0" err="1" smtClean="0">
                <a:sym typeface="Wingdings" panose="05000000000000000000" pitchFamily="2" charset="2"/>
              </a:rPr>
              <a:t>bois</a:t>
            </a:r>
            <a:r>
              <a:rPr lang="de-CH" sz="2000" dirty="0" smtClean="0">
                <a:sym typeface="Wingdings" panose="05000000000000000000" pitchFamily="2" charset="2"/>
              </a:rPr>
              <a:t> </a:t>
            </a:r>
            <a:r>
              <a:rPr lang="de-CH" sz="2000" dirty="0" err="1" smtClean="0">
                <a:sym typeface="Wingdings" panose="05000000000000000000" pitchFamily="2" charset="2"/>
              </a:rPr>
              <a:t>suisse</a:t>
            </a:r>
            <a:r>
              <a:rPr lang="de-CH" sz="2000" dirty="0" smtClean="0">
                <a:sym typeface="Wingdings" panose="05000000000000000000" pitchFamily="2" charset="2"/>
              </a:rPr>
              <a:t>» </a:t>
            </a:r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152544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02" y="-171400"/>
            <a:ext cx="9378580" cy="70294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1575720" y="4185866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CH" b="1" dirty="0" smtClean="0">
                <a:solidFill>
                  <a:srgbClr val="FF0000"/>
                </a:solidFill>
              </a:rPr>
              <a:t>Merci de </a:t>
            </a:r>
            <a:r>
              <a:rPr lang="de-CH" b="1" dirty="0" err="1" smtClean="0">
                <a:solidFill>
                  <a:srgbClr val="FF0000"/>
                </a:solidFill>
              </a:rPr>
              <a:t>votre</a:t>
            </a:r>
            <a:r>
              <a:rPr lang="de-CH" b="1" dirty="0" smtClean="0">
                <a:solidFill>
                  <a:srgbClr val="FF0000"/>
                </a:solidFill>
              </a:rPr>
              <a:t> </a:t>
            </a:r>
            <a:r>
              <a:rPr lang="de-CH" b="1" dirty="0" err="1" smtClean="0">
                <a:solidFill>
                  <a:srgbClr val="FF0000"/>
                </a:solidFill>
              </a:rPr>
              <a:t>attention</a:t>
            </a:r>
            <a:r>
              <a:rPr lang="de-CH" b="1" dirty="0" smtClean="0">
                <a:solidFill>
                  <a:srgbClr val="FF0000"/>
                </a:solidFill>
              </a:rPr>
              <a:t>!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021C2-CF3A-43D2-BB5E-ED36315788C0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15516" y="559023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Strüby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Konzept AG </a:t>
            </a:r>
            <a:r>
              <a:rPr lang="de-CH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// Neue Montagehalle der Pilatus Flugzeugwerke AG, Stans, Schweiz</a:t>
            </a:r>
            <a:endParaRPr lang="de-CH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" name="Grafik 9" descr="Logo HIS quer_n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381328"/>
            <a:ext cx="1667406" cy="344210"/>
          </a:xfrm>
          <a:prstGeom prst="rect">
            <a:avLst/>
          </a:prstGeom>
        </p:spPr>
      </p:pic>
      <p:pic>
        <p:nvPicPr>
          <p:cNvPr id="11" name="Grafik 10" descr="HSH-d-Logo-Druckqualität 00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309320"/>
            <a:ext cx="64928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5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aujourd’hui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graphicFrame>
        <p:nvGraphicFramePr>
          <p:cNvPr id="9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399588"/>
              </p:ext>
            </p:extLst>
          </p:nvPr>
        </p:nvGraphicFramePr>
        <p:xfrm>
          <a:off x="389446" y="1526097"/>
          <a:ext cx="8003231" cy="27363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90083"/>
                <a:gridCol w="2213148"/>
              </a:tblGrid>
              <a:tr h="635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de-DE" sz="1400" dirty="0">
                        <a:latin typeface="Calibri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err="1" smtClean="0"/>
                        <a:t>Nombre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d‘employés</a:t>
                      </a:r>
                      <a:endParaRPr lang="de-DE" sz="1600" dirty="0" smtClean="0"/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 smtClean="0"/>
                        <a:t>[ETP]</a:t>
                      </a:r>
                      <a:endParaRPr lang="de-DE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  <a:tr h="420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800" dirty="0" err="1" smtClean="0"/>
                        <a:t>Economie</a:t>
                      </a:r>
                      <a:r>
                        <a:rPr lang="de-DE" sz="1800" dirty="0" smtClean="0"/>
                        <a:t> </a:t>
                      </a:r>
                      <a:r>
                        <a:rPr lang="de-DE" sz="1800" dirty="0" err="1" smtClean="0"/>
                        <a:t>forestière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800" dirty="0" smtClean="0"/>
                        <a:t>5‘238</a:t>
                      </a:r>
                      <a:endParaRPr lang="de-DE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01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800" kern="1200" dirty="0" err="1" smtClean="0">
                          <a:solidFill>
                            <a:srgbClr val="FF0000"/>
                          </a:solidFill>
                        </a:rPr>
                        <a:t>Scieries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rgbClr val="FF0000"/>
                          </a:solidFill>
                        </a:rPr>
                        <a:t>raboteries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rgbClr val="FF0000"/>
                          </a:solidFill>
                        </a:rPr>
                        <a:t>usines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rgbClr val="FF0000"/>
                          </a:solidFill>
                        </a:rPr>
                        <a:t>d‘imprégnation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de-DE" sz="1800" kern="1200" dirty="0" err="1" smtClean="0">
                          <a:solidFill>
                            <a:srgbClr val="FF0000"/>
                          </a:solidFill>
                        </a:rPr>
                        <a:t>produits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rgbClr val="FF0000"/>
                          </a:solidFill>
                        </a:rPr>
                        <a:t>dérivés</a:t>
                      </a: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de-DE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</a:rPr>
                        <a:t>3‘667</a:t>
                      </a:r>
                      <a:endParaRPr lang="de-DE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</a:tr>
              <a:tr h="420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Industrie de la </a:t>
                      </a:r>
                      <a:r>
                        <a:rPr lang="de-DE" sz="1800" dirty="0" err="1" smtClean="0"/>
                        <a:t>cellulose</a:t>
                      </a:r>
                      <a:r>
                        <a:rPr lang="de-DE" sz="1800" dirty="0" smtClean="0"/>
                        <a:t>, du </a:t>
                      </a:r>
                      <a:r>
                        <a:rPr lang="de-DE" sz="1800" dirty="0" err="1" smtClean="0"/>
                        <a:t>papier</a:t>
                      </a:r>
                      <a:r>
                        <a:rPr lang="de-DE" sz="1800" dirty="0" smtClean="0"/>
                        <a:t> et du </a:t>
                      </a:r>
                      <a:r>
                        <a:rPr lang="de-DE" sz="1800" dirty="0" err="1" smtClean="0"/>
                        <a:t>carton</a:t>
                      </a:r>
                      <a:r>
                        <a:rPr lang="de-DE" sz="1800" dirty="0" smtClean="0"/>
                        <a:t> </a:t>
                      </a:r>
                      <a:endParaRPr lang="de-DE" sz="18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8‘017</a:t>
                      </a:r>
                      <a:endParaRPr lang="de-DE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0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2ème </a:t>
                      </a:r>
                      <a:r>
                        <a:rPr lang="de-DE" sz="1800" dirty="0" err="1" smtClean="0"/>
                        <a:t>transformation</a:t>
                      </a:r>
                      <a:r>
                        <a:rPr lang="de-DE" sz="1800" baseline="0" dirty="0" smtClean="0"/>
                        <a:t> </a:t>
                      </a:r>
                      <a:endParaRPr lang="de-DE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70‘468</a:t>
                      </a:r>
                      <a:endParaRPr lang="de-DE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420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de-DE" sz="1800" b="1" dirty="0" smtClean="0"/>
                        <a:t>Total</a:t>
                      </a:r>
                      <a:endParaRPr lang="de-DE" sz="1800" b="1" dirty="0">
                        <a:latin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800" b="1" dirty="0" smtClean="0"/>
                        <a:t>87‘390</a:t>
                      </a:r>
                      <a:endParaRPr lang="de-DE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0" name="Inhaltsplatzhalter 9"/>
          <p:cNvSpPr txBox="1">
            <a:spLocks noGrp="1"/>
          </p:cNvSpPr>
          <p:nvPr>
            <p:ph idx="1"/>
          </p:nvPr>
        </p:nvSpPr>
        <p:spPr>
          <a:xfrm>
            <a:off x="418106" y="4486800"/>
            <a:ext cx="3217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CH" sz="1200" i="1" dirty="0" smtClean="0"/>
              <a:t>Source: </a:t>
            </a:r>
            <a:r>
              <a:rPr lang="de-CH" sz="1200" i="1" dirty="0" err="1" smtClean="0"/>
              <a:t>Annuaire</a:t>
            </a:r>
            <a:r>
              <a:rPr lang="de-CH" sz="1200" i="1" dirty="0" smtClean="0"/>
              <a:t> La </a:t>
            </a:r>
            <a:r>
              <a:rPr lang="de-CH" sz="1200" i="1" dirty="0" err="1"/>
              <a:t>f</a:t>
            </a:r>
            <a:r>
              <a:rPr lang="de-CH" sz="1200" i="1" dirty="0" err="1" smtClean="0"/>
              <a:t>orêt</a:t>
            </a:r>
            <a:r>
              <a:rPr lang="de-CH" sz="1200" i="1" dirty="0" smtClean="0"/>
              <a:t> et le </a:t>
            </a:r>
            <a:r>
              <a:rPr lang="de-CH" sz="1200" i="1" dirty="0" err="1" smtClean="0"/>
              <a:t>bois</a:t>
            </a:r>
            <a:r>
              <a:rPr lang="de-CH" sz="1200" i="1" dirty="0" smtClean="0"/>
              <a:t>, OFEV 2017</a:t>
            </a:r>
            <a:endParaRPr lang="de-CH" sz="1200" i="1" dirty="0"/>
          </a:p>
        </p:txBody>
      </p:sp>
    </p:spTree>
    <p:extLst>
      <p:ext uri="{BB962C8B-B14F-4D97-AF65-F5344CB8AC3E}">
        <p14:creationId xmlns:p14="http://schemas.microsoft.com/office/powerpoint/2010/main" val="103848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aujourd’hui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02839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5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aujourd’hui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62" y="1340768"/>
            <a:ext cx="3110474" cy="2332856"/>
          </a:xfrm>
        </p:spPr>
      </p:pic>
      <p:pic>
        <p:nvPicPr>
          <p:cNvPr id="9" name="Inhaltsplatzhalt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575" y="1369122"/>
            <a:ext cx="3072669" cy="230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nhaltsplatzhalter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96"/>
          <a:stretch/>
        </p:blipFill>
        <p:spPr bwMode="auto">
          <a:xfrm>
            <a:off x="477411" y="3831212"/>
            <a:ext cx="3112122" cy="18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nhaltsplatzhalter 8"/>
          <p:cNvPicPr>
            <a:picLocks noChangeAspect="1"/>
          </p:cNvPicPr>
          <p:nvPr/>
        </p:nvPicPr>
        <p:blipFill rotWithShape="1">
          <a:blip r:embed="rId6"/>
          <a:srcRect l="28100" t="27707" r="60262" b="40501"/>
          <a:stretch/>
        </p:blipFill>
        <p:spPr bwMode="auto">
          <a:xfrm>
            <a:off x="6793246" y="1268760"/>
            <a:ext cx="1500926" cy="256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nhaltsplatzhalt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395" y="3831212"/>
            <a:ext cx="2744472" cy="18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nhaltsplatzhalter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0059" y="4129769"/>
            <a:ext cx="2513941" cy="184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7300868" y="2060848"/>
            <a:ext cx="993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" dirty="0" smtClean="0"/>
              <a:t>Bild: Swiss </a:t>
            </a:r>
            <a:r>
              <a:rPr lang="de-CH" sz="600" dirty="0" err="1" smtClean="0"/>
              <a:t>Krono</a:t>
            </a:r>
            <a:endParaRPr lang="de-CH" sz="600" dirty="0"/>
          </a:p>
        </p:txBody>
      </p:sp>
      <p:sp>
        <p:nvSpPr>
          <p:cNvPr id="13" name="Textfeld 12"/>
          <p:cNvSpPr txBox="1"/>
          <p:nvPr/>
        </p:nvSpPr>
        <p:spPr>
          <a:xfrm>
            <a:off x="7956376" y="5568915"/>
            <a:ext cx="79208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600" dirty="0" smtClean="0"/>
              <a:t>Bild: </a:t>
            </a:r>
            <a:r>
              <a:rPr lang="de-CH" sz="600" dirty="0" err="1" smtClean="0"/>
              <a:t>Lignum</a:t>
            </a:r>
            <a:endParaRPr lang="de-CH" sz="600" dirty="0"/>
          </a:p>
        </p:txBody>
      </p:sp>
    </p:spTree>
    <p:extLst>
      <p:ext uri="{BB962C8B-B14F-4D97-AF65-F5344CB8AC3E}">
        <p14:creationId xmlns:p14="http://schemas.microsoft.com/office/powerpoint/2010/main" val="18985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aujourd’hui</a:t>
            </a:r>
            <a:r>
              <a:rPr lang="de-CH" sz="2800" b="1" dirty="0" smtClean="0"/>
              <a:t> 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24801" t="26060" r="23225" b="36141"/>
          <a:stretch/>
        </p:blipFill>
        <p:spPr>
          <a:xfrm>
            <a:off x="203956" y="1619150"/>
            <a:ext cx="8736088" cy="39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aujourd’hui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graphicFrame>
        <p:nvGraphicFramePr>
          <p:cNvPr id="11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559095"/>
              </p:ext>
            </p:extLst>
          </p:nvPr>
        </p:nvGraphicFramePr>
        <p:xfrm>
          <a:off x="323528" y="1196752"/>
          <a:ext cx="7499177" cy="5159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4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aujourd’hui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graphicFrame>
        <p:nvGraphicFramePr>
          <p:cNvPr id="10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400167"/>
              </p:ext>
            </p:extLst>
          </p:nvPr>
        </p:nvGraphicFramePr>
        <p:xfrm>
          <a:off x="457200" y="1196752"/>
          <a:ext cx="80752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96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2800" b="1" dirty="0" err="1" smtClean="0"/>
              <a:t>L’industrie</a:t>
            </a:r>
            <a:r>
              <a:rPr lang="de-CH" sz="2800" b="1" dirty="0" smtClean="0"/>
              <a:t> du </a:t>
            </a:r>
            <a:r>
              <a:rPr lang="de-CH" sz="2800" b="1" dirty="0" err="1" smtClean="0"/>
              <a:t>bois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aujourd’hui</a:t>
            </a:r>
            <a:endParaRPr lang="de-CH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68488-753F-4D58-ACDF-D9D90678CC7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240360" cy="365125"/>
          </a:xfrm>
        </p:spPr>
        <p:txBody>
          <a:bodyPr/>
          <a:lstStyle/>
          <a:p>
            <a:pPr>
              <a:defRPr/>
            </a:pPr>
            <a:r>
              <a:rPr lang="de-DE" dirty="0" err="1" smtClean="0"/>
              <a:t>Rencontres</a:t>
            </a:r>
            <a:r>
              <a:rPr lang="de-DE" dirty="0" smtClean="0"/>
              <a:t> WOODRISE / </a:t>
            </a:r>
            <a:r>
              <a:rPr lang="de-DE" dirty="0" err="1" smtClean="0"/>
              <a:t>Genève</a:t>
            </a:r>
            <a:r>
              <a:rPr lang="de-DE" dirty="0" smtClean="0"/>
              <a:t> 30 </a:t>
            </a:r>
            <a:r>
              <a:rPr lang="de-DE" dirty="0" err="1" smtClean="0"/>
              <a:t>janvier</a:t>
            </a:r>
            <a:r>
              <a:rPr lang="de-DE" dirty="0" smtClean="0"/>
              <a:t> 2019</a:t>
            </a:r>
            <a:endParaRPr lang="de-DE" dirty="0"/>
          </a:p>
        </p:txBody>
      </p:sp>
      <p:graphicFrame>
        <p:nvGraphicFramePr>
          <p:cNvPr id="9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31240"/>
              </p:ext>
            </p:extLst>
          </p:nvPr>
        </p:nvGraphicFramePr>
        <p:xfrm>
          <a:off x="214282" y="1052736"/>
          <a:ext cx="8390165" cy="530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09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lge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lzindustri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olge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lzindustri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Folge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lzindustri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Folgeseit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lzindustri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1591</Words>
  <Application>Microsoft Office PowerPoint</Application>
  <PresentationFormat>Bildschirmpräsentation (4:3)</PresentationFormat>
  <Paragraphs>185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Vorlage Präsentation</vt:lpstr>
      <vt:lpstr>Benutzerdefiniertes Design</vt:lpstr>
      <vt:lpstr>Folgeseiten</vt:lpstr>
      <vt:lpstr>1_Folgeseiten</vt:lpstr>
      <vt:lpstr>2_Folgeseiten</vt:lpstr>
      <vt:lpstr>3_Folgeseiten</vt:lpstr>
      <vt:lpstr>Rencontres Woodrise, Genève 30 janvier 2019  Le rôle de l’industrie du bois dans la bio-économie du futur</vt:lpstr>
      <vt:lpstr>L’industrie du bois aujourd’hui</vt:lpstr>
      <vt:lpstr>L’industrie du bois aujourd’hui</vt:lpstr>
      <vt:lpstr>L’industrie du bois aujourd’hui</vt:lpstr>
      <vt:lpstr>L’industrie du bois aujourd’hui</vt:lpstr>
      <vt:lpstr>L’industrie du bois aujourd’hui </vt:lpstr>
      <vt:lpstr>L’industrie du bois aujourd’hui</vt:lpstr>
      <vt:lpstr>L’industrie du bois aujourd’hui</vt:lpstr>
      <vt:lpstr>L’industrie du bois aujourd’hui</vt:lpstr>
      <vt:lpstr>L’industrie du bois aujourd’hui</vt:lpstr>
      <vt:lpstr>PowerPoint-Präsentation</vt:lpstr>
      <vt:lpstr>…et malgré tout, l’industrie du bois jouera un rôle important à l’avenir.   POURQUOI? </vt:lpstr>
      <vt:lpstr>Des signaux positifs pour l’industrie du bois </vt:lpstr>
      <vt:lpstr>Des signaux positifs pour l’industrie du bois </vt:lpstr>
      <vt:lpstr>Des signaux positifs pour l’industrie du bois </vt:lpstr>
      <vt:lpstr>Des signaux positifs pour l’industrie du bois </vt:lpstr>
      <vt:lpstr>Des signaux positifs pour l’industrie du bois </vt:lpstr>
      <vt:lpstr>Où allons-nous?</vt:lpstr>
      <vt:lpstr>Où allons-nous?</vt:lpstr>
      <vt:lpstr>Conclusions pour l’industrie suisse du bois </vt:lpstr>
      <vt:lpstr>PowerPoint-Präsentation</vt:lpstr>
    </vt:vector>
  </TitlesOfParts>
  <Company>Holzindustrie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meyer</dc:creator>
  <cp:lastModifiedBy>Michael Gautschi</cp:lastModifiedBy>
  <cp:revision>583</cp:revision>
  <cp:lastPrinted>2019-01-29T09:34:19Z</cp:lastPrinted>
  <dcterms:created xsi:type="dcterms:W3CDTF">2012-04-25T13:57:12Z</dcterms:created>
  <dcterms:modified xsi:type="dcterms:W3CDTF">2019-01-29T09:41:47Z</dcterms:modified>
</cp:coreProperties>
</file>