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4" r:id="rId2"/>
    <p:sldMasterId id="2147483655" r:id="rId3"/>
    <p:sldMasterId id="2147483656" r:id="rId4"/>
    <p:sldMasterId id="2147483943" r:id="rId5"/>
    <p:sldMasterId id="2147483967" r:id="rId6"/>
    <p:sldMasterId id="2147483979" r:id="rId7"/>
    <p:sldMasterId id="2147483994" r:id="rId8"/>
  </p:sldMasterIdLst>
  <p:notesMasterIdLst>
    <p:notesMasterId r:id="rId17"/>
  </p:notesMasterIdLst>
  <p:sldIdLst>
    <p:sldId id="367" r:id="rId9"/>
    <p:sldId id="558" r:id="rId10"/>
    <p:sldId id="587" r:id="rId11"/>
    <p:sldId id="589" r:id="rId12"/>
    <p:sldId id="588" r:id="rId13"/>
    <p:sldId id="309" r:id="rId14"/>
    <p:sldId id="295" r:id="rId15"/>
    <p:sldId id="449" r:id="rId16"/>
  </p:sldIdLst>
  <p:sldSz cx="9144000" cy="6858000" type="screen4x3"/>
  <p:notesSz cx="6796088" cy="992505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F9F6ED"/>
    <a:srgbClr val="242424"/>
    <a:srgbClr val="2E2E2E"/>
    <a:srgbClr val="171717"/>
    <a:srgbClr val="D9BB93"/>
    <a:srgbClr val="EBDCC7"/>
    <a:srgbClr val="E8DDCE"/>
    <a:srgbClr val="F7F1E9"/>
    <a:srgbClr val="EAD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404" autoAdjust="0"/>
  </p:normalViewPr>
  <p:slideViewPr>
    <p:cSldViewPr>
      <p:cViewPr varScale="1">
        <p:scale>
          <a:sx n="70" d="100"/>
          <a:sy n="70" d="100"/>
        </p:scale>
        <p:origin x="27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3292-4C57-4ADC-BFCF-858D174E6EA9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7188" cy="446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70737-16D2-4FA7-AFBE-98296600D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0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737-16D2-4FA7-AFBE-98296600D3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1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737-16D2-4FA7-AFBE-98296600D3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4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endParaRPr lang="fr-BE" altLang="de-DE" kern="0" noProof="0" dirty="0"/>
          </a:p>
          <a:p>
            <a:pPr lvl="2" eaLnBrk="1" hangingPunct="1"/>
            <a:r>
              <a:rPr lang="fr-BE" altLang="de-DE" kern="0" noProof="0" dirty="0"/>
              <a:t>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737-16D2-4FA7-AFBE-98296600D3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5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737-16D2-4FA7-AFBE-98296600D38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3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0142" indent="-2962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834" indent="-2369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767" indent="-2369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701" indent="-2369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634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80568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4501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8435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D5AF49-7B94-4262-9756-7A4E39348943}" type="slidenum">
              <a:rPr lang="de-DE" altLang="de-DE" smtClean="0"/>
              <a:pPr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de-DE" baseline="0" noProof="0" dirty="0"/>
          </a:p>
        </p:txBody>
      </p:sp>
    </p:spTree>
    <p:extLst>
      <p:ext uri="{BB962C8B-B14F-4D97-AF65-F5344CB8AC3E}">
        <p14:creationId xmlns:p14="http://schemas.microsoft.com/office/powerpoint/2010/main" val="419637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737-16D2-4FA7-AFBE-98296600D3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6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CB437E-646D-45B0-ABE1-FC70047491A1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/>
          </a:p>
          <a:p>
            <a:pPr eaLnBrk="1" hangingPunct="1"/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97195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EA4A5-5879-4466-99E4-DB8B2389376B}" type="slidenum">
              <a:rPr lang="de-DE" altLang="de-DE">
                <a:solidFill>
                  <a:prstClr val="black"/>
                </a:solidFill>
              </a:rPr>
              <a:pPr/>
              <a:t>8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286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izenplatzhalter 2"/>
          <p:cNvSpPr>
            <a:spLocks noGrp="1"/>
          </p:cNvSpPr>
          <p:nvPr>
            <p:ph type="body" idx="1"/>
          </p:nvPr>
        </p:nvSpPr>
        <p:spPr/>
        <p:txBody>
          <a:bodyPr lIns="92900" tIns="46449" rIns="92900" bIns="46449"/>
          <a:lstStyle/>
          <a:p>
            <a:endParaRPr lang="en-US" altLang="de-DE" dirty="0"/>
          </a:p>
        </p:txBody>
      </p:sp>
      <p:sp>
        <p:nvSpPr>
          <p:cNvPr id="286724" name="Foliennummernplatzhalter 3"/>
          <p:cNvSpPr txBox="1">
            <a:spLocks noGrp="1"/>
          </p:cNvSpPr>
          <p:nvPr/>
        </p:nvSpPr>
        <p:spPr bwMode="auto">
          <a:xfrm>
            <a:off x="3851437" y="9425043"/>
            <a:ext cx="2943049" cy="49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0" tIns="46449" rIns="92900" bIns="46449" anchor="b"/>
          <a:lstStyle>
            <a:lvl1pPr defTabSz="922338">
              <a:defRPr>
                <a:solidFill>
                  <a:schemeClr val="tx1"/>
                </a:solidFill>
                <a:latin typeface="Arial" charset="0"/>
              </a:defRPr>
            </a:lvl1pPr>
            <a:lvl2pPr marL="750888" indent="-288925" defTabSz="922338">
              <a:defRPr>
                <a:solidFill>
                  <a:schemeClr val="tx1"/>
                </a:solidFill>
                <a:latin typeface="Arial" charset="0"/>
              </a:defRPr>
            </a:lvl2pPr>
            <a:lvl3pPr marL="1155700" indent="-233363" defTabSz="922338">
              <a:defRPr>
                <a:solidFill>
                  <a:schemeClr val="tx1"/>
                </a:solidFill>
                <a:latin typeface="Arial" charset="0"/>
              </a:defRPr>
            </a:lvl3pPr>
            <a:lvl4pPr marL="1616075" indent="-233363" defTabSz="922338">
              <a:defRPr>
                <a:solidFill>
                  <a:schemeClr val="tx1"/>
                </a:solidFill>
                <a:latin typeface="Arial" charset="0"/>
              </a:defRPr>
            </a:lvl4pPr>
            <a:lvl5pPr marL="2076450" indent="-233363" defTabSz="922338">
              <a:defRPr>
                <a:solidFill>
                  <a:schemeClr val="tx1"/>
                </a:solidFill>
                <a:latin typeface="Arial" charset="0"/>
              </a:defRPr>
            </a:lvl5pPr>
            <a:lvl6pPr marL="2533650" indent="-233363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0850" indent="-233363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8050" indent="-233363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5250" indent="-233363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2024B1E-61E4-49AA-A50D-39D021072D23}" type="slidenum">
              <a:rPr lang="de-DE" altLang="de-DE" sz="1300">
                <a:solidFill>
                  <a:prstClr val="black"/>
                </a:solidFill>
              </a:rPr>
              <a:pPr algn="r"/>
              <a:t>8</a:t>
            </a:fld>
            <a:endParaRPr lang="de-DE" altLang="de-DE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/>
          </a:p>
        </p:txBody>
      </p:sp>
      <p:pic>
        <p:nvPicPr>
          <p:cNvPr id="5" name="Picture 5" descr="wm_logo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27860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1338" y="6297613"/>
            <a:ext cx="2128837" cy="444500"/>
          </a:xfrm>
          <a:prstGeom prst="rect">
            <a:avLst/>
          </a:prstGeom>
          <a:noFill/>
        </p:spPr>
        <p:txBody>
          <a:bodyPr wrap="none" lIns="0" rIns="0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altLang="de-DE" sz="1200" b="1" dirty="0">
                <a:solidFill>
                  <a:srgbClr val="4D4E53"/>
                </a:solidFill>
                <a:ea typeface="ＭＳ Ｐゴシック" pitchFamily="34" charset="-128"/>
              </a:rPr>
              <a:t>WEIDMANN FIBER TECHNOLOGY</a:t>
            </a:r>
            <a:endParaRPr lang="de-CH" altLang="de-DE" sz="1200" dirty="0">
              <a:solidFill>
                <a:srgbClr val="4D4E53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de-DE" altLang="de-DE" sz="1000" dirty="0">
                <a:solidFill>
                  <a:schemeClr val="accent2"/>
                </a:solidFill>
              </a:rPr>
              <a:t>A Member </a:t>
            </a:r>
            <a:r>
              <a:rPr lang="de-DE" altLang="de-DE" sz="1000" dirty="0" err="1">
                <a:solidFill>
                  <a:schemeClr val="accent2"/>
                </a:solidFill>
              </a:rPr>
              <a:t>of</a:t>
            </a:r>
            <a:r>
              <a:rPr lang="de-DE" altLang="de-DE" sz="1000" dirty="0">
                <a:solidFill>
                  <a:schemeClr val="accent2"/>
                </a:solidFill>
              </a:rPr>
              <a:t> </a:t>
            </a:r>
            <a:r>
              <a:rPr lang="de-DE" altLang="de-DE" sz="1000" dirty="0" err="1">
                <a:solidFill>
                  <a:schemeClr val="accent2"/>
                </a:solidFill>
              </a:rPr>
              <a:t>the</a:t>
            </a:r>
            <a:r>
              <a:rPr lang="de-DE" altLang="de-DE" sz="1000" dirty="0">
                <a:solidFill>
                  <a:schemeClr val="accent2"/>
                </a:solidFill>
              </a:rPr>
              <a:t> </a:t>
            </a:r>
            <a:r>
              <a:rPr lang="de-DE" altLang="de-DE" sz="1000" b="1" dirty="0">
                <a:solidFill>
                  <a:schemeClr val="accent2"/>
                </a:solidFill>
              </a:rPr>
              <a:t>WICOR</a:t>
            </a:r>
            <a:r>
              <a:rPr lang="de-DE" altLang="de-DE" sz="1000" dirty="0">
                <a:solidFill>
                  <a:schemeClr val="accent2"/>
                </a:solidFill>
              </a:rPr>
              <a:t> Group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549275"/>
            <a:ext cx="8135937" cy="1470025"/>
          </a:xfrm>
        </p:spPr>
        <p:txBody>
          <a:bodyPr tIns="36000" bIns="36000" anchor="b"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87550"/>
            <a:ext cx="8135937" cy="3241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276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486A-D9E7-49E4-853B-1EC6E115B8D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89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4975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4975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4153-A6BD-4F6D-AD1B-19184FE9653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059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40713" cy="50387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1AE9-ADD3-46DA-857F-6E1638FD86D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888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40713" cy="50387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69CF-B181-4226-9197-4C343387C85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046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2693-2EE4-4308-99D0-2121DCD3E9B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599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CA5A7-0E4E-4472-B679-5345A63F38C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8049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3E9A-7F1D-4E92-B230-D92F7AAA432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156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C9DD6-C52E-4561-AF21-96C2E1FF08A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4853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DEED-15CB-44AE-9592-D1A24C11EA6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8732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D5D4-8EA1-4599-9286-DD6C93620D9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798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DCFF-7317-4FFE-BF64-A6996A1F1B8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8657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036C-15EC-4B3B-AE76-55479077180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4507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C081-8B32-4332-BF67-F0DB4D1CE2C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2164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111C-E740-44DA-BC0C-41CE3809D9F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8933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35A8F-E259-4CD8-AB2D-37E734AFE84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3459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445E-3709-4799-A87C-2BD5CAEC13A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7427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1557338"/>
            <a:ext cx="2016125" cy="4638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557338"/>
            <a:ext cx="5895975" cy="46386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B115-1682-458B-9A6F-FB8F048FEDF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5136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F150-9289-42F7-8A8D-4DFAB9F7C10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087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5A8D-59A9-42DD-984F-BD7F57E1DED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5100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8ED0-DB16-49A5-A0AF-E25850EC4C4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0584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16A1-E393-4073-B55A-53904B215B2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020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A14A-51CC-4AC7-8220-C7AF9E91301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6310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AAAC-4F25-474C-9F11-41D20A15051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5977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F7A5E-EF87-4F01-8BE8-155C21C26CE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0522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F17D-687A-4F42-8611-3F6784BE426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1619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4A3-8A10-4E64-BECA-8537CDB921D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2262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0F1E-8B67-49D6-B2A0-DA7AF2247C8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2920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FB4F-773B-4037-8F3C-6D0D91B11AC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4919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4975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4975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CF11-9BDB-44F7-AFC1-4A2E5955266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515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4CA1-B916-402C-84C3-4B384E720C0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4509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A5F1-CBCE-4BB2-84C2-FAF5C22D9C9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0884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DE2A-E874-4CBE-81E8-CD985FBF46F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299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21151-9975-4D6C-88B0-C9E8114B910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1018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981075"/>
            <a:ext cx="39560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39560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FCAA-3A25-40B1-98B8-54EA1DA9F4F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2431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F53C-FFC6-44E5-A84F-4D2F83EFB2F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9145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F071C-224B-4757-8149-96FB0007381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8263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87BF-B271-4977-9206-0457DEFE1BF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7836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9F91-5B36-46D1-8A02-B7CFAB12751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4329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9B8C3-3F5A-41B5-975F-BEA7A0DA414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357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7C8F1-0EFA-449C-8FC2-B2BBC2BD219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4809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0DDE-8116-4F5A-895B-D488A4561DA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1852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CA5A7-0E4E-4472-B679-5345A63F38C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81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3E9A-7F1D-4E92-B230-D92F7AAA432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1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43F1-27D9-494C-AC86-B04FD10FB03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3356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C9DD6-C52E-4561-AF21-96C2E1FF08A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14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DEED-15CB-44AE-9592-D1A24C11EA6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6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D5D4-8EA1-4599-9286-DD6C93620D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28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036C-15EC-4B3B-AE76-55479077180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95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C081-8B32-4332-BF67-F0DB4D1CE2C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8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111C-E740-44DA-BC0C-41CE3809D9F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73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35A8F-E259-4CD8-AB2D-37E734AFE84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269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445E-3709-4799-A87C-2BD5CAEC13A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4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1557338"/>
            <a:ext cx="2016125" cy="4638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557338"/>
            <a:ext cx="5895975" cy="46386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B115-1682-458B-9A6F-FB8F048FEDF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2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57BD-60CE-4442-98FF-0D4B3B110A12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AD09-4F27-45AC-8D36-AA3ADDA9A69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12560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250E91-4423-4B1F-B877-2475A14CA173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21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CA2A62-3207-415E-B416-487C52E3D0F2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000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E1CA1B-E81F-465C-AB0B-6C677452DF13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543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CDCFC3-1DB9-4512-A3E2-D0C8BC6BB3C7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BB3632-98B8-40DA-91EF-617A2B7F886F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036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069EE-7670-4552-98E0-9CF2C83560BD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83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24B10E-63CA-4675-8942-C91836D578A3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D4D32-A753-4D2A-9D10-A5A7FAB33FCF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73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77BA4D-9895-4F8D-8D27-A0DB8A6D107F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74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557338"/>
            <a:ext cx="2016125" cy="4638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557338"/>
            <a:ext cx="5895975" cy="4638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3FCE5-118A-4AAA-8135-EA6E65561FDC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6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DD29-9DEE-41D5-8257-665D1890593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62141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>
              <a:solidFill>
                <a:srgbClr val="000000"/>
              </a:solidFill>
            </a:endParaRPr>
          </a:p>
        </p:txBody>
      </p:sp>
      <p:pic>
        <p:nvPicPr>
          <p:cNvPr id="5" name="Picture 5" descr="wm_logo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27860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1338" y="6297613"/>
            <a:ext cx="2128837" cy="444500"/>
          </a:xfrm>
          <a:prstGeom prst="rect">
            <a:avLst/>
          </a:prstGeom>
          <a:noFill/>
        </p:spPr>
        <p:txBody>
          <a:bodyPr wrap="none" lIns="0" rIns="0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altLang="de-DE" sz="1200" b="1" dirty="0">
                <a:solidFill>
                  <a:srgbClr val="4D4E53"/>
                </a:solidFill>
                <a:ea typeface="ＭＳ Ｐゴシック" pitchFamily="34" charset="-128"/>
              </a:rPr>
              <a:t>WEIDMANN FIBER TECHNOLOGY</a:t>
            </a:r>
            <a:endParaRPr lang="de-CH" altLang="de-DE" sz="1200" dirty="0">
              <a:solidFill>
                <a:srgbClr val="4D4E53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de-DE" altLang="de-DE" sz="1000" dirty="0">
                <a:solidFill>
                  <a:srgbClr val="4D4E53"/>
                </a:solidFill>
              </a:rPr>
              <a:t>A Member </a:t>
            </a:r>
            <a:r>
              <a:rPr lang="de-DE" altLang="de-DE" sz="1000" dirty="0" err="1">
                <a:solidFill>
                  <a:srgbClr val="4D4E53"/>
                </a:solidFill>
              </a:rPr>
              <a:t>of</a:t>
            </a:r>
            <a:r>
              <a:rPr lang="de-DE" altLang="de-DE" sz="1000" dirty="0">
                <a:solidFill>
                  <a:srgbClr val="4D4E53"/>
                </a:solidFill>
              </a:rPr>
              <a:t> </a:t>
            </a:r>
            <a:r>
              <a:rPr lang="de-DE" altLang="de-DE" sz="1000" dirty="0" err="1">
                <a:solidFill>
                  <a:srgbClr val="4D4E53"/>
                </a:solidFill>
              </a:rPr>
              <a:t>the</a:t>
            </a:r>
            <a:r>
              <a:rPr lang="de-DE" altLang="de-DE" sz="1000" dirty="0">
                <a:solidFill>
                  <a:srgbClr val="4D4E53"/>
                </a:solidFill>
              </a:rPr>
              <a:t> </a:t>
            </a:r>
            <a:r>
              <a:rPr lang="de-DE" altLang="de-DE" sz="1000" b="1" dirty="0">
                <a:solidFill>
                  <a:srgbClr val="4D4E53"/>
                </a:solidFill>
              </a:rPr>
              <a:t>WICOR</a:t>
            </a:r>
            <a:r>
              <a:rPr lang="de-DE" altLang="de-DE" sz="1000" dirty="0">
                <a:solidFill>
                  <a:srgbClr val="4D4E53"/>
                </a:solidFill>
              </a:rPr>
              <a:t> Group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549275"/>
            <a:ext cx="8135937" cy="1470025"/>
          </a:xfrm>
        </p:spPr>
        <p:txBody>
          <a:bodyPr tIns="36000" bIns="36000" anchor="b"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87550"/>
            <a:ext cx="8135937" cy="3241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62040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DCFF-7317-4FFE-BF64-A6996A1F1B8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40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A14A-51CC-4AC7-8220-C7AF9E91301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105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21151-9975-4D6C-88B0-C9E8114B910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8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43F1-27D9-494C-AC86-B04FD10FB03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659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AD09-4F27-45AC-8D36-AA3ADDA9A69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04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DD29-9DEE-41D5-8257-665D1890593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63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F98F-EA76-418D-B122-A478CBA9625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91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AE181-8D15-4862-B02D-B4EA9D0B160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09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486A-D9E7-49E4-853B-1EC6E115B8D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6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F98F-EA76-418D-B122-A478CBA9625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7542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4975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4975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4153-A6BD-4F6D-AD1B-19184FE9653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165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40713" cy="50387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1AE9-ADD3-46DA-857F-6E1638FD86D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19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40713" cy="50387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69CF-B181-4226-9197-4C343387C85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13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2693-2EE4-4308-99D0-2121DCD3E9B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282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de-DE" dirty="0"/>
          </a:p>
        </p:txBody>
      </p:sp>
      <p:pic>
        <p:nvPicPr>
          <p:cNvPr id="5" name="Picture 5" descr="wm_logo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27860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1338" y="6297613"/>
            <a:ext cx="2128837" cy="444500"/>
          </a:xfrm>
          <a:prstGeom prst="rect">
            <a:avLst/>
          </a:prstGeom>
          <a:noFill/>
        </p:spPr>
        <p:txBody>
          <a:bodyPr wrap="none" lIns="0" rIns="0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de-DE" sz="1200" b="1" dirty="0">
                <a:solidFill>
                  <a:srgbClr val="4D4E53"/>
                </a:solidFill>
                <a:ea typeface="ＭＳ Ｐゴシック" pitchFamily="34" charset="-128"/>
              </a:rPr>
              <a:t>WEIDMANN FIBER TECHNOLOGY</a:t>
            </a:r>
            <a:endParaRPr lang="en-GB" altLang="de-DE" sz="1200" dirty="0">
              <a:solidFill>
                <a:srgbClr val="4D4E53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GB" altLang="de-DE" sz="1000" dirty="0">
                <a:solidFill>
                  <a:schemeClr val="accent2"/>
                </a:solidFill>
              </a:rPr>
              <a:t>A Member of the </a:t>
            </a:r>
            <a:r>
              <a:rPr lang="en-GB" altLang="de-DE" sz="1000" b="1" dirty="0">
                <a:solidFill>
                  <a:schemeClr val="accent2"/>
                </a:solidFill>
              </a:rPr>
              <a:t>WICOR</a:t>
            </a:r>
            <a:r>
              <a:rPr lang="en-GB" altLang="de-DE" sz="1000" dirty="0">
                <a:solidFill>
                  <a:schemeClr val="accent2"/>
                </a:solidFill>
              </a:rPr>
              <a:t> Group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549275"/>
            <a:ext cx="8135937" cy="1470025"/>
          </a:xfrm>
        </p:spPr>
        <p:txBody>
          <a:bodyPr tIns="36000" bIns="36000" anchor="b"/>
          <a:lstStyle>
            <a:lvl1pPr>
              <a:defRPr/>
            </a:lvl1pPr>
          </a:lstStyle>
          <a:p>
            <a:pPr lvl="0"/>
            <a:r>
              <a:rPr lang="en-GB" altLang="de-DE" noProof="0" dirty="0" err="1"/>
              <a:t>Titelmasterformat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durch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Klicken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87550"/>
            <a:ext cx="8135937" cy="3241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altLang="de-DE" noProof="0" dirty="0" err="1"/>
              <a:t>Formatvorlage</a:t>
            </a:r>
            <a:r>
              <a:rPr lang="en-GB" altLang="de-DE" noProof="0" dirty="0"/>
              <a:t> des </a:t>
            </a:r>
            <a:r>
              <a:rPr lang="en-GB" altLang="de-DE" noProof="0" dirty="0" err="1"/>
              <a:t>Untertitelmasters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durch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Klicken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838530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DCFF-7317-4FFE-BF64-A6996A1F1B89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9478077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A14A-51CC-4AC7-8220-C7AF9E913012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25796426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21151-9975-4D6C-88B0-C9E8114B9103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4987617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43F1-27D9-494C-AC86-B04FD10FB032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1353596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AD09-4F27-45AC-8D36-AA3ADDA9A69C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1706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AE181-8D15-4862-B02D-B4EA9D0B160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56338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DD29-9DEE-41D5-8257-665D1890593D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950673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F98F-EA76-418D-B122-A478CBA9625C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19042230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AE181-8D15-4862-B02D-B4EA9D0B160D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6204776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486A-D9E7-49E4-853B-1EC6E115B8DC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826162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497512"/>
          </a:xfrm>
        </p:spPr>
        <p:txBody>
          <a:bodyPr vert="eaVert"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497512"/>
          </a:xfrm>
        </p:spPr>
        <p:txBody>
          <a:bodyPr vert="eaVert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4153-A6BD-4F6D-AD1B-19184FE9653B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544856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40713" cy="50387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1AE9-ADD3-46DA-857F-6E1638FD86D9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45270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40713" cy="50387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69CF-B181-4226-9197-4C343387C856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23920120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2693-2EE4-4308-99D0-2121DCD3E9BD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01274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71544"/>
            <a:ext cx="8243888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GB" dirty="0"/>
              <a:t>Slide title: can span two lines of the slide </a:t>
            </a:r>
            <a:br>
              <a:rPr lang="en-GB" dirty="0"/>
            </a:br>
            <a:r>
              <a:rPr lang="en-GB" dirty="0"/>
              <a:t>and uses this font </a:t>
            </a:r>
            <a:r>
              <a:rPr lang="en-GB" dirty="0" err="1"/>
              <a:t>color</a:t>
            </a:r>
            <a:r>
              <a:rPr lang="en-GB" dirty="0"/>
              <a:t> (24pt) </a:t>
            </a:r>
          </a:p>
        </p:txBody>
      </p:sp>
    </p:spTree>
    <p:extLst>
      <p:ext uri="{BB962C8B-B14F-4D97-AF65-F5344CB8AC3E}">
        <p14:creationId xmlns:p14="http://schemas.microsoft.com/office/powerpoint/2010/main" val="379539042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71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407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DD21AC4-C76B-4271-A88E-625B8B8680D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2054" name="Picture 6" descr="wm_logo_bi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" name="AcnSubjectTitle_ID_2" hidden="1"/>
          <p:cNvSpPr txBox="1"/>
          <p:nvPr userDrawn="1">
            <p:custDataLst>
              <p:tags r:id="rId16"/>
            </p:custDataLst>
          </p:nvPr>
        </p:nvSpPr>
        <p:spPr bwMode="gray">
          <a:xfrm>
            <a:off x="457200" y="1420813"/>
            <a:ext cx="69850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b="1" i="0">
                <a:solidFill>
                  <a:schemeClr val="tx1"/>
                </a:solidFill>
              </a:rPr>
              <a:t>Subject Title</a:t>
            </a:r>
          </a:p>
        </p:txBody>
      </p:sp>
      <p:sp>
        <p:nvSpPr>
          <p:cNvPr id="3" name="AcnFootnote_ID_3" hidden="1"/>
          <p:cNvSpPr txBox="1"/>
          <p:nvPr userDrawn="1">
            <p:custDataLst>
              <p:tags r:id="rId17"/>
            </p:custDataLst>
          </p:nvPr>
        </p:nvSpPr>
        <p:spPr bwMode="gray">
          <a:xfrm>
            <a:off x="457200" y="6254750"/>
            <a:ext cx="8229600" cy="43088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38163" indent="-538163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 b="0" i="0">
                <a:solidFill>
                  <a:schemeClr val="tx1"/>
                </a:solidFill>
              </a:rPr>
              <a:t>*	Footnote</a:t>
            </a:r>
          </a:p>
          <a:p>
            <a:pPr marL="538163" indent="-538163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GB" sz="1000" b="0" i="0">
                <a:solidFill>
                  <a:schemeClr val="tx1"/>
                </a:solidFill>
              </a:rPr>
              <a:t>Source:	Source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1412875"/>
            <a:ext cx="80645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557338"/>
            <a:ext cx="8064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5963"/>
            <a:ext cx="80645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DDF4B6EF-41BA-4670-9106-9F76AED62AC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3079" name="Picture 7" descr="wm_logo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407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E15CCBD4-B64F-4A50-ACB4-B878C7AF17C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4102" name="Picture 6" descr="wm_logo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358775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000">
          <a:solidFill>
            <a:schemeClr val="tx1"/>
          </a:solidFill>
          <a:latin typeface="Arial" charset="0"/>
        </a:defRPr>
      </a:lvl2pPr>
      <a:lvl3pPr marL="720725" indent="-360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1071563" indent="-3492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431925" indent="-358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8891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23463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8035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32607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981075"/>
            <a:ext cx="80645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525246F3-5C86-4D1A-890F-CBA33C23739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5125" name="Picture 5" descr="wm_logo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1412875"/>
            <a:ext cx="80645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557338"/>
            <a:ext cx="8064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5963"/>
            <a:ext cx="80645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DDF4B6EF-41BA-4670-9106-9F76AED62AC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3079" name="Picture 7" descr="wm_logo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8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39750" y="1412875"/>
            <a:ext cx="80645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557338"/>
            <a:ext cx="8064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5963"/>
            <a:ext cx="80645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2E5ADD6-FC1A-4736-BBAF-3BAD20796098}" type="slidenum">
              <a:rPr lang="de-DE" altLang="de-DE" smtClean="0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4345" name="Picture 9" descr="wm_logo_minimal_cmy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7272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1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407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DD21AC4-C76B-4271-A88E-625B8B8680D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2054" name="Picture 6" descr="wm_logo_bi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" name="AcnSubjectTitle_ID_2" hidden="1"/>
          <p:cNvSpPr txBox="1"/>
          <p:nvPr userDrawn="1">
            <p:custDataLst>
              <p:tags r:id="rId16"/>
            </p:custDataLst>
          </p:nvPr>
        </p:nvSpPr>
        <p:spPr bwMode="gray">
          <a:xfrm>
            <a:off x="457200" y="1420813"/>
            <a:ext cx="69850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" name="AcnFootnote_ID_3" hidden="1"/>
          <p:cNvSpPr txBox="1"/>
          <p:nvPr userDrawn="1">
            <p:custDataLst>
              <p:tags r:id="rId17"/>
            </p:custDataLst>
          </p:nvPr>
        </p:nvSpPr>
        <p:spPr bwMode="gray">
          <a:xfrm>
            <a:off x="457200" y="6254750"/>
            <a:ext cx="8229600" cy="43088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38163" indent="-538163"/>
            <a:r>
              <a:rPr lang="en-GB" sz="1000">
                <a:solidFill>
                  <a:srgbClr val="000000"/>
                </a:solidFill>
              </a:rPr>
              <a:t>*	Footnote</a:t>
            </a:r>
          </a:p>
          <a:p>
            <a:pPr marL="538163" indent="-538163">
              <a:spcBef>
                <a:spcPct val="20000"/>
              </a:spcBef>
            </a:pPr>
            <a:r>
              <a:rPr lang="en-GB" sz="100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4791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/>
              <a:t>Titelmasterformat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407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/>
              <a:t>Textmasterformate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  <a:p>
            <a:pPr lvl="1"/>
            <a:r>
              <a:rPr lang="en-GB" altLang="de-DE" dirty="0" err="1"/>
              <a:t>Zweite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2"/>
            <a:r>
              <a:rPr lang="en-GB" altLang="de-DE" dirty="0" err="1"/>
              <a:t>Dritte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3"/>
            <a:r>
              <a:rPr lang="en-GB" altLang="de-DE" dirty="0" err="1"/>
              <a:t>Vierte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4"/>
            <a:r>
              <a:rPr lang="en-GB" altLang="de-DE" dirty="0" err="1"/>
              <a:t>Fünfte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GB" altLang="de-DE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DD21AC4-C76B-4271-A88E-625B8B8680DE}" type="slidenum">
              <a:rPr lang="en-GB" altLang="de-DE" smtClean="0"/>
              <a:pPr>
                <a:defRPr/>
              </a:pPr>
              <a:t>‹#›</a:t>
            </a:fld>
            <a:endParaRPr lang="en-GB" altLang="de-DE" dirty="0"/>
          </a:p>
        </p:txBody>
      </p:sp>
      <p:pic>
        <p:nvPicPr>
          <p:cNvPr id="2054" name="Picture 6" descr="wm_logo_bi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" name="AcnSubjectTitle_ID_2" hidden="1"/>
          <p:cNvSpPr txBox="1"/>
          <p:nvPr userDrawn="1">
            <p:custDataLst>
              <p:tags r:id="rId17"/>
            </p:custDataLst>
          </p:nvPr>
        </p:nvSpPr>
        <p:spPr bwMode="gray">
          <a:xfrm>
            <a:off x="457200" y="1420813"/>
            <a:ext cx="69850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b="1" i="0" dirty="0">
                <a:solidFill>
                  <a:schemeClr val="tx1"/>
                </a:solidFill>
              </a:rPr>
              <a:t>Subject Title</a:t>
            </a:r>
          </a:p>
        </p:txBody>
      </p:sp>
      <p:sp>
        <p:nvSpPr>
          <p:cNvPr id="3" name="AcnFootnote_ID_3" hidden="1"/>
          <p:cNvSpPr txBox="1"/>
          <p:nvPr userDrawn="1">
            <p:custDataLst>
              <p:tags r:id="rId18"/>
            </p:custDataLst>
          </p:nvPr>
        </p:nvSpPr>
        <p:spPr bwMode="gray">
          <a:xfrm>
            <a:off x="457200" y="6254750"/>
            <a:ext cx="8229600" cy="43088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38163" indent="-538163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 b="0" i="0" dirty="0">
                <a:solidFill>
                  <a:schemeClr val="tx1"/>
                </a:solidFill>
              </a:rPr>
              <a:t>*	Footnote</a:t>
            </a:r>
          </a:p>
          <a:p>
            <a:pPr marL="538163" indent="-538163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GB" sz="1000" b="0" i="0" dirty="0">
                <a:solidFill>
                  <a:schemeClr val="tx1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406702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53012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34" y="1551607"/>
            <a:ext cx="5602213" cy="37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4031" y="636305"/>
            <a:ext cx="8135937" cy="4376871"/>
          </a:xfrm>
        </p:spPr>
        <p:txBody>
          <a:bodyPr/>
          <a:lstStyle/>
          <a:p>
            <a:pPr eaLnBrk="1" hangingPunct="1"/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WEIDMANN FIBER TECHNOLOGY</a:t>
            </a: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</a:t>
            </a: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l’économie</a:t>
            </a: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bois</a:t>
            </a: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bio-</a:t>
            </a:r>
            <a:r>
              <a:rPr lang="de-CH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économie</a:t>
            </a: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de-CH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</a:t>
            </a: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30.01.2019 – Genève</a:t>
            </a: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Lucile Delaunay-Driquert</a:t>
            </a:r>
            <a:br>
              <a:rPr lang="de-CH" alt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Lucile.Delaunay@weidmann-group.com</a:t>
            </a:r>
            <a:br>
              <a:rPr lang="de-CH" alt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+41754335893</a:t>
            </a:r>
            <a:endParaRPr lang="de-CH" altLang="de-DE" sz="1050" dirty="0"/>
          </a:p>
        </p:txBody>
      </p:sp>
    </p:spTree>
    <p:extLst>
      <p:ext uri="{BB962C8B-B14F-4D97-AF65-F5344CB8AC3E}">
        <p14:creationId xmlns:p14="http://schemas.microsoft.com/office/powerpoint/2010/main" val="331975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b="20926"/>
          <a:stretch/>
        </p:blipFill>
        <p:spPr>
          <a:xfrm>
            <a:off x="-11832" y="-243408"/>
            <a:ext cx="9155832" cy="71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WEIDMANN GROUP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17DCFF-7317-4FFE-BF64-A6996A1F1B89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C5E2A-B847-418A-87A7-0B4639AC1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72816"/>
            <a:ext cx="8532440" cy="3689704"/>
          </a:xfrm>
          <a:prstGeom prst="rect">
            <a:avLst/>
          </a:prstGeom>
        </p:spPr>
      </p:pic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1EFDA9F8-B7DA-405F-9CB4-7E344D7F6C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520755"/>
            <a:ext cx="6911975" cy="195806"/>
          </a:xfrm>
        </p:spPr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WOODRISE_Genève_30 Janvier 2019_Weidmann_Delaunay-Driquert</a:t>
            </a:r>
          </a:p>
        </p:txBody>
      </p:sp>
    </p:spTree>
    <p:extLst>
      <p:ext uri="{BB962C8B-B14F-4D97-AF65-F5344CB8AC3E}">
        <p14:creationId xmlns:p14="http://schemas.microsoft.com/office/powerpoint/2010/main" val="407386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WEIDMANN &amp; CELLULOSE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17DCFF-7317-4FFE-BF64-A6996A1F1B89}" type="slidenum">
              <a:rPr lang="en-GB" altLang="de-DE" smtClean="0"/>
              <a:pPr>
                <a:defRPr/>
              </a:pPr>
              <a:t>4</a:t>
            </a:fld>
            <a:endParaRPr lang="en-GB" altLang="de-DE" dirty="0"/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46D6A243-AB4D-4E8B-916F-0D99151E61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520755"/>
            <a:ext cx="6911975" cy="195806"/>
          </a:xfrm>
        </p:spPr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WOODRISE_Genève_30 Janvier 2019_Weidmann_Delaunay-Driquert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176882-FAE7-4C8B-A64E-C36BD2C2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33949"/>
              </p:ext>
            </p:extLst>
          </p:nvPr>
        </p:nvGraphicFramePr>
        <p:xfrm>
          <a:off x="516341" y="1506610"/>
          <a:ext cx="7728067" cy="414821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58789">
                  <a:extLst>
                    <a:ext uri="{9D8B030D-6E8A-4147-A177-3AD203B41FA5}">
                      <a16:colId xmlns:a16="http://schemas.microsoft.com/office/drawing/2014/main" val="3279590764"/>
                    </a:ext>
                  </a:extLst>
                </a:gridCol>
                <a:gridCol w="2437030">
                  <a:extLst>
                    <a:ext uri="{9D8B030D-6E8A-4147-A177-3AD203B41FA5}">
                      <a16:colId xmlns:a16="http://schemas.microsoft.com/office/drawing/2014/main" val="283742121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78902403"/>
                    </a:ext>
                  </a:extLst>
                </a:gridCol>
              </a:tblGrid>
              <a:tr h="33821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 err="1">
                          <a:effectLst/>
                        </a:rPr>
                        <a:t>Entités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 err="1">
                          <a:effectLst/>
                        </a:rPr>
                        <a:t>Domaines</a:t>
                      </a:r>
                      <a:r>
                        <a:rPr lang="en-GB" sz="1000" b="1" u="none" strike="noStrike" dirty="0">
                          <a:effectLst/>
                        </a:rPr>
                        <a:t> </a:t>
                      </a:r>
                      <a:r>
                        <a:rPr lang="en-GB" sz="1000" b="1" u="none" strike="noStrike" dirty="0" err="1">
                          <a:effectLst/>
                        </a:rPr>
                        <a:t>d’Activité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 err="1">
                          <a:effectLst/>
                        </a:rPr>
                        <a:t>Marchés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3343638294"/>
                  </a:ext>
                </a:extLst>
              </a:tr>
              <a:tr h="88582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kern="1200" dirty="0">
                          <a:effectLst/>
                        </a:rPr>
                        <a:t>Electrical Technology</a:t>
                      </a:r>
                      <a:endParaRPr lang="en-GB" sz="100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GB" sz="1000" u="none" strike="noStrike" dirty="0" err="1">
                          <a:effectLst/>
                        </a:rPr>
                        <a:t>Transformateurs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err="1">
                          <a:effectLst/>
                        </a:rPr>
                        <a:t>Électriques</a:t>
                      </a:r>
                      <a:endParaRPr lang="en-GB" sz="1000" u="none" strike="noStrike" dirty="0">
                        <a:effectLst/>
                      </a:endParaRPr>
                    </a:p>
                    <a:p>
                      <a:pPr algn="l" fontAlgn="ctr"/>
                      <a:endParaRPr lang="en-GB" sz="1000" u="none" strike="noStrike" dirty="0"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dirty="0">
                          <a:effectLst/>
                        </a:rPr>
                        <a:t>Fabricants de transformateurs électriques (ABB, Siemens, GE, SGCC,..)</a:t>
                      </a:r>
                    </a:p>
                    <a:p>
                      <a:pPr algn="l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u="none" strike="noStrike" kern="1200" dirty="0">
                          <a:effectLst/>
                        </a:rPr>
                        <a:t>Leader mondial, 30% parts de marché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68563548"/>
                  </a:ext>
                </a:extLst>
              </a:tr>
              <a:tr h="9334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dirty="0" err="1">
                          <a:effectLst/>
                        </a:rPr>
                        <a:t>Utilisateurs</a:t>
                      </a:r>
                      <a:r>
                        <a:rPr lang="en-GB" sz="1000" u="none" strike="noStrike" kern="1200" dirty="0">
                          <a:effectLst/>
                        </a:rPr>
                        <a:t> </a:t>
                      </a:r>
                      <a:r>
                        <a:rPr lang="en-GB" sz="1000" u="none" strike="noStrike" kern="1200" dirty="0" err="1">
                          <a:effectLst/>
                        </a:rPr>
                        <a:t>Finaux</a:t>
                      </a:r>
                      <a:r>
                        <a:rPr lang="en-GB" sz="1000" u="none" strike="noStrike" kern="1200" dirty="0">
                          <a:effectLst/>
                        </a:rPr>
                        <a:t> </a:t>
                      </a:r>
                    </a:p>
                    <a:p>
                      <a:pPr marL="0" algn="l" defTabSz="914400" rtl="0" eaLnBrk="1" fontAlgn="ctr" latinLnBrk="0" hangingPunct="1"/>
                      <a:endParaRPr lang="de-CH" sz="1000" u="none" strike="noStrike" kern="1200" dirty="0">
                        <a:effectLst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de-CH" sz="1000" u="none" strike="noStrike" kern="1200" dirty="0">
                          <a:effectLst/>
                        </a:rPr>
                        <a:t>(</a:t>
                      </a:r>
                      <a:r>
                        <a:rPr lang="en-GB" sz="1000" u="none" strike="noStrike" kern="1200" dirty="0" err="1">
                          <a:effectLst/>
                        </a:rPr>
                        <a:t>Fournisseurs</a:t>
                      </a:r>
                      <a:r>
                        <a:rPr lang="en-GB" sz="1000" u="none" strike="noStrike" kern="1200" dirty="0">
                          <a:effectLst/>
                        </a:rPr>
                        <a:t> </a:t>
                      </a:r>
                      <a:r>
                        <a:rPr lang="en-GB" sz="1000" u="none" strike="noStrike" kern="1200" dirty="0" err="1">
                          <a:effectLst/>
                        </a:rPr>
                        <a:t>d’électricité</a:t>
                      </a:r>
                      <a:r>
                        <a:rPr lang="en-GB" sz="1000" u="none" strike="noStrike" kern="1200" dirty="0">
                          <a:effectLst/>
                        </a:rPr>
                        <a:t>, </a:t>
                      </a:r>
                      <a:r>
                        <a:rPr lang="de-CH" sz="1000" u="none" strike="noStrike" kern="1200" dirty="0">
                          <a:effectLst/>
                        </a:rPr>
                        <a:t>I</a:t>
                      </a:r>
                      <a:r>
                        <a:rPr lang="en-GB" sz="1000" u="none" strike="noStrike" kern="1200" dirty="0" err="1">
                          <a:effectLst/>
                        </a:rPr>
                        <a:t>ndustriels</a:t>
                      </a:r>
                      <a:r>
                        <a:rPr lang="en-GB" sz="1000" u="none" strike="noStrike" kern="1200" dirty="0">
                          <a:effectLst/>
                        </a:rPr>
                        <a:t>)</a:t>
                      </a:r>
                      <a:endParaRPr lang="en-GB" sz="100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u="none" strike="noStrike" kern="1200" dirty="0">
                          <a:effectLst/>
                        </a:rPr>
                        <a:t>500’000’000 CHF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466304807"/>
                  </a:ext>
                </a:extLst>
              </a:tr>
              <a:tr h="60960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Fiber Technology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Papiers et Cartons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20’000’000 tonnes  </a:t>
                      </a:r>
                    </a:p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 (</a:t>
                      </a:r>
                      <a:r>
                        <a:rPr lang="en-GB" sz="1000" u="none" strike="noStrike" dirty="0" err="1">
                          <a:effectLst/>
                        </a:rPr>
                        <a:t>soit</a:t>
                      </a:r>
                      <a:r>
                        <a:rPr lang="en-GB" sz="1000" u="none" strike="noStrike" dirty="0">
                          <a:effectLst/>
                        </a:rPr>
                        <a:t> 5% parts de </a:t>
                      </a:r>
                      <a:r>
                        <a:rPr lang="en-GB" sz="1000" u="none" strike="noStrike" dirty="0" err="1">
                          <a:effectLst/>
                        </a:rPr>
                        <a:t>marché</a:t>
                      </a:r>
                      <a:r>
                        <a:rPr lang="en-GB" sz="1000" u="none" strike="noStrike" dirty="0">
                          <a:effectLst/>
                        </a:rPr>
                        <a:t>) *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2613562696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Non - </a:t>
                      </a:r>
                      <a:r>
                        <a:rPr lang="en-GB" sz="1000" u="none" strike="noStrike" dirty="0" err="1">
                          <a:effectLst/>
                        </a:rPr>
                        <a:t>Tissés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193’000 tonnes </a:t>
                      </a:r>
                    </a:p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(</a:t>
                      </a:r>
                      <a:r>
                        <a:rPr lang="en-GB" sz="1000" u="none" strike="noStrike" dirty="0" err="1">
                          <a:effectLst/>
                        </a:rPr>
                        <a:t>soit</a:t>
                      </a:r>
                      <a:r>
                        <a:rPr lang="en-GB" sz="1000" u="none" strike="noStrike" dirty="0">
                          <a:effectLst/>
                        </a:rPr>
                        <a:t> 2% parts de </a:t>
                      </a:r>
                      <a:r>
                        <a:rPr lang="en-GB" sz="1000" u="none" strike="noStrike" dirty="0" err="1">
                          <a:effectLst/>
                        </a:rPr>
                        <a:t>marché</a:t>
                      </a:r>
                      <a:r>
                        <a:rPr lang="en-GB" sz="1000" u="none" strike="noStrike" dirty="0">
                          <a:effectLst/>
                        </a:rPr>
                        <a:t>) *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15698194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Cosmétiques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3’000 tonnes </a:t>
                      </a:r>
                    </a:p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(</a:t>
                      </a:r>
                      <a:r>
                        <a:rPr lang="en-GB" sz="1000" u="none" strike="noStrike" dirty="0" err="1">
                          <a:effectLst/>
                        </a:rPr>
                        <a:t>soit</a:t>
                      </a:r>
                      <a:r>
                        <a:rPr lang="en-GB" sz="1000" u="none" strike="noStrike" dirty="0">
                          <a:effectLst/>
                        </a:rPr>
                        <a:t> 1% parts de </a:t>
                      </a:r>
                      <a:r>
                        <a:rPr lang="en-GB" sz="1000" u="none" strike="noStrike" dirty="0" err="1">
                          <a:effectLst/>
                        </a:rPr>
                        <a:t>marché</a:t>
                      </a:r>
                      <a:r>
                        <a:rPr lang="en-GB" sz="1000" u="none" strike="noStrike" dirty="0">
                          <a:effectLst/>
                        </a:rPr>
                        <a:t>)  *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3863624091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* Source : Jack Miller - </a:t>
                      </a:r>
                      <a:r>
                        <a:rPr lang="en-GB" sz="1000" u="none" strike="noStrike" dirty="0" err="1">
                          <a:effectLst/>
                        </a:rPr>
                        <a:t>Tappi</a:t>
                      </a:r>
                      <a:r>
                        <a:rPr lang="en-GB" sz="1000" u="none" strike="noStrike" dirty="0">
                          <a:effectLst/>
                        </a:rPr>
                        <a:t> Conference 2018 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593515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16CC762-2F2A-4B58-AA26-B5ABB2BB42E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" r="30325" b="1"/>
          <a:stretch/>
        </p:blipFill>
        <p:spPr bwMode="auto">
          <a:xfrm>
            <a:off x="1654746" y="3728150"/>
            <a:ext cx="1873250" cy="1731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4799B8-6AEA-4AB7-8084-D498C47B4D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55104"/>
            <a:ext cx="1881187" cy="17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1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Aft>
                <a:spcPct val="100000"/>
              </a:spcAft>
              <a:defRPr sz="2500">
                <a:solidFill>
                  <a:schemeClr val="hlink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80EC1FC7-FB62-42EB-9BDE-3DB8C0B79335}" type="slidenum">
              <a:rPr lang="de-DE" altLang="de-DE" sz="900" smtClean="0">
                <a:solidFill>
                  <a:srgbClr val="828386"/>
                </a:solidFill>
                <a:latin typeface="Arial" pitchFamily="34" charset="0"/>
              </a:rPr>
              <a:pPr eaLnBrk="1" hangingPunct="1">
                <a:spcAft>
                  <a:spcPct val="0"/>
                </a:spcAft>
              </a:pPr>
              <a:t>5</a:t>
            </a:fld>
            <a:endParaRPr lang="de-DE" altLang="de-DE" sz="900" dirty="0">
              <a:solidFill>
                <a:srgbClr val="828386"/>
              </a:solidFill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EXEMPLES D’APPLICATIONS &amp; MARCHÉS </a:t>
            </a:r>
            <a:endParaRPr lang="en-US" alt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WOODRISE_Genève_30 Janvier 2019_Weidmann_Delaunay-Driquert</a:t>
            </a:r>
          </a:p>
        </p:txBody>
      </p:sp>
      <p:sp>
        <p:nvSpPr>
          <p:cNvPr id="18" name="Rectangle 84"/>
          <p:cNvSpPr/>
          <p:nvPr/>
        </p:nvSpPr>
        <p:spPr>
          <a:xfrm>
            <a:off x="1700053" y="4911756"/>
            <a:ext cx="1213474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100" b="1" dirty="0">
                <a:solidFill>
                  <a:srgbClr val="000000"/>
                </a:solidFill>
                <a:latin typeface="Arial" charset="0"/>
              </a:rPr>
              <a:t>Colorant et Vernis</a:t>
            </a:r>
            <a:endParaRPr lang="fr-BE" sz="11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E64AF7-478A-43AB-863F-C4D095853193}"/>
              </a:ext>
            </a:extLst>
          </p:cNvPr>
          <p:cNvGrpSpPr/>
          <p:nvPr/>
        </p:nvGrpSpPr>
        <p:grpSpPr>
          <a:xfrm>
            <a:off x="539552" y="1468575"/>
            <a:ext cx="8060770" cy="4912753"/>
            <a:chOff x="476045" y="1398588"/>
            <a:chExt cx="8060770" cy="49127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2" t="12679" r="35349" b="27390"/>
            <a:stretch/>
          </p:blipFill>
          <p:spPr>
            <a:xfrm>
              <a:off x="5054448" y="4871080"/>
              <a:ext cx="997397" cy="144026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9C288D-6C27-46B5-83EE-CA3247A1CB9A}"/>
                </a:ext>
              </a:extLst>
            </p:cNvPr>
            <p:cNvGrpSpPr/>
            <p:nvPr/>
          </p:nvGrpSpPr>
          <p:grpSpPr>
            <a:xfrm>
              <a:off x="6237364" y="4871080"/>
              <a:ext cx="2299451" cy="1066488"/>
              <a:chOff x="7446405" y="4889942"/>
              <a:chExt cx="2299451" cy="1066488"/>
            </a:xfrm>
          </p:grpSpPr>
          <p:sp>
            <p:nvSpPr>
              <p:cNvPr id="10" name="Rectangle 34"/>
              <p:cNvSpPr/>
              <p:nvPr/>
            </p:nvSpPr>
            <p:spPr>
              <a:xfrm>
                <a:off x="7446405" y="4889942"/>
                <a:ext cx="807913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100" b="1" dirty="0">
                    <a:solidFill>
                      <a:srgbClr val="000000"/>
                    </a:solidFill>
                  </a:rPr>
                  <a:t>Cosmétique</a:t>
                </a:r>
                <a:endParaRPr lang="fr-B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TextBox 35"/>
              <p:cNvSpPr txBox="1"/>
              <p:nvPr/>
            </p:nvSpPr>
            <p:spPr>
              <a:xfrm>
                <a:off x="7446405" y="5186987"/>
                <a:ext cx="2299451" cy="769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BE" sz="1000" dirty="0">
                    <a:solidFill>
                      <a:srgbClr val="000000"/>
                    </a:solidFill>
                  </a:rPr>
                  <a:t>Epaississant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</a:rPr>
                  <a:t>Réduction Huile / Phase Grasse</a:t>
                </a:r>
                <a:endParaRPr lang="fr-BE" sz="10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Cosmétique verte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</a:rPr>
                  <a:t>Support pour actifs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Stabilisateur</a:t>
                </a:r>
              </a:p>
            </p:txBody>
          </p:sp>
        </p:grpSp>
        <p:pic>
          <p:nvPicPr>
            <p:cNvPr id="14" name="Picture 71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" t="103" r="29362" b="13320"/>
            <a:stretch/>
          </p:blipFill>
          <p:spPr>
            <a:xfrm>
              <a:off x="5054446" y="1403750"/>
              <a:ext cx="997397" cy="144672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1FCEB3-D5D2-45AB-BCF5-D98BE117ACA6}"/>
                </a:ext>
              </a:extLst>
            </p:cNvPr>
            <p:cNvGrpSpPr/>
            <p:nvPr/>
          </p:nvGrpSpPr>
          <p:grpSpPr>
            <a:xfrm>
              <a:off x="6237364" y="1398588"/>
              <a:ext cx="2107170" cy="952138"/>
              <a:chOff x="6197864" y="1403775"/>
              <a:chExt cx="2107170" cy="952138"/>
            </a:xfrm>
          </p:grpSpPr>
          <p:sp>
            <p:nvSpPr>
              <p:cNvPr id="15" name="Rectangle 80"/>
              <p:cNvSpPr/>
              <p:nvPr/>
            </p:nvSpPr>
            <p:spPr>
              <a:xfrm>
                <a:off x="6202564" y="1403775"/>
                <a:ext cx="1027524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100" b="1" dirty="0">
                    <a:solidFill>
                      <a:srgbClr val="000000"/>
                    </a:solidFill>
                  </a:rPr>
                  <a:t>Environnement</a:t>
                </a:r>
                <a:endParaRPr lang="fr-B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Box 81"/>
              <p:cNvSpPr txBox="1"/>
              <p:nvPr/>
            </p:nvSpPr>
            <p:spPr>
              <a:xfrm>
                <a:off x="6197864" y="1740360"/>
                <a:ext cx="210717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Absorption Huile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Système de Filtre CO2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Traitement de l’eau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</a:rPr>
                  <a:t>Filtration</a:t>
                </a:r>
                <a:endParaRPr lang="fr-BE" sz="1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9" name="TextBox 85"/>
            <p:cNvSpPr txBox="1"/>
            <p:nvPr/>
          </p:nvSpPr>
          <p:spPr>
            <a:xfrm>
              <a:off x="1668647" y="5131614"/>
              <a:ext cx="1986534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000" dirty="0">
                  <a:solidFill>
                    <a:srgbClr val="000000"/>
                  </a:solidFill>
                </a:rPr>
                <a:t>É</a:t>
              </a:r>
              <a:r>
                <a:rPr lang="fr-BE" sz="1000" dirty="0">
                  <a:solidFill>
                    <a:srgbClr val="000000"/>
                  </a:solidFill>
                  <a:latin typeface="Arial" charset="0"/>
                </a:rPr>
                <a:t>paississant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000" dirty="0">
                  <a:solidFill>
                    <a:srgbClr val="000000"/>
                  </a:solidFill>
                </a:rPr>
                <a:t>T</a:t>
              </a:r>
              <a:r>
                <a:rPr lang="fr-BE" sz="1000" dirty="0">
                  <a:solidFill>
                    <a:srgbClr val="000000"/>
                  </a:solidFill>
                  <a:latin typeface="Arial" charset="0"/>
                </a:rPr>
                <a:t>emps de séchage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000" dirty="0">
                  <a:solidFill>
                    <a:srgbClr val="000000"/>
                  </a:solidFill>
                  <a:latin typeface="Arial" charset="0"/>
                </a:rPr>
                <a:t>Dispersion des pigments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000" dirty="0">
                  <a:solidFill>
                    <a:srgbClr val="000000"/>
                  </a:solidFill>
                  <a:latin typeface="Arial" charset="0"/>
                </a:rPr>
                <a:t>Amélioration des propriétés filmogènes</a:t>
              </a:r>
            </a:p>
          </p:txBody>
        </p:sp>
        <p:pic>
          <p:nvPicPr>
            <p:cNvPr id="20" name="Picture 4" descr="Dripping colours of paint 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" r="55742" b="7693"/>
            <a:stretch/>
          </p:blipFill>
          <p:spPr bwMode="auto">
            <a:xfrm>
              <a:off x="518184" y="4861684"/>
              <a:ext cx="986659" cy="140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BED357C-F1C5-4472-82B2-DF5353799253}"/>
                </a:ext>
              </a:extLst>
            </p:cNvPr>
            <p:cNvGrpSpPr/>
            <p:nvPr/>
          </p:nvGrpSpPr>
          <p:grpSpPr>
            <a:xfrm>
              <a:off x="1634611" y="3116047"/>
              <a:ext cx="2029229" cy="907297"/>
              <a:chOff x="2828665" y="3159987"/>
              <a:chExt cx="2029229" cy="907297"/>
            </a:xfrm>
          </p:grpSpPr>
          <p:sp>
            <p:nvSpPr>
              <p:cNvPr id="22" name="Rectangle 38"/>
              <p:cNvSpPr/>
              <p:nvPr/>
            </p:nvSpPr>
            <p:spPr>
              <a:xfrm>
                <a:off x="2828665" y="3159987"/>
                <a:ext cx="117500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100" b="1" dirty="0">
                    <a:solidFill>
                      <a:srgbClr val="000000"/>
                    </a:solidFill>
                  </a:rPr>
                  <a:t>Papier/Emballage</a:t>
                </a:r>
                <a:endParaRPr lang="fr-B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Box 39"/>
              <p:cNvSpPr txBox="1"/>
              <p:nvPr/>
            </p:nvSpPr>
            <p:spPr>
              <a:xfrm>
                <a:off x="2828665" y="3451731"/>
                <a:ext cx="202922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Emballages plus légers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Barrières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Adjuvants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Colles</a:t>
                </a:r>
              </a:p>
            </p:txBody>
          </p:sp>
        </p:grpSp>
        <p:pic>
          <p:nvPicPr>
            <p:cNvPr id="24" name="Picture 6" descr="http://mitechnews.com/wp-content/uploads/2015/12/packaging_boxe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6" t="775" b="775"/>
            <a:stretch/>
          </p:blipFill>
          <p:spPr bwMode="auto">
            <a:xfrm>
              <a:off x="488989" y="3116047"/>
              <a:ext cx="1007864" cy="146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1A497F-A278-4963-8D02-E910EA00A304}"/>
                </a:ext>
              </a:extLst>
            </p:cNvPr>
            <p:cNvGrpSpPr/>
            <p:nvPr/>
          </p:nvGrpSpPr>
          <p:grpSpPr>
            <a:xfrm>
              <a:off x="6237364" y="3142202"/>
              <a:ext cx="2101799" cy="734136"/>
              <a:chOff x="6264861" y="3225424"/>
              <a:chExt cx="2101799" cy="734136"/>
            </a:xfrm>
          </p:grpSpPr>
          <p:sp>
            <p:nvSpPr>
              <p:cNvPr id="30" name="Rectangle 76"/>
              <p:cNvSpPr/>
              <p:nvPr/>
            </p:nvSpPr>
            <p:spPr>
              <a:xfrm>
                <a:off x="6264861" y="3225424"/>
                <a:ext cx="1394613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100" b="1" dirty="0">
                    <a:solidFill>
                      <a:srgbClr val="000000"/>
                    </a:solidFill>
                  </a:rPr>
                  <a:t>Construction / Béton</a:t>
                </a:r>
                <a:endParaRPr lang="fr-B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Box 77"/>
              <p:cNvSpPr txBox="1"/>
              <p:nvPr/>
            </p:nvSpPr>
            <p:spPr>
              <a:xfrm>
                <a:off x="6264861" y="3497895"/>
                <a:ext cx="2101799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Rhéologie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</a:rPr>
                  <a:t>T</a:t>
                </a: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emps de séchage et de prise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BE" sz="1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32" name="Picture 1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0" r="11919" b="9630"/>
            <a:stretch/>
          </p:blipFill>
          <p:spPr bwMode="auto">
            <a:xfrm>
              <a:off x="5054447" y="3142202"/>
              <a:ext cx="997397" cy="1437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086F545-2D1B-4DB5-B2FB-6A575CD74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45" y="1398588"/>
              <a:ext cx="1012545" cy="143720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DED374-F87D-4361-9DE1-07CAE784D7B6}"/>
                </a:ext>
              </a:extLst>
            </p:cNvPr>
            <p:cNvGrpSpPr/>
            <p:nvPr/>
          </p:nvGrpSpPr>
          <p:grpSpPr>
            <a:xfrm>
              <a:off x="1634611" y="1404493"/>
              <a:ext cx="1710580" cy="695832"/>
              <a:chOff x="7115213" y="3049252"/>
              <a:chExt cx="1710580" cy="6958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B0DA41-CDA2-4C2A-873D-3D94850A9A6D}"/>
                  </a:ext>
                </a:extLst>
              </p:cNvPr>
              <p:cNvSpPr/>
              <p:nvPr/>
            </p:nvSpPr>
            <p:spPr>
              <a:xfrm>
                <a:off x="7135821" y="3049252"/>
                <a:ext cx="129843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100" b="1" dirty="0">
                    <a:solidFill>
                      <a:srgbClr val="000000"/>
                    </a:solidFill>
                  </a:rPr>
                  <a:t>Isolation Électrique</a:t>
                </a:r>
                <a:endParaRPr lang="fr-B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2E3843-5ED6-47EB-B049-6D267681A56D}"/>
                  </a:ext>
                </a:extLst>
              </p:cNvPr>
              <p:cNvSpPr txBox="1"/>
              <p:nvPr/>
            </p:nvSpPr>
            <p:spPr>
              <a:xfrm>
                <a:off x="7115213" y="3283419"/>
                <a:ext cx="1710580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BE" sz="1000" dirty="0">
                    <a:solidFill>
                      <a:srgbClr val="000000"/>
                    </a:solidFill>
                  </a:rPr>
                  <a:t>Colles</a:t>
                </a:r>
              </a:p>
              <a:p>
                <a:r>
                  <a:rPr lang="fr-BE" sz="1000" dirty="0">
                    <a:solidFill>
                      <a:srgbClr val="000000"/>
                    </a:solidFill>
                  </a:rPr>
                  <a:t>Propriétés Mécaniques</a:t>
                </a:r>
              </a:p>
              <a:p>
                <a:r>
                  <a:rPr lang="fr-BE" sz="1000" dirty="0">
                    <a:solidFill>
                      <a:srgbClr val="000000"/>
                    </a:solidFill>
                  </a:rPr>
                  <a:t>Usinabilité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E77A06A-7818-4D36-B8A3-075DB489F735}"/>
              </a:ext>
            </a:extLst>
          </p:cNvPr>
          <p:cNvSpPr/>
          <p:nvPr/>
        </p:nvSpPr>
        <p:spPr bwMode="auto">
          <a:xfrm>
            <a:off x="457200" y="1398588"/>
            <a:ext cx="2674640" cy="159704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C6C407-4CC4-4BD9-810E-A3F8E12275F8}"/>
              </a:ext>
            </a:extLst>
          </p:cNvPr>
          <p:cNvSpPr/>
          <p:nvPr/>
        </p:nvSpPr>
        <p:spPr bwMode="auto">
          <a:xfrm>
            <a:off x="4993704" y="1364005"/>
            <a:ext cx="2674640" cy="159704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9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EDCEF7-0D35-41C6-A930-6BD98CA85BC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1F634-4E7E-4551-950C-FA10F79AD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6" y="1543351"/>
            <a:ext cx="8229599" cy="4851974"/>
          </a:xfrm>
          <a:prstGeom prst="rect">
            <a:avLst/>
          </a:prstGeom>
        </p:spPr>
      </p:pic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A94F276-6FCC-4AF9-914A-DBFA32165E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520755"/>
            <a:ext cx="6911975" cy="195806"/>
          </a:xfrm>
        </p:spPr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WOODRISE_Genève_30 Janvier 2019_Weidmann_Delaunay-Driquert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A33767-2674-44A6-AF1E-37C56A6E9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01" y="87414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kern="0" dirty="0"/>
              <a:t>DU BOIS AUX APPLICATIONS</a:t>
            </a:r>
            <a:endParaRPr lang="en-US" altLang="de-DE" kern="0" dirty="0"/>
          </a:p>
        </p:txBody>
      </p:sp>
    </p:spTree>
    <p:extLst>
      <p:ext uri="{BB962C8B-B14F-4D97-AF65-F5344CB8AC3E}">
        <p14:creationId xmlns:p14="http://schemas.microsoft.com/office/powerpoint/2010/main" val="195809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Aft>
                <a:spcPct val="100000"/>
              </a:spcAft>
              <a:defRPr sz="2500">
                <a:solidFill>
                  <a:schemeClr val="hlink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8B061E6-C7C8-42DA-B9EA-F77FAC09843C}" type="slidenum">
              <a:rPr lang="de-DE" altLang="de-DE" sz="900" smtClean="0">
                <a:solidFill>
                  <a:srgbClr val="828386"/>
                </a:solidFill>
                <a:latin typeface="Arial" pitchFamily="34" charset="0"/>
              </a:rPr>
              <a:pPr eaLnBrk="1" hangingPunct="1">
                <a:spcAft>
                  <a:spcPct val="0"/>
                </a:spcAft>
              </a:pPr>
              <a:t>7</a:t>
            </a:fld>
            <a:endParaRPr lang="de-DE" altLang="de-DE" sz="900">
              <a:solidFill>
                <a:srgbClr val="828386"/>
              </a:solidFill>
              <a:latin typeface="Arial" pitchFamily="34" charset="0"/>
            </a:endParaRPr>
          </a:p>
        </p:txBody>
      </p:sp>
      <p:pic>
        <p:nvPicPr>
          <p:cNvPr id="8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6"/>
          <a:stretch/>
        </p:blipFill>
        <p:spPr>
          <a:xfrm>
            <a:off x="4139952" y="2412861"/>
            <a:ext cx="2444445" cy="2655174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800928" y="3578719"/>
            <a:ext cx="172322" cy="281678"/>
          </a:xfrm>
          <a:prstGeom prst="rect">
            <a:avLst/>
          </a:prstGeom>
          <a:solidFill>
            <a:srgbClr val="ADD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8"/>
          <p:cNvSpPr/>
          <p:nvPr/>
        </p:nvSpPr>
        <p:spPr>
          <a:xfrm>
            <a:off x="368880" y="3578719"/>
            <a:ext cx="172322" cy="281678"/>
          </a:xfrm>
          <a:prstGeom prst="rect">
            <a:avLst/>
          </a:prstGeom>
          <a:solidFill>
            <a:srgbClr val="ADD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9"/>
          <p:cNvSpPr/>
          <p:nvPr/>
        </p:nvSpPr>
        <p:spPr>
          <a:xfrm>
            <a:off x="1232976" y="3578719"/>
            <a:ext cx="172322" cy="281678"/>
          </a:xfrm>
          <a:prstGeom prst="rect">
            <a:avLst/>
          </a:prstGeom>
          <a:solidFill>
            <a:srgbClr val="ADD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70364" y="3060845"/>
            <a:ext cx="576064" cy="552637"/>
          </a:xfrm>
          <a:prstGeom prst="ellipse">
            <a:avLst/>
          </a:prstGeom>
          <a:solidFill>
            <a:srgbClr val="7ED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034460" y="3060845"/>
            <a:ext cx="576064" cy="552637"/>
          </a:xfrm>
          <a:prstGeom prst="ellipse">
            <a:avLst/>
          </a:prstGeom>
          <a:solidFill>
            <a:srgbClr val="7ED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3409693" y="3342341"/>
            <a:ext cx="658251" cy="337144"/>
          </a:xfrm>
          <a:prstGeom prst="rightArrow">
            <a:avLst/>
          </a:prstGeom>
          <a:solidFill>
            <a:srgbClr val="7ED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4259" y="2040606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</a:rPr>
              <a:t>Exploitation </a:t>
            </a:r>
            <a:r>
              <a:rPr lang="de-DE" sz="1200" dirty="0" err="1">
                <a:solidFill>
                  <a:prstClr val="black"/>
                </a:solidFill>
              </a:rPr>
              <a:t>Forestière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44152" y="1620141"/>
            <a:ext cx="1970316" cy="386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7" name="Gewinkelte Verbindung 16"/>
          <p:cNvCxnSpPr/>
          <p:nvPr/>
        </p:nvCxnSpPr>
        <p:spPr>
          <a:xfrm rot="16200000" flipV="1">
            <a:off x="4287635" y="2048436"/>
            <a:ext cx="939122" cy="122352"/>
          </a:xfrm>
          <a:prstGeom prst="bentConnector3">
            <a:avLst>
              <a:gd name="adj1" fmla="val 50000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 flipV="1">
            <a:off x="6203527" y="2558480"/>
            <a:ext cx="739247" cy="502365"/>
          </a:xfrm>
          <a:prstGeom prst="bentConnector3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/>
          <p:nvPr/>
        </p:nvCxnSpPr>
        <p:spPr>
          <a:xfrm flipV="1">
            <a:off x="6196556" y="3224029"/>
            <a:ext cx="739247" cy="502365"/>
          </a:xfrm>
          <a:prstGeom prst="bentConnector3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winkelte Verbindung 20"/>
          <p:cNvCxnSpPr/>
          <p:nvPr/>
        </p:nvCxnSpPr>
        <p:spPr>
          <a:xfrm>
            <a:off x="6106367" y="4476468"/>
            <a:ext cx="914400" cy="914400"/>
          </a:xfrm>
          <a:prstGeom prst="bentConnector3">
            <a:avLst>
              <a:gd name="adj1" fmla="val 26699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winkelte Verbindung 21"/>
          <p:cNvCxnSpPr>
            <a:endCxn id="39" idx="1"/>
          </p:cNvCxnSpPr>
          <p:nvPr/>
        </p:nvCxnSpPr>
        <p:spPr>
          <a:xfrm rot="16200000" flipH="1">
            <a:off x="4280801" y="5359887"/>
            <a:ext cx="1797518" cy="650990"/>
          </a:xfrm>
          <a:prstGeom prst="bentConnector2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winkelte Verbindung 22"/>
          <p:cNvCxnSpPr/>
          <p:nvPr/>
        </p:nvCxnSpPr>
        <p:spPr>
          <a:xfrm rot="16200000" flipH="1">
            <a:off x="5050556" y="5149924"/>
            <a:ext cx="1460463" cy="989499"/>
          </a:xfrm>
          <a:prstGeom prst="bentConnector3">
            <a:avLst>
              <a:gd name="adj1" fmla="val 99399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winkelte Verbindung 23"/>
          <p:cNvCxnSpPr>
            <a:endCxn id="37" idx="1"/>
          </p:cNvCxnSpPr>
          <p:nvPr/>
        </p:nvCxnSpPr>
        <p:spPr>
          <a:xfrm>
            <a:off x="5795034" y="4786622"/>
            <a:ext cx="1554959" cy="1145661"/>
          </a:xfrm>
          <a:prstGeom prst="bentConnector3">
            <a:avLst>
              <a:gd name="adj1" fmla="val -489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winkelte Verbindung 24"/>
          <p:cNvCxnSpPr/>
          <p:nvPr/>
        </p:nvCxnSpPr>
        <p:spPr>
          <a:xfrm rot="5400000" flipH="1" flipV="1">
            <a:off x="5162518" y="1598283"/>
            <a:ext cx="876905" cy="752251"/>
          </a:xfrm>
          <a:prstGeom prst="bentConnector2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winkelte Verbindung 25"/>
          <p:cNvCxnSpPr/>
          <p:nvPr/>
        </p:nvCxnSpPr>
        <p:spPr>
          <a:xfrm flipV="1">
            <a:off x="6097854" y="2150317"/>
            <a:ext cx="877067" cy="654040"/>
          </a:xfrm>
          <a:prstGeom prst="bentConnector3">
            <a:avLst>
              <a:gd name="adj1" fmla="val 21306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winkelte Verbindung 26"/>
          <p:cNvCxnSpPr/>
          <p:nvPr/>
        </p:nvCxnSpPr>
        <p:spPr>
          <a:xfrm flipV="1">
            <a:off x="5681280" y="1912441"/>
            <a:ext cx="1236157" cy="667206"/>
          </a:xfrm>
          <a:prstGeom prst="bentConnector3">
            <a:avLst>
              <a:gd name="adj1" fmla="val 35637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feld 27"/>
          <p:cNvSpPr txBox="1"/>
          <p:nvPr/>
        </p:nvSpPr>
        <p:spPr>
          <a:xfrm>
            <a:off x="4063621" y="3337163"/>
            <a:ext cx="8425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prstClr val="black"/>
                </a:solidFill>
              </a:rPr>
              <a:t>Cellulose,</a:t>
            </a:r>
          </a:p>
          <a:p>
            <a:r>
              <a:rPr lang="de-DE" sz="800" dirty="0" err="1">
                <a:solidFill>
                  <a:prstClr val="black"/>
                </a:solidFill>
              </a:rPr>
              <a:t>Hémicellulose</a:t>
            </a:r>
            <a:endParaRPr lang="de-DE" sz="800" dirty="0">
              <a:solidFill>
                <a:prstClr val="black"/>
              </a:solidFill>
            </a:endParaRPr>
          </a:p>
          <a:p>
            <a:r>
              <a:rPr lang="de-DE" sz="800" dirty="0">
                <a:solidFill>
                  <a:prstClr val="black"/>
                </a:solidFill>
              </a:rPr>
              <a:t>Lignine</a:t>
            </a:r>
          </a:p>
        </p:txBody>
      </p:sp>
      <p:cxnSp>
        <p:nvCxnSpPr>
          <p:cNvPr id="28" name="Gewinkelte Verbindung 28"/>
          <p:cNvCxnSpPr/>
          <p:nvPr/>
        </p:nvCxnSpPr>
        <p:spPr>
          <a:xfrm rot="10800000">
            <a:off x="3709336" y="1706902"/>
            <a:ext cx="1053092" cy="872746"/>
          </a:xfrm>
          <a:prstGeom prst="bentConnector3">
            <a:avLst>
              <a:gd name="adj1" fmla="val 50000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winkelte Verbindung 29"/>
          <p:cNvCxnSpPr>
            <a:endCxn id="46" idx="3"/>
          </p:cNvCxnSpPr>
          <p:nvPr/>
        </p:nvCxnSpPr>
        <p:spPr>
          <a:xfrm rot="5400000">
            <a:off x="3607994" y="5121796"/>
            <a:ext cx="1774046" cy="432887"/>
          </a:xfrm>
          <a:prstGeom prst="bentConnector2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winkelte Verbindung 30"/>
          <p:cNvCxnSpPr/>
          <p:nvPr/>
        </p:nvCxnSpPr>
        <p:spPr>
          <a:xfrm rot="5400000">
            <a:off x="3531604" y="4446346"/>
            <a:ext cx="1143317" cy="793245"/>
          </a:xfrm>
          <a:prstGeom prst="bentConnector2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winkelte Verbindung 31"/>
          <p:cNvCxnSpPr/>
          <p:nvPr/>
        </p:nvCxnSpPr>
        <p:spPr>
          <a:xfrm rot="10800000">
            <a:off x="3094533" y="2024770"/>
            <a:ext cx="1640719" cy="967300"/>
          </a:xfrm>
          <a:prstGeom prst="bentConnector3">
            <a:avLst>
              <a:gd name="adj1" fmla="val 50000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feld 33"/>
          <p:cNvSpPr txBox="1"/>
          <p:nvPr/>
        </p:nvSpPr>
        <p:spPr>
          <a:xfrm>
            <a:off x="6876256" y="2424738"/>
            <a:ext cx="1298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Textiles (</a:t>
            </a:r>
            <a:r>
              <a:rPr lang="de-DE" sz="1100" dirty="0" err="1">
                <a:solidFill>
                  <a:prstClr val="black"/>
                </a:solidFill>
              </a:rPr>
              <a:t>Viscose</a:t>
            </a:r>
            <a:r>
              <a:rPr lang="de-DE" sz="11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3" name="Textfeld 34"/>
          <p:cNvSpPr txBox="1"/>
          <p:nvPr/>
        </p:nvSpPr>
        <p:spPr>
          <a:xfrm>
            <a:off x="2702501" y="4492915"/>
            <a:ext cx="1055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Huiles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dirty="0" err="1">
                <a:solidFill>
                  <a:prstClr val="black"/>
                </a:solidFill>
              </a:rPr>
              <a:t>bio</a:t>
            </a:r>
            <a:endParaRPr lang="de-DE" sz="1100" dirty="0">
              <a:solidFill>
                <a:prstClr val="black"/>
              </a:solidFill>
            </a:endParaRPr>
          </a:p>
          <a:p>
            <a:r>
              <a:rPr lang="de-DE" sz="1100" dirty="0" err="1">
                <a:solidFill>
                  <a:prstClr val="black"/>
                </a:solidFill>
              </a:rPr>
              <a:t>Biocarburants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34" name="Textfeld 35"/>
          <p:cNvSpPr txBox="1"/>
          <p:nvPr/>
        </p:nvSpPr>
        <p:spPr>
          <a:xfrm>
            <a:off x="6888829" y="2774504"/>
            <a:ext cx="25212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Microfibrilles</a:t>
            </a:r>
            <a:r>
              <a:rPr lang="de-DE" sz="1100" dirty="0">
                <a:solidFill>
                  <a:prstClr val="black"/>
                </a:solidFill>
              </a:rPr>
              <a:t> de Cellulose,</a:t>
            </a:r>
          </a:p>
          <a:p>
            <a:r>
              <a:rPr lang="de-DE" sz="1100" dirty="0">
                <a:solidFill>
                  <a:prstClr val="black"/>
                </a:solidFill>
              </a:rPr>
              <a:t>Cellulose </a:t>
            </a:r>
            <a:r>
              <a:rPr lang="de-DE" sz="1100" dirty="0" err="1">
                <a:solidFill>
                  <a:prstClr val="black"/>
                </a:solidFill>
              </a:rPr>
              <a:t>Microcristalline</a:t>
            </a:r>
            <a:endParaRPr lang="de-DE" sz="1100" dirty="0">
              <a:solidFill>
                <a:prstClr val="black"/>
              </a:solidFill>
            </a:endParaRPr>
          </a:p>
          <a:p>
            <a:r>
              <a:rPr lang="de-DE" sz="1100" dirty="0" err="1">
                <a:solidFill>
                  <a:prstClr val="black"/>
                </a:solidFill>
              </a:rPr>
              <a:t>Hydroxypropylmethyl</a:t>
            </a:r>
            <a:r>
              <a:rPr lang="de-DE" sz="1100" dirty="0">
                <a:solidFill>
                  <a:prstClr val="black"/>
                </a:solidFill>
              </a:rPr>
              <a:t>-</a:t>
            </a:r>
          </a:p>
          <a:p>
            <a:r>
              <a:rPr lang="de-DE" sz="1100" dirty="0" err="1">
                <a:solidFill>
                  <a:prstClr val="black"/>
                </a:solidFill>
              </a:rPr>
              <a:t>cellulosen</a:t>
            </a:r>
            <a:r>
              <a:rPr lang="de-DE" sz="1100" dirty="0">
                <a:solidFill>
                  <a:prstClr val="black"/>
                </a:solidFill>
              </a:rPr>
              <a:t> (HPMC),</a:t>
            </a:r>
          </a:p>
          <a:p>
            <a:r>
              <a:rPr lang="de-DE" sz="1100" dirty="0" err="1">
                <a:solidFill>
                  <a:prstClr val="black"/>
                </a:solidFill>
              </a:rPr>
              <a:t>Méthylcellulose</a:t>
            </a:r>
            <a:r>
              <a:rPr lang="de-DE" sz="1100" dirty="0">
                <a:solidFill>
                  <a:prstClr val="black"/>
                </a:solidFill>
              </a:rPr>
              <a:t> (MC)</a:t>
            </a:r>
          </a:p>
        </p:txBody>
      </p:sp>
      <p:sp>
        <p:nvSpPr>
          <p:cNvPr id="35" name="Textfeld 36"/>
          <p:cNvSpPr txBox="1"/>
          <p:nvPr/>
        </p:nvSpPr>
        <p:spPr>
          <a:xfrm>
            <a:off x="6894232" y="4237311"/>
            <a:ext cx="20537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Films, </a:t>
            </a:r>
            <a:r>
              <a:rPr lang="de-DE" sz="1100" dirty="0" err="1">
                <a:solidFill>
                  <a:prstClr val="black"/>
                </a:solidFill>
              </a:rPr>
              <a:t>Emballages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dirty="0" err="1">
                <a:solidFill>
                  <a:prstClr val="black"/>
                </a:solidFill>
              </a:rPr>
              <a:t>barrières</a:t>
            </a:r>
            <a:endParaRPr lang="de-DE" sz="1100" dirty="0">
              <a:solidFill>
                <a:prstClr val="black"/>
              </a:solidFill>
            </a:endParaRPr>
          </a:p>
          <a:p>
            <a:r>
              <a:rPr lang="de-DE" sz="1100" dirty="0">
                <a:solidFill>
                  <a:prstClr val="black"/>
                </a:solidFill>
              </a:rPr>
              <a:t>(</a:t>
            </a:r>
            <a:r>
              <a:rPr lang="de-DE" sz="1100" dirty="0" err="1">
                <a:solidFill>
                  <a:prstClr val="black"/>
                </a:solidFill>
              </a:rPr>
              <a:t>remplacement</a:t>
            </a:r>
            <a:r>
              <a:rPr lang="de-DE" sz="1100" dirty="0">
                <a:solidFill>
                  <a:prstClr val="black"/>
                </a:solidFill>
              </a:rPr>
              <a:t> de </a:t>
            </a:r>
            <a:r>
              <a:rPr lang="de-DE" sz="1100" dirty="0" err="1">
                <a:solidFill>
                  <a:prstClr val="black"/>
                </a:solidFill>
              </a:rPr>
              <a:t>produits</a:t>
            </a:r>
            <a:r>
              <a:rPr lang="de-DE" sz="1100" dirty="0">
                <a:solidFill>
                  <a:prstClr val="black"/>
                </a:solidFill>
              </a:rPr>
              <a:t> à </a:t>
            </a:r>
          </a:p>
          <a:p>
            <a:r>
              <a:rPr lang="de-DE" sz="1100" dirty="0" err="1">
                <a:solidFill>
                  <a:prstClr val="black"/>
                </a:solidFill>
              </a:rPr>
              <a:t>base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dirty="0" err="1">
                <a:solidFill>
                  <a:prstClr val="black"/>
                </a:solidFill>
              </a:rPr>
              <a:t>d‘hydrocarbures</a:t>
            </a:r>
            <a:r>
              <a:rPr lang="de-DE" sz="11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6" name="Textfeld 37"/>
          <p:cNvSpPr txBox="1"/>
          <p:nvPr/>
        </p:nvSpPr>
        <p:spPr>
          <a:xfrm>
            <a:off x="6948264" y="5246806"/>
            <a:ext cx="1955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Cosmétiques</a:t>
            </a:r>
            <a:r>
              <a:rPr lang="de-DE" sz="1100" dirty="0">
                <a:solidFill>
                  <a:prstClr val="black"/>
                </a:solidFill>
              </a:rPr>
              <a:t>, </a:t>
            </a:r>
            <a:r>
              <a:rPr lang="de-DE" sz="1100" dirty="0" err="1">
                <a:solidFill>
                  <a:prstClr val="black"/>
                </a:solidFill>
              </a:rPr>
              <a:t>Détergents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37" name="Textfeld 38"/>
          <p:cNvSpPr txBox="1"/>
          <p:nvPr/>
        </p:nvSpPr>
        <p:spPr>
          <a:xfrm>
            <a:off x="7349993" y="5801478"/>
            <a:ext cx="678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Pharma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38" name="Textfeld 39"/>
          <p:cNvSpPr txBox="1"/>
          <p:nvPr/>
        </p:nvSpPr>
        <p:spPr>
          <a:xfrm>
            <a:off x="6306312" y="6230212"/>
            <a:ext cx="1470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Industrie </a:t>
            </a:r>
            <a:r>
              <a:rPr lang="de-DE" sz="1100" dirty="0" err="1">
                <a:solidFill>
                  <a:prstClr val="black"/>
                </a:solidFill>
              </a:rPr>
              <a:t>Alimentaire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39" name="Textfeld 40"/>
          <p:cNvSpPr txBox="1"/>
          <p:nvPr/>
        </p:nvSpPr>
        <p:spPr>
          <a:xfrm>
            <a:off x="5505055" y="6453336"/>
            <a:ext cx="1534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Alimentation </a:t>
            </a:r>
            <a:r>
              <a:rPr lang="de-DE" sz="1100" dirty="0" err="1">
                <a:solidFill>
                  <a:prstClr val="black"/>
                </a:solidFill>
              </a:rPr>
              <a:t>animale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0" name="Textfeld 41"/>
          <p:cNvSpPr txBox="1"/>
          <p:nvPr/>
        </p:nvSpPr>
        <p:spPr>
          <a:xfrm>
            <a:off x="2482762" y="1564812"/>
            <a:ext cx="1297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Céramique</a:t>
            </a:r>
            <a:r>
              <a:rPr lang="de-DE" sz="1100" dirty="0">
                <a:solidFill>
                  <a:prstClr val="black"/>
                </a:solidFill>
              </a:rPr>
              <a:t>, </a:t>
            </a:r>
            <a:r>
              <a:rPr lang="de-DE" sz="1100" dirty="0" err="1">
                <a:solidFill>
                  <a:prstClr val="black"/>
                </a:solidFill>
              </a:rPr>
              <a:t>Verre</a:t>
            </a:r>
            <a:endParaRPr lang="de-DE" sz="1100" dirty="0">
              <a:solidFill>
                <a:prstClr val="black"/>
              </a:solidFill>
            </a:endParaRPr>
          </a:p>
          <a:p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41" name="Textfeld 42"/>
          <p:cNvSpPr txBox="1"/>
          <p:nvPr/>
        </p:nvSpPr>
        <p:spPr>
          <a:xfrm>
            <a:off x="2623110" y="1918708"/>
            <a:ext cx="553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WPC </a:t>
            </a:r>
          </a:p>
          <a:p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42" name="Textfeld 43"/>
          <p:cNvSpPr txBox="1"/>
          <p:nvPr/>
        </p:nvSpPr>
        <p:spPr>
          <a:xfrm>
            <a:off x="4239465" y="1341438"/>
            <a:ext cx="766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Plastique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43" name="Textfeld 44"/>
          <p:cNvSpPr txBox="1"/>
          <p:nvPr/>
        </p:nvSpPr>
        <p:spPr>
          <a:xfrm>
            <a:off x="5977096" y="1400703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Enzyme</a:t>
            </a:r>
          </a:p>
          <a:p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44" name="Textfeld 45"/>
          <p:cNvSpPr txBox="1"/>
          <p:nvPr/>
        </p:nvSpPr>
        <p:spPr>
          <a:xfrm>
            <a:off x="6948264" y="2022594"/>
            <a:ext cx="579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Colles</a:t>
            </a:r>
            <a:endParaRPr lang="de-DE" sz="1100" dirty="0">
              <a:solidFill>
                <a:prstClr val="black"/>
              </a:solidFill>
            </a:endParaRPr>
          </a:p>
          <a:p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45" name="Textfeld 46"/>
          <p:cNvSpPr txBox="1"/>
          <p:nvPr/>
        </p:nvSpPr>
        <p:spPr>
          <a:xfrm>
            <a:off x="6917437" y="1777827"/>
            <a:ext cx="1420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Filtres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dirty="0" err="1">
                <a:solidFill>
                  <a:prstClr val="black"/>
                </a:solidFill>
              </a:rPr>
              <a:t>organiques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</a:p>
          <a:p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46" name="Textfeld 47"/>
          <p:cNvSpPr txBox="1"/>
          <p:nvPr/>
        </p:nvSpPr>
        <p:spPr>
          <a:xfrm>
            <a:off x="2747385" y="5925180"/>
            <a:ext cx="15311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Construction </a:t>
            </a:r>
            <a:r>
              <a:rPr lang="de-DE" sz="1100" dirty="0" err="1">
                <a:solidFill>
                  <a:prstClr val="black"/>
                </a:solidFill>
              </a:rPr>
              <a:t>routière</a:t>
            </a:r>
            <a:r>
              <a:rPr lang="de-DE" sz="1100" dirty="0">
                <a:solidFill>
                  <a:prstClr val="black"/>
                </a:solidFill>
              </a:rPr>
              <a:t>,</a:t>
            </a:r>
          </a:p>
          <a:p>
            <a:r>
              <a:rPr lang="de-DE" sz="1100" dirty="0" err="1">
                <a:solidFill>
                  <a:prstClr val="black"/>
                </a:solidFill>
              </a:rPr>
              <a:t>Colorant</a:t>
            </a:r>
            <a:endParaRPr lang="de-DE" sz="1100" dirty="0">
              <a:solidFill>
                <a:prstClr val="black"/>
              </a:solidFill>
            </a:endParaRPr>
          </a:p>
          <a:p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47" name="Textfeld 48"/>
          <p:cNvSpPr txBox="1"/>
          <p:nvPr/>
        </p:nvSpPr>
        <p:spPr>
          <a:xfrm>
            <a:off x="2723166" y="5116102"/>
            <a:ext cx="1085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Éponges</a:t>
            </a:r>
            <a:r>
              <a:rPr lang="de-DE" sz="1100" dirty="0">
                <a:solidFill>
                  <a:prstClr val="black"/>
                </a:solidFill>
              </a:rPr>
              <a:t> à </a:t>
            </a:r>
          </a:p>
          <a:p>
            <a:r>
              <a:rPr lang="de-DE" sz="1100" dirty="0" err="1">
                <a:solidFill>
                  <a:prstClr val="black"/>
                </a:solidFill>
              </a:rPr>
              <a:t>hydrocarbures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48" name="Textfeld 49"/>
          <p:cNvSpPr txBox="1"/>
          <p:nvPr/>
        </p:nvSpPr>
        <p:spPr>
          <a:xfrm>
            <a:off x="413044" y="4023978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prstClr val="black"/>
                </a:solidFill>
              </a:rPr>
              <a:t>Feuillus</a:t>
            </a:r>
            <a:r>
              <a:rPr lang="de-DE" sz="1200" dirty="0">
                <a:solidFill>
                  <a:prstClr val="black"/>
                </a:solidFill>
              </a:rPr>
              <a:t> &amp; </a:t>
            </a:r>
          </a:p>
          <a:p>
            <a:r>
              <a:rPr lang="de-DE" sz="1200" dirty="0" err="1">
                <a:solidFill>
                  <a:prstClr val="black"/>
                </a:solidFill>
              </a:rPr>
              <a:t>Résineux</a:t>
            </a:r>
            <a:endParaRPr lang="de-DE" sz="1200" dirty="0">
              <a:solidFill>
                <a:prstClr val="black"/>
              </a:solidFill>
            </a:endParaRPr>
          </a:p>
          <a:p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49" name="Gewinkelte Verbindung 50"/>
          <p:cNvCxnSpPr/>
          <p:nvPr/>
        </p:nvCxnSpPr>
        <p:spPr>
          <a:xfrm rot="16200000" flipH="1">
            <a:off x="5942843" y="4547596"/>
            <a:ext cx="1206275" cy="1120077"/>
          </a:xfrm>
          <a:prstGeom prst="bentConnector3">
            <a:avLst>
              <a:gd name="adj1" fmla="val 100768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feld 51"/>
          <p:cNvSpPr txBox="1"/>
          <p:nvPr/>
        </p:nvSpPr>
        <p:spPr>
          <a:xfrm>
            <a:off x="7092280" y="5579967"/>
            <a:ext cx="2127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Carbone</a:t>
            </a:r>
            <a:r>
              <a:rPr lang="de-DE" sz="1100" dirty="0">
                <a:solidFill>
                  <a:prstClr val="black"/>
                </a:solidFill>
              </a:rPr>
              <a:t> (</a:t>
            </a:r>
            <a:r>
              <a:rPr lang="de-DE" sz="1100" dirty="0" err="1">
                <a:solidFill>
                  <a:prstClr val="black"/>
                </a:solidFill>
              </a:rPr>
              <a:t>construction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dirty="0" err="1">
                <a:solidFill>
                  <a:prstClr val="black"/>
                </a:solidFill>
              </a:rPr>
              <a:t>légère</a:t>
            </a:r>
            <a:r>
              <a:rPr lang="de-DE" sz="11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51" name="Gewinkelte Verbindung 52"/>
          <p:cNvCxnSpPr/>
          <p:nvPr/>
        </p:nvCxnSpPr>
        <p:spPr>
          <a:xfrm>
            <a:off x="5521466" y="4733433"/>
            <a:ext cx="1799416" cy="1414353"/>
          </a:xfrm>
          <a:prstGeom prst="bentConnector3">
            <a:avLst>
              <a:gd name="adj1" fmla="val -350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feld 53"/>
          <p:cNvSpPr txBox="1"/>
          <p:nvPr/>
        </p:nvSpPr>
        <p:spPr>
          <a:xfrm>
            <a:off x="7351657" y="6023019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prstClr val="black"/>
                </a:solidFill>
              </a:rPr>
              <a:t>Aromes</a:t>
            </a:r>
            <a:endParaRPr lang="de-DE" sz="1100" dirty="0">
              <a:solidFill>
                <a:prstClr val="black"/>
              </a:solidFill>
            </a:endParaRPr>
          </a:p>
        </p:txBody>
      </p:sp>
      <p:pic>
        <p:nvPicPr>
          <p:cNvPr id="54" name="Grafik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85" y="3121619"/>
            <a:ext cx="548796" cy="316881"/>
          </a:xfrm>
          <a:prstGeom prst="rect">
            <a:avLst/>
          </a:prstGeom>
        </p:spPr>
      </p:pic>
      <p:pic>
        <p:nvPicPr>
          <p:cNvPr id="55" name="Grafik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01" y="3376190"/>
            <a:ext cx="443180" cy="320235"/>
          </a:xfrm>
          <a:prstGeom prst="rect">
            <a:avLst/>
          </a:prstGeom>
        </p:spPr>
      </p:pic>
      <p:pic>
        <p:nvPicPr>
          <p:cNvPr id="56" name="Grafik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79" y="3663913"/>
            <a:ext cx="451487" cy="334727"/>
          </a:xfrm>
          <a:prstGeom prst="rect">
            <a:avLst/>
          </a:prstGeom>
        </p:spPr>
      </p:pic>
      <p:pic>
        <p:nvPicPr>
          <p:cNvPr id="57" name="Grafik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42" y="3639930"/>
            <a:ext cx="376979" cy="358710"/>
          </a:xfrm>
          <a:prstGeom prst="rect">
            <a:avLst/>
          </a:prstGeom>
        </p:spPr>
      </p:pic>
      <p:pic>
        <p:nvPicPr>
          <p:cNvPr id="58" name="Grafik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73" y="3102818"/>
            <a:ext cx="747166" cy="545544"/>
          </a:xfrm>
          <a:prstGeom prst="rect">
            <a:avLst/>
          </a:prstGeom>
        </p:spPr>
      </p:pic>
      <p:pic>
        <p:nvPicPr>
          <p:cNvPr id="59" name="Grafik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97" y="3371016"/>
            <a:ext cx="378579" cy="281961"/>
          </a:xfrm>
          <a:prstGeom prst="rect">
            <a:avLst/>
          </a:prstGeom>
        </p:spPr>
      </p:pic>
      <p:pic>
        <p:nvPicPr>
          <p:cNvPr id="60" name="Grafik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18" y="3101232"/>
            <a:ext cx="457005" cy="315322"/>
          </a:xfrm>
          <a:prstGeom prst="rect">
            <a:avLst/>
          </a:prstGeom>
        </p:spPr>
      </p:pic>
      <p:pic>
        <p:nvPicPr>
          <p:cNvPr id="61" name="Grafik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22" y="3367598"/>
            <a:ext cx="459244" cy="334922"/>
          </a:xfrm>
          <a:prstGeom prst="rect">
            <a:avLst/>
          </a:prstGeom>
        </p:spPr>
      </p:pic>
      <p:pic>
        <p:nvPicPr>
          <p:cNvPr id="62" name="Grafik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23" y="3668784"/>
            <a:ext cx="387257" cy="329855"/>
          </a:xfrm>
          <a:prstGeom prst="rect">
            <a:avLst/>
          </a:prstGeom>
        </p:spPr>
      </p:pic>
      <p:sp>
        <p:nvSpPr>
          <p:cNvPr id="63" name="Textfeld 67"/>
          <p:cNvSpPr txBox="1"/>
          <p:nvPr/>
        </p:nvSpPr>
        <p:spPr>
          <a:xfrm>
            <a:off x="2109030" y="2623229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prstClr val="black"/>
                </a:solidFill>
              </a:rPr>
              <a:t>Applications</a:t>
            </a:r>
            <a:r>
              <a:rPr lang="de-DE" sz="1200" dirty="0">
                <a:solidFill>
                  <a:prstClr val="black"/>
                </a:solidFill>
              </a:rPr>
              <a:t> </a:t>
            </a:r>
          </a:p>
          <a:p>
            <a:r>
              <a:rPr lang="de-DE" sz="1200" dirty="0">
                <a:solidFill>
                  <a:prstClr val="black"/>
                </a:solidFill>
              </a:rPr>
              <a:t>traditionelles</a:t>
            </a:r>
          </a:p>
        </p:txBody>
      </p:sp>
      <p:cxnSp>
        <p:nvCxnSpPr>
          <p:cNvPr id="64" name="Gewinkelte Verbindung 69"/>
          <p:cNvCxnSpPr/>
          <p:nvPr/>
        </p:nvCxnSpPr>
        <p:spPr>
          <a:xfrm rot="10800000" flipV="1">
            <a:off x="3458999" y="4195313"/>
            <a:ext cx="1051670" cy="474996"/>
          </a:xfrm>
          <a:prstGeom prst="bentConnector3">
            <a:avLst>
              <a:gd name="adj1" fmla="val 50000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hteck 81"/>
          <p:cNvSpPr/>
          <p:nvPr/>
        </p:nvSpPr>
        <p:spPr>
          <a:xfrm>
            <a:off x="2088232" y="402094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prstClr val="black"/>
                </a:solidFill>
              </a:rPr>
              <a:t>Développement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66" name="Pfeil nach rechts 82"/>
          <p:cNvSpPr/>
          <p:nvPr/>
        </p:nvSpPr>
        <p:spPr>
          <a:xfrm>
            <a:off x="1719097" y="3350568"/>
            <a:ext cx="414810" cy="337144"/>
          </a:xfrm>
          <a:prstGeom prst="rightArrow">
            <a:avLst/>
          </a:prstGeom>
          <a:solidFill>
            <a:srgbClr val="7ED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67" name="Gewinkelte Verbindung 86"/>
          <p:cNvCxnSpPr>
            <a:endCxn id="35" idx="1"/>
          </p:cNvCxnSpPr>
          <p:nvPr/>
        </p:nvCxnSpPr>
        <p:spPr>
          <a:xfrm>
            <a:off x="6235262" y="4062458"/>
            <a:ext cx="658970" cy="474935"/>
          </a:xfrm>
          <a:prstGeom prst="bentConnector3">
            <a:avLst>
              <a:gd name="adj1" fmla="val 50000"/>
            </a:avLst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feld 68"/>
          <p:cNvSpPr txBox="1"/>
          <p:nvPr/>
        </p:nvSpPr>
        <p:spPr>
          <a:xfrm>
            <a:off x="368880" y="6271543"/>
            <a:ext cx="28542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</a:rPr>
              <a:t>Source: .</a:t>
            </a:r>
            <a:r>
              <a:rPr lang="de-DE" sz="900" dirty="0" err="1">
                <a:solidFill>
                  <a:prstClr val="black"/>
                </a:solidFill>
              </a:rPr>
              <a:t>bwc</a:t>
            </a:r>
            <a:endParaRPr lang="de-DE" sz="900" dirty="0">
              <a:solidFill>
                <a:prstClr val="black"/>
              </a:solidFill>
            </a:endParaRPr>
          </a:p>
        </p:txBody>
      </p:sp>
      <p:sp>
        <p:nvSpPr>
          <p:cNvPr id="69" name="Ellipse 70"/>
          <p:cNvSpPr/>
          <p:nvPr/>
        </p:nvSpPr>
        <p:spPr>
          <a:xfrm>
            <a:off x="602413" y="3026082"/>
            <a:ext cx="583584" cy="587400"/>
          </a:xfrm>
          <a:prstGeom prst="ellipse">
            <a:avLst/>
          </a:prstGeom>
          <a:solidFill>
            <a:srgbClr val="7ED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0" name="Fußzeilenplatzhalter 1">
            <a:extLst>
              <a:ext uri="{FF2B5EF4-FFF2-40B4-BE49-F238E27FC236}">
                <a16:creationId xmlns:a16="http://schemas.microsoft.com/office/drawing/2014/main" id="{EFBBAC5F-9BC3-44F8-9435-659DD0DB11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7472" y="6567734"/>
            <a:ext cx="6911975" cy="195806"/>
          </a:xfrm>
        </p:spPr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WOODRISE_Genève_30 Janvier 2019_Weidmann_Delaunay-Driquert</a:t>
            </a:r>
          </a:p>
        </p:txBody>
      </p:sp>
      <p:sp>
        <p:nvSpPr>
          <p:cNvPr id="71" name="Rectangle 2">
            <a:extLst>
              <a:ext uri="{FF2B5EF4-FFF2-40B4-BE49-F238E27FC236}">
                <a16:creationId xmlns:a16="http://schemas.microsoft.com/office/drawing/2014/main" id="{388FC219-69F2-4859-ACDF-156167675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13" y="908720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kern="0" dirty="0"/>
              <a:t>USINE DE BIO-PRODUITS</a:t>
            </a:r>
            <a:endParaRPr lang="en-US" altLang="de-DE" kern="0" dirty="0"/>
          </a:p>
        </p:txBody>
      </p:sp>
    </p:spTree>
    <p:extLst>
      <p:ext uri="{BB962C8B-B14F-4D97-AF65-F5344CB8AC3E}">
        <p14:creationId xmlns:p14="http://schemas.microsoft.com/office/powerpoint/2010/main" val="286964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b="20926"/>
          <a:stretch/>
        </p:blipFill>
        <p:spPr>
          <a:xfrm>
            <a:off x="-11832" y="-243408"/>
            <a:ext cx="9155832" cy="7110597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AB7AA-A300-4896-8F4A-E356D38711F7}" type="slidenum">
              <a:rPr lang="de-DE" altLang="de-DE">
                <a:solidFill>
                  <a:srgbClr val="4D4E53"/>
                </a:solidFill>
              </a:rPr>
              <a:pPr/>
              <a:t>8</a:t>
            </a:fld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48064" y="6300222"/>
            <a:ext cx="374441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CH" altLang="de-DE" sz="3200" b="1" dirty="0">
                <a:solidFill>
                  <a:srgbClr val="EB0000"/>
                </a:solidFill>
                <a:latin typeface="Arial Narrow" pitchFamily="34" charset="0"/>
              </a:rPr>
              <a:t>PASSION FOR FIBERS</a:t>
            </a:r>
            <a:endParaRPr lang="de-DE" altLang="de-DE" sz="3200" b="1" dirty="0">
              <a:solidFill>
                <a:srgbClr val="EB0000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345744"/>
            <a:ext cx="2960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de-CH" altLang="de-DE" b="1" dirty="0">
                <a:solidFill>
                  <a:srgbClr val="EB0000"/>
                </a:solidFill>
                <a:latin typeface="Arial Narrow" pitchFamily="34" charset="0"/>
              </a:rPr>
              <a:t>weidmannfibertechnology.com</a:t>
            </a:r>
          </a:p>
        </p:txBody>
      </p:sp>
    </p:spTree>
    <p:extLst>
      <p:ext uri="{BB962C8B-B14F-4D97-AF65-F5344CB8AC3E}">
        <p14:creationId xmlns:p14="http://schemas.microsoft.com/office/powerpoint/2010/main" val="3216430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NUMBER" val="0"/>
  <p:tag name="AGENDAHEIGHT" val="295.5749618530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2/06/2015 10:37: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22/06/2015 10:37: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2/06/2015 10:37: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22/06/2015 10:37: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2/06/2015 10:37: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22/06/2015 10:37:02"/>
</p:tagLst>
</file>

<file path=ppt/theme/theme1.xml><?xml version="1.0" encoding="utf-8"?>
<a:theme xmlns:a="http://schemas.openxmlformats.org/drawingml/2006/main" name="Weidmann_new_CI">
  <a:themeElements>
    <a:clrScheme name="Weidmann_new_CI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Weidmann_new_CI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idmann_new_CI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pter Weidmann">
  <a:themeElements>
    <a:clrScheme name="Chapter Weidmann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Chapter Weidman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Weidmann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genda Weidmann">
  <a:themeElements>
    <a:clrScheme name="Agenda Weidmann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Agenda Weidman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genda Weidmann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cture full">
  <a:themeElements>
    <a:clrScheme name="Picture full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Picture full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cture full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hapter Weidmann">
  <a:themeElements>
    <a:clrScheme name="Chapter Weidmann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Chapter Weidman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Weidmann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hapter Weidmann">
  <a:themeElements>
    <a:clrScheme name="Chapter Weidmann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Chapter Weidman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Weidmann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Weidmann_new_CI">
  <a:themeElements>
    <a:clrScheme name="Weidmann_new_CI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Weidmann_new_CI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idmann_new_CI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Weidmann_new_CI">
  <a:themeElements>
    <a:clrScheme name="Weidmann_new_CI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Weidmann_new_CI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899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idmann_new_CI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Weidmann_new_CI</Template>
  <TotalTime>0</TotalTime>
  <Words>338</Words>
  <Application>Microsoft Office PowerPoint</Application>
  <PresentationFormat>On-screen Show (4:3)</PresentationFormat>
  <Paragraphs>121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Weidmann_new_CI</vt:lpstr>
      <vt:lpstr>Chapter Weidmann</vt:lpstr>
      <vt:lpstr>Agenda Weidmann</vt:lpstr>
      <vt:lpstr>Picture full</vt:lpstr>
      <vt:lpstr>1_Chapter Weidmann</vt:lpstr>
      <vt:lpstr>3_Chapter Weidmann</vt:lpstr>
      <vt:lpstr>1_Weidmann_new_CI</vt:lpstr>
      <vt:lpstr>2_Weidmann_new_CI</vt:lpstr>
      <vt:lpstr>WEIDMANN FIBER TECHNOLOGY  Quel est le rôle de l’économie du  bois dans la bio-économie  du futur?  30.01.2019 – Genève   Lucile Delaunay-Driquert Lucile.Delaunay@weidmann-group.com +41754335893</vt:lpstr>
      <vt:lpstr>PowerPoint Presentation</vt:lpstr>
      <vt:lpstr>WEIDMANN GROUP</vt:lpstr>
      <vt:lpstr>WEIDMANN &amp; CELLULOSE</vt:lpstr>
      <vt:lpstr>EXEMPLES D’APPLICATIONS &amp; MARCHÉS </vt:lpstr>
      <vt:lpstr>PowerPoint Presentation</vt:lpstr>
      <vt:lpstr>PowerPoint Presentation</vt:lpstr>
      <vt:lpstr>PowerPoint Presentation</vt:lpstr>
    </vt:vector>
  </TitlesOfParts>
  <Company>WICOR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KIN1886</dc:creator>
  <cp:lastModifiedBy>Lucile Delaunay-Driquert</cp:lastModifiedBy>
  <cp:revision>555</cp:revision>
  <cp:lastPrinted>2019-01-29T11:47:36Z</cp:lastPrinted>
  <dcterms:created xsi:type="dcterms:W3CDTF">2010-01-05T08:29:58Z</dcterms:created>
  <dcterms:modified xsi:type="dcterms:W3CDTF">2019-01-29T13:21:25Z</dcterms:modified>
</cp:coreProperties>
</file>